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6" r:id="rId3"/>
    <p:sldId id="257" r:id="rId4"/>
    <p:sldId id="259" r:id="rId5"/>
    <p:sldId id="260" r:id="rId6"/>
    <p:sldId id="261" r:id="rId7"/>
    <p:sldId id="263" r:id="rId8"/>
    <p:sldId id="298" r:id="rId9"/>
    <p:sldId id="308" r:id="rId10"/>
    <p:sldId id="266" r:id="rId11"/>
    <p:sldId id="309" r:id="rId12"/>
    <p:sldId id="267" r:id="rId13"/>
    <p:sldId id="268" r:id="rId14"/>
    <p:sldId id="307" r:id="rId15"/>
    <p:sldId id="305" r:id="rId16"/>
    <p:sldId id="310" r:id="rId17"/>
    <p:sldId id="311" r:id="rId18"/>
    <p:sldId id="269" r:id="rId19"/>
    <p:sldId id="299" r:id="rId20"/>
    <p:sldId id="300" r:id="rId21"/>
    <p:sldId id="301" r:id="rId22"/>
    <p:sldId id="302" r:id="rId23"/>
    <p:sldId id="303" r:id="rId24"/>
    <p:sldId id="304" r:id="rId25"/>
    <p:sldId id="270" r:id="rId26"/>
    <p:sldId id="271" r:id="rId27"/>
    <p:sldId id="272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5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A5B86C-939A-4725-894D-AC566E7137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6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89224-C94E-44F8-8984-970B22CDBF4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56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C240A-FD22-42A7-8EA6-50145762EC0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70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FE54F-DBBA-45E2-886D-5CA1E1F058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3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C835E-6DFF-451B-86EE-2A6F014F89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693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39BF3-4E94-4728-A8BC-A53A4A2C5A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538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9F4DB-1326-45DC-9CCB-34E50E7FB8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4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612DA-84A3-4FA8-B0C3-ADE0E8B4EF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836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9CA3D-13DB-459C-A39E-D4A049BD7B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24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48FA-9B23-40B0-8FDD-D93BE983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902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F41D4-6FEC-4D3A-A0B0-703DEB69F2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49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486E2D8-F8EC-4031-93FC-730F011AD4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 to Parallel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50913" y="758825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Programming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the tradition of multi-programming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908175" y="3141663"/>
            <a:ext cx="4829175" cy="3074987"/>
            <a:chOff x="1536" y="1104"/>
            <a:chExt cx="3042" cy="1937"/>
          </a:xfrm>
        </p:grpSpPr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268" y="1695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0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0 h 649"/>
                <a:gd name="T10" fmla="*/ 0 w 649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0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268" y="1695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0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0 h 649"/>
                <a:gd name="T10" fmla="*/ 0 w 649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0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w 290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Freeform 8" descr="Wide upward diagonal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w 290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2268" y="2339"/>
              <a:ext cx="649" cy="176"/>
            </a:xfrm>
            <a:custGeom>
              <a:avLst/>
              <a:gdLst>
                <a:gd name="T0" fmla="*/ 0 w 649"/>
                <a:gd name="T1" fmla="*/ 0 h 176"/>
                <a:gd name="T2" fmla="*/ 649 w 649"/>
                <a:gd name="T3" fmla="*/ 0 h 176"/>
                <a:gd name="T4" fmla="*/ 649 w 649"/>
                <a:gd name="T5" fmla="*/ 176 h 176"/>
                <a:gd name="T6" fmla="*/ 0 w 649"/>
                <a:gd name="T7" fmla="*/ 176 h 176"/>
                <a:gd name="T8" fmla="*/ 0 w 649"/>
                <a:gd name="T9" fmla="*/ 0 h 176"/>
                <a:gd name="T10" fmla="*/ 0 w 649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176">
                  <a:moveTo>
                    <a:pt x="0" y="0"/>
                  </a:moveTo>
                  <a:lnTo>
                    <a:pt x="649" y="0"/>
                  </a:lnTo>
                  <a:lnTo>
                    <a:pt x="649" y="176"/>
                  </a:lnTo>
                  <a:lnTo>
                    <a:pt x="0" y="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268" y="2339"/>
              <a:ext cx="649" cy="176"/>
            </a:xfrm>
            <a:custGeom>
              <a:avLst/>
              <a:gdLst>
                <a:gd name="T0" fmla="*/ 0 w 649"/>
                <a:gd name="T1" fmla="*/ 0 h 176"/>
                <a:gd name="T2" fmla="*/ 649 w 649"/>
                <a:gd name="T3" fmla="*/ 0 h 176"/>
                <a:gd name="T4" fmla="*/ 649 w 649"/>
                <a:gd name="T5" fmla="*/ 176 h 176"/>
                <a:gd name="T6" fmla="*/ 0 w 649"/>
                <a:gd name="T7" fmla="*/ 176 h 176"/>
                <a:gd name="T8" fmla="*/ 0 w 649"/>
                <a:gd name="T9" fmla="*/ 0 h 176"/>
                <a:gd name="T10" fmla="*/ 0 w 649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176">
                  <a:moveTo>
                    <a:pt x="0" y="0"/>
                  </a:moveTo>
                  <a:lnTo>
                    <a:pt x="649" y="0"/>
                  </a:lnTo>
                  <a:lnTo>
                    <a:pt x="649" y="176"/>
                  </a:lnTo>
                  <a:lnTo>
                    <a:pt x="0" y="176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auto">
            <a:xfrm>
              <a:off x="1980" y="2546"/>
              <a:ext cx="649" cy="330"/>
            </a:xfrm>
            <a:custGeom>
              <a:avLst/>
              <a:gdLst>
                <a:gd name="T0" fmla="*/ 0 w 649"/>
                <a:gd name="T1" fmla="*/ 0 h 330"/>
                <a:gd name="T2" fmla="*/ 649 w 649"/>
                <a:gd name="T3" fmla="*/ 2 h 330"/>
                <a:gd name="T4" fmla="*/ 649 w 649"/>
                <a:gd name="T5" fmla="*/ 330 h 330"/>
                <a:gd name="T6" fmla="*/ 0 w 649"/>
                <a:gd name="T7" fmla="*/ 330 h 330"/>
                <a:gd name="T8" fmla="*/ 0 w 649"/>
                <a:gd name="T9" fmla="*/ 2 h 330"/>
                <a:gd name="T10" fmla="*/ 0 w 649"/>
                <a:gd name="T11" fmla="*/ 2 h 330"/>
                <a:gd name="T12" fmla="*/ 0 w 649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330">
                  <a:moveTo>
                    <a:pt x="0" y="0"/>
                  </a:moveTo>
                  <a:lnTo>
                    <a:pt x="649" y="2"/>
                  </a:lnTo>
                  <a:lnTo>
                    <a:pt x="649" y="330"/>
                  </a:lnTo>
                  <a:lnTo>
                    <a:pt x="0" y="33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1980" y="2546"/>
              <a:ext cx="649" cy="330"/>
            </a:xfrm>
            <a:custGeom>
              <a:avLst/>
              <a:gdLst>
                <a:gd name="T0" fmla="*/ 0 w 649"/>
                <a:gd name="T1" fmla="*/ 0 h 330"/>
                <a:gd name="T2" fmla="*/ 649 w 649"/>
                <a:gd name="T3" fmla="*/ 2 h 330"/>
                <a:gd name="T4" fmla="*/ 649 w 649"/>
                <a:gd name="T5" fmla="*/ 330 h 330"/>
                <a:gd name="T6" fmla="*/ 0 w 649"/>
                <a:gd name="T7" fmla="*/ 330 h 330"/>
                <a:gd name="T8" fmla="*/ 0 w 649"/>
                <a:gd name="T9" fmla="*/ 2 h 330"/>
                <a:gd name="T10" fmla="*/ 0 w 649"/>
                <a:gd name="T11" fmla="*/ 2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330">
                  <a:moveTo>
                    <a:pt x="0" y="0"/>
                  </a:moveTo>
                  <a:lnTo>
                    <a:pt x="649" y="2"/>
                  </a:lnTo>
                  <a:lnTo>
                    <a:pt x="649" y="330"/>
                  </a:lnTo>
                  <a:lnTo>
                    <a:pt x="0" y="330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1980" y="1903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2 h 649"/>
                <a:gd name="T10" fmla="*/ 0 w 649"/>
                <a:gd name="T11" fmla="*/ 2 h 649"/>
                <a:gd name="T12" fmla="*/ 0 w 649"/>
                <a:gd name="T13" fmla="*/ 0 h 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>
              <a:off x="1980" y="1903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2 h 649"/>
                <a:gd name="T10" fmla="*/ 0 w 649"/>
                <a:gd name="T11" fmla="*/ 2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auto">
            <a:xfrm>
              <a:off x="1872" y="2627"/>
              <a:ext cx="647" cy="330"/>
            </a:xfrm>
            <a:custGeom>
              <a:avLst/>
              <a:gdLst>
                <a:gd name="T0" fmla="*/ 0 w 647"/>
                <a:gd name="T1" fmla="*/ 0 h 330"/>
                <a:gd name="T2" fmla="*/ 647 w 647"/>
                <a:gd name="T3" fmla="*/ 0 h 330"/>
                <a:gd name="T4" fmla="*/ 647 w 647"/>
                <a:gd name="T5" fmla="*/ 330 h 330"/>
                <a:gd name="T6" fmla="*/ 0 w 647"/>
                <a:gd name="T7" fmla="*/ 330 h 330"/>
                <a:gd name="T8" fmla="*/ 0 w 647"/>
                <a:gd name="T9" fmla="*/ 0 h 330"/>
                <a:gd name="T10" fmla="*/ 0 w 647"/>
                <a:gd name="T11" fmla="*/ 0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330">
                  <a:moveTo>
                    <a:pt x="0" y="0"/>
                  </a:moveTo>
                  <a:lnTo>
                    <a:pt x="647" y="0"/>
                  </a:lnTo>
                  <a:lnTo>
                    <a:pt x="647" y="330"/>
                  </a:ln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auto">
            <a:xfrm>
              <a:off x="1872" y="2627"/>
              <a:ext cx="647" cy="330"/>
            </a:xfrm>
            <a:custGeom>
              <a:avLst/>
              <a:gdLst>
                <a:gd name="T0" fmla="*/ 0 w 647"/>
                <a:gd name="T1" fmla="*/ 0 h 330"/>
                <a:gd name="T2" fmla="*/ 647 w 647"/>
                <a:gd name="T3" fmla="*/ 0 h 330"/>
                <a:gd name="T4" fmla="*/ 647 w 647"/>
                <a:gd name="T5" fmla="*/ 330 h 330"/>
                <a:gd name="T6" fmla="*/ 0 w 647"/>
                <a:gd name="T7" fmla="*/ 330 h 330"/>
                <a:gd name="T8" fmla="*/ 0 w 647"/>
                <a:gd name="T9" fmla="*/ 0 h 330"/>
                <a:gd name="T10" fmla="*/ 0 w 647"/>
                <a:gd name="T11" fmla="*/ 0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330">
                  <a:moveTo>
                    <a:pt x="0" y="0"/>
                  </a:moveTo>
                  <a:lnTo>
                    <a:pt x="647" y="0"/>
                  </a:lnTo>
                  <a:lnTo>
                    <a:pt x="647" y="330"/>
                  </a:lnTo>
                  <a:lnTo>
                    <a:pt x="0" y="33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Freeform 18"/>
            <p:cNvSpPr>
              <a:spLocks/>
            </p:cNvSpPr>
            <p:nvPr/>
          </p:nvSpPr>
          <p:spPr bwMode="auto">
            <a:xfrm>
              <a:off x="1872" y="1983"/>
              <a:ext cx="647" cy="649"/>
            </a:xfrm>
            <a:custGeom>
              <a:avLst/>
              <a:gdLst>
                <a:gd name="T0" fmla="*/ 0 w 647"/>
                <a:gd name="T1" fmla="*/ 0 h 649"/>
                <a:gd name="T2" fmla="*/ 647 w 647"/>
                <a:gd name="T3" fmla="*/ 0 h 649"/>
                <a:gd name="T4" fmla="*/ 647 w 647"/>
                <a:gd name="T5" fmla="*/ 649 h 649"/>
                <a:gd name="T6" fmla="*/ 0 w 647"/>
                <a:gd name="T7" fmla="*/ 649 h 649"/>
                <a:gd name="T8" fmla="*/ 0 w 647"/>
                <a:gd name="T9" fmla="*/ 0 h 649"/>
                <a:gd name="T10" fmla="*/ 0 w 647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649">
                  <a:moveTo>
                    <a:pt x="0" y="0"/>
                  </a:moveTo>
                  <a:lnTo>
                    <a:pt x="647" y="0"/>
                  </a:lnTo>
                  <a:lnTo>
                    <a:pt x="647" y="649"/>
                  </a:lnTo>
                  <a:lnTo>
                    <a:pt x="0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1" name="Freeform 19"/>
            <p:cNvSpPr>
              <a:spLocks/>
            </p:cNvSpPr>
            <p:nvPr/>
          </p:nvSpPr>
          <p:spPr bwMode="auto">
            <a:xfrm>
              <a:off x="1872" y="1983"/>
              <a:ext cx="647" cy="649"/>
            </a:xfrm>
            <a:custGeom>
              <a:avLst/>
              <a:gdLst>
                <a:gd name="T0" fmla="*/ 0 w 647"/>
                <a:gd name="T1" fmla="*/ 0 h 649"/>
                <a:gd name="T2" fmla="*/ 647 w 647"/>
                <a:gd name="T3" fmla="*/ 0 h 649"/>
                <a:gd name="T4" fmla="*/ 647 w 647"/>
                <a:gd name="T5" fmla="*/ 649 h 649"/>
                <a:gd name="T6" fmla="*/ 0 w 647"/>
                <a:gd name="T7" fmla="*/ 649 h 649"/>
                <a:gd name="T8" fmla="*/ 0 w 647"/>
                <a:gd name="T9" fmla="*/ 0 h 649"/>
                <a:gd name="T10" fmla="*/ 0 w 647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649">
                  <a:moveTo>
                    <a:pt x="0" y="0"/>
                  </a:moveTo>
                  <a:lnTo>
                    <a:pt x="647" y="0"/>
                  </a:lnTo>
                  <a:lnTo>
                    <a:pt x="647" y="649"/>
                  </a:ln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763" y="2698"/>
              <a:ext cx="649" cy="205"/>
            </a:xfrm>
            <a:custGeom>
              <a:avLst/>
              <a:gdLst>
                <a:gd name="T0" fmla="*/ 0 w 649"/>
                <a:gd name="T1" fmla="*/ 0 h 205"/>
                <a:gd name="T2" fmla="*/ 649 w 649"/>
                <a:gd name="T3" fmla="*/ 2 h 205"/>
                <a:gd name="T4" fmla="*/ 649 w 649"/>
                <a:gd name="T5" fmla="*/ 205 h 205"/>
                <a:gd name="T6" fmla="*/ 2 w 649"/>
                <a:gd name="T7" fmla="*/ 205 h 205"/>
                <a:gd name="T8" fmla="*/ 2 w 649"/>
                <a:gd name="T9" fmla="*/ 2 h 205"/>
                <a:gd name="T10" fmla="*/ 2 w 649"/>
                <a:gd name="T11" fmla="*/ 2 h 205"/>
                <a:gd name="T12" fmla="*/ 0 w 649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205">
                  <a:moveTo>
                    <a:pt x="0" y="0"/>
                  </a:moveTo>
                  <a:lnTo>
                    <a:pt x="649" y="2"/>
                  </a:lnTo>
                  <a:lnTo>
                    <a:pt x="649" y="205"/>
                  </a:lnTo>
                  <a:lnTo>
                    <a:pt x="2" y="20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1763" y="2698"/>
              <a:ext cx="649" cy="205"/>
            </a:xfrm>
            <a:custGeom>
              <a:avLst/>
              <a:gdLst>
                <a:gd name="T0" fmla="*/ 0 w 649"/>
                <a:gd name="T1" fmla="*/ 0 h 205"/>
                <a:gd name="T2" fmla="*/ 649 w 649"/>
                <a:gd name="T3" fmla="*/ 2 h 205"/>
                <a:gd name="T4" fmla="*/ 649 w 649"/>
                <a:gd name="T5" fmla="*/ 205 h 205"/>
                <a:gd name="T6" fmla="*/ 2 w 649"/>
                <a:gd name="T7" fmla="*/ 205 h 205"/>
                <a:gd name="T8" fmla="*/ 2 w 649"/>
                <a:gd name="T9" fmla="*/ 2 h 205"/>
                <a:gd name="T10" fmla="*/ 2 w 649"/>
                <a:gd name="T11" fmla="*/ 2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205">
                  <a:moveTo>
                    <a:pt x="0" y="0"/>
                  </a:moveTo>
                  <a:lnTo>
                    <a:pt x="649" y="2"/>
                  </a:lnTo>
                  <a:lnTo>
                    <a:pt x="649" y="205"/>
                  </a:lnTo>
                  <a:lnTo>
                    <a:pt x="2" y="205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auto">
            <a:xfrm>
              <a:off x="1763" y="2054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2 w 649"/>
                <a:gd name="T7" fmla="*/ 649 h 649"/>
                <a:gd name="T8" fmla="*/ 2 w 649"/>
                <a:gd name="T9" fmla="*/ 2 h 649"/>
                <a:gd name="T10" fmla="*/ 2 w 649"/>
                <a:gd name="T11" fmla="*/ 2 h 649"/>
                <a:gd name="T12" fmla="*/ 0 w 649"/>
                <a:gd name="T13" fmla="*/ 0 h 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2" y="649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auto">
            <a:xfrm>
              <a:off x="1763" y="2054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2 w 649"/>
                <a:gd name="T7" fmla="*/ 649 h 649"/>
                <a:gd name="T8" fmla="*/ 2 w 649"/>
                <a:gd name="T9" fmla="*/ 2 h 649"/>
                <a:gd name="T10" fmla="*/ 2 w 649"/>
                <a:gd name="T11" fmla="*/ 2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2" y="649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1536" y="224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1574" y="224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1613" y="224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1651" y="224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1688" y="224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41" name="Freeform 29"/>
            <p:cNvSpPr>
              <a:spLocks/>
            </p:cNvSpPr>
            <p:nvPr/>
          </p:nvSpPr>
          <p:spPr bwMode="auto">
            <a:xfrm>
              <a:off x="3456" y="1548"/>
              <a:ext cx="648" cy="649"/>
            </a:xfrm>
            <a:custGeom>
              <a:avLst/>
              <a:gdLst>
                <a:gd name="T0" fmla="*/ 0 w 648"/>
                <a:gd name="T1" fmla="*/ 0 h 649"/>
                <a:gd name="T2" fmla="*/ 648 w 648"/>
                <a:gd name="T3" fmla="*/ 0 h 649"/>
                <a:gd name="T4" fmla="*/ 648 w 648"/>
                <a:gd name="T5" fmla="*/ 649 h 649"/>
                <a:gd name="T6" fmla="*/ 0 w 648"/>
                <a:gd name="T7" fmla="*/ 649 h 649"/>
                <a:gd name="T8" fmla="*/ 0 w 648"/>
                <a:gd name="T9" fmla="*/ 0 h 649"/>
                <a:gd name="T10" fmla="*/ 0 w 648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649">
                  <a:moveTo>
                    <a:pt x="0" y="0"/>
                  </a:moveTo>
                  <a:lnTo>
                    <a:pt x="648" y="0"/>
                  </a:lnTo>
                  <a:lnTo>
                    <a:pt x="648" y="649"/>
                  </a:lnTo>
                  <a:lnTo>
                    <a:pt x="0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2" name="Freeform 30"/>
            <p:cNvSpPr>
              <a:spLocks/>
            </p:cNvSpPr>
            <p:nvPr/>
          </p:nvSpPr>
          <p:spPr bwMode="auto">
            <a:xfrm>
              <a:off x="3456" y="1548"/>
              <a:ext cx="648" cy="649"/>
            </a:xfrm>
            <a:custGeom>
              <a:avLst/>
              <a:gdLst>
                <a:gd name="T0" fmla="*/ 0 w 648"/>
                <a:gd name="T1" fmla="*/ 0 h 649"/>
                <a:gd name="T2" fmla="*/ 648 w 648"/>
                <a:gd name="T3" fmla="*/ 0 h 649"/>
                <a:gd name="T4" fmla="*/ 648 w 648"/>
                <a:gd name="T5" fmla="*/ 649 h 649"/>
                <a:gd name="T6" fmla="*/ 0 w 648"/>
                <a:gd name="T7" fmla="*/ 649 h 649"/>
                <a:gd name="T8" fmla="*/ 0 w 648"/>
                <a:gd name="T9" fmla="*/ 0 h 649"/>
                <a:gd name="T10" fmla="*/ 0 w 648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649">
                  <a:moveTo>
                    <a:pt x="0" y="0"/>
                  </a:moveTo>
                  <a:lnTo>
                    <a:pt x="648" y="0"/>
                  </a:lnTo>
                  <a:lnTo>
                    <a:pt x="648" y="649"/>
                  </a:ln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3" name="Freeform 31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w 288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4" name="Freeform 32" descr="Wide upward diagonal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w 288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5" name="Freeform 33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6" name="Freeform 34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7" name="Freeform 35" descr="Wide upward diagonal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1763" y="1943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1795" y="1968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1872" y="1872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1903" y="1895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2160" y="1655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2191" y="1680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5" name="Rectangle 43"/>
            <p:cNvSpPr>
              <a:spLocks noChangeArrowheads="1"/>
            </p:cNvSpPr>
            <p:nvPr/>
          </p:nvSpPr>
          <p:spPr bwMode="auto">
            <a:xfrm>
              <a:off x="1655" y="2039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6" name="Rectangle 44"/>
            <p:cNvSpPr>
              <a:spLocks noChangeArrowheads="1"/>
            </p:cNvSpPr>
            <p:nvPr/>
          </p:nvSpPr>
          <p:spPr bwMode="auto">
            <a:xfrm>
              <a:off x="1688" y="206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7" name="Freeform 45"/>
            <p:cNvSpPr>
              <a:spLocks/>
            </p:cNvSpPr>
            <p:nvPr/>
          </p:nvSpPr>
          <p:spPr bwMode="auto">
            <a:xfrm>
              <a:off x="2078" y="1755"/>
              <a:ext cx="13" cy="13"/>
            </a:xfrm>
            <a:custGeom>
              <a:avLst/>
              <a:gdLst>
                <a:gd name="T0" fmla="*/ 1 w 13"/>
                <a:gd name="T1" fmla="*/ 2 h 13"/>
                <a:gd name="T2" fmla="*/ 3 w 13"/>
                <a:gd name="T3" fmla="*/ 2 h 13"/>
                <a:gd name="T4" fmla="*/ 3 w 13"/>
                <a:gd name="T5" fmla="*/ 2 h 13"/>
                <a:gd name="T6" fmla="*/ 3 w 13"/>
                <a:gd name="T7" fmla="*/ 2 h 13"/>
                <a:gd name="T8" fmla="*/ 5 w 13"/>
                <a:gd name="T9" fmla="*/ 0 h 13"/>
                <a:gd name="T10" fmla="*/ 5 w 13"/>
                <a:gd name="T11" fmla="*/ 0 h 13"/>
                <a:gd name="T12" fmla="*/ 7 w 13"/>
                <a:gd name="T13" fmla="*/ 0 h 13"/>
                <a:gd name="T14" fmla="*/ 7 w 13"/>
                <a:gd name="T15" fmla="*/ 0 h 13"/>
                <a:gd name="T16" fmla="*/ 9 w 13"/>
                <a:gd name="T17" fmla="*/ 2 h 13"/>
                <a:gd name="T18" fmla="*/ 9 w 13"/>
                <a:gd name="T19" fmla="*/ 2 h 13"/>
                <a:gd name="T20" fmla="*/ 11 w 13"/>
                <a:gd name="T21" fmla="*/ 2 h 13"/>
                <a:gd name="T22" fmla="*/ 11 w 13"/>
                <a:gd name="T23" fmla="*/ 4 h 13"/>
                <a:gd name="T24" fmla="*/ 11 w 13"/>
                <a:gd name="T25" fmla="*/ 4 h 13"/>
                <a:gd name="T26" fmla="*/ 11 w 13"/>
                <a:gd name="T27" fmla="*/ 4 h 13"/>
                <a:gd name="T28" fmla="*/ 11 w 13"/>
                <a:gd name="T29" fmla="*/ 6 h 13"/>
                <a:gd name="T30" fmla="*/ 13 w 13"/>
                <a:gd name="T31" fmla="*/ 6 h 13"/>
                <a:gd name="T32" fmla="*/ 11 w 13"/>
                <a:gd name="T33" fmla="*/ 8 h 13"/>
                <a:gd name="T34" fmla="*/ 11 w 13"/>
                <a:gd name="T35" fmla="*/ 8 h 13"/>
                <a:gd name="T36" fmla="*/ 11 w 13"/>
                <a:gd name="T37" fmla="*/ 9 h 13"/>
                <a:gd name="T38" fmla="*/ 11 w 13"/>
                <a:gd name="T39" fmla="*/ 9 h 13"/>
                <a:gd name="T40" fmla="*/ 11 w 13"/>
                <a:gd name="T41" fmla="*/ 11 h 13"/>
                <a:gd name="T42" fmla="*/ 9 w 13"/>
                <a:gd name="T43" fmla="*/ 11 h 13"/>
                <a:gd name="T44" fmla="*/ 9 w 13"/>
                <a:gd name="T45" fmla="*/ 11 h 13"/>
                <a:gd name="T46" fmla="*/ 7 w 13"/>
                <a:gd name="T47" fmla="*/ 11 h 13"/>
                <a:gd name="T48" fmla="*/ 7 w 13"/>
                <a:gd name="T49" fmla="*/ 13 h 13"/>
                <a:gd name="T50" fmla="*/ 5 w 13"/>
                <a:gd name="T51" fmla="*/ 13 h 13"/>
                <a:gd name="T52" fmla="*/ 5 w 13"/>
                <a:gd name="T53" fmla="*/ 13 h 13"/>
                <a:gd name="T54" fmla="*/ 3 w 13"/>
                <a:gd name="T55" fmla="*/ 11 h 13"/>
                <a:gd name="T56" fmla="*/ 3 w 13"/>
                <a:gd name="T57" fmla="*/ 11 h 13"/>
                <a:gd name="T58" fmla="*/ 3 w 13"/>
                <a:gd name="T59" fmla="*/ 11 h 13"/>
                <a:gd name="T60" fmla="*/ 1 w 13"/>
                <a:gd name="T61" fmla="*/ 11 h 13"/>
                <a:gd name="T62" fmla="*/ 1 w 13"/>
                <a:gd name="T63" fmla="*/ 9 h 13"/>
                <a:gd name="T64" fmla="*/ 1 w 13"/>
                <a:gd name="T65" fmla="*/ 9 h 13"/>
                <a:gd name="T66" fmla="*/ 0 w 13"/>
                <a:gd name="T67" fmla="*/ 8 h 13"/>
                <a:gd name="T68" fmla="*/ 0 w 13"/>
                <a:gd name="T69" fmla="*/ 8 h 13"/>
                <a:gd name="T70" fmla="*/ 0 w 13"/>
                <a:gd name="T71" fmla="*/ 8 h 13"/>
                <a:gd name="T72" fmla="*/ 0 w 13"/>
                <a:gd name="T73" fmla="*/ 6 h 13"/>
                <a:gd name="T74" fmla="*/ 0 w 13"/>
                <a:gd name="T75" fmla="*/ 6 h 13"/>
                <a:gd name="T76" fmla="*/ 1 w 13"/>
                <a:gd name="T77" fmla="*/ 4 h 13"/>
                <a:gd name="T78" fmla="*/ 1 w 13"/>
                <a:gd name="T79" fmla="*/ 4 h 13"/>
                <a:gd name="T80" fmla="*/ 1 w 13"/>
                <a:gd name="T81" fmla="*/ 2 h 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" h="13">
                  <a:moveTo>
                    <a:pt x="1" y="2"/>
                  </a:moveTo>
                  <a:lnTo>
                    <a:pt x="3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8" name="Freeform 46"/>
            <p:cNvSpPr>
              <a:spLocks/>
            </p:cNvSpPr>
            <p:nvPr/>
          </p:nvSpPr>
          <p:spPr bwMode="auto">
            <a:xfrm>
              <a:off x="2031" y="1711"/>
              <a:ext cx="62" cy="61"/>
            </a:xfrm>
            <a:custGeom>
              <a:avLst/>
              <a:gdLst>
                <a:gd name="T0" fmla="*/ 48 w 62"/>
                <a:gd name="T1" fmla="*/ 46 h 61"/>
                <a:gd name="T2" fmla="*/ 35 w 62"/>
                <a:gd name="T3" fmla="*/ 61 h 61"/>
                <a:gd name="T4" fmla="*/ 0 w 62"/>
                <a:gd name="T5" fmla="*/ 0 h 61"/>
                <a:gd name="T6" fmla="*/ 62 w 62"/>
                <a:gd name="T7" fmla="*/ 32 h 61"/>
                <a:gd name="T8" fmla="*/ 48 w 62"/>
                <a:gd name="T9" fmla="*/ 46 h 61"/>
                <a:gd name="T10" fmla="*/ 48 w 62"/>
                <a:gd name="T11" fmla="*/ 46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61">
                  <a:moveTo>
                    <a:pt x="48" y="46"/>
                  </a:moveTo>
                  <a:lnTo>
                    <a:pt x="35" y="61"/>
                  </a:lnTo>
                  <a:lnTo>
                    <a:pt x="0" y="0"/>
                  </a:lnTo>
                  <a:lnTo>
                    <a:pt x="62" y="32"/>
                  </a:lnTo>
                  <a:lnTo>
                    <a:pt x="48" y="4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9" name="Freeform 47"/>
            <p:cNvSpPr>
              <a:spLocks/>
            </p:cNvSpPr>
            <p:nvPr/>
          </p:nvSpPr>
          <p:spPr bwMode="auto">
            <a:xfrm>
              <a:off x="2031" y="1711"/>
              <a:ext cx="62" cy="61"/>
            </a:xfrm>
            <a:custGeom>
              <a:avLst/>
              <a:gdLst>
                <a:gd name="T0" fmla="*/ 48 w 62"/>
                <a:gd name="T1" fmla="*/ 46 h 61"/>
                <a:gd name="T2" fmla="*/ 35 w 62"/>
                <a:gd name="T3" fmla="*/ 61 h 61"/>
                <a:gd name="T4" fmla="*/ 0 w 62"/>
                <a:gd name="T5" fmla="*/ 0 h 61"/>
                <a:gd name="T6" fmla="*/ 62 w 62"/>
                <a:gd name="T7" fmla="*/ 32 h 61"/>
                <a:gd name="T8" fmla="*/ 48 w 62"/>
                <a:gd name="T9" fmla="*/ 4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61">
                  <a:moveTo>
                    <a:pt x="48" y="46"/>
                  </a:moveTo>
                  <a:lnTo>
                    <a:pt x="35" y="61"/>
                  </a:lnTo>
                  <a:lnTo>
                    <a:pt x="0" y="0"/>
                  </a:lnTo>
                  <a:lnTo>
                    <a:pt x="62" y="32"/>
                  </a:lnTo>
                  <a:lnTo>
                    <a:pt x="4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0" name="Freeform 48"/>
            <p:cNvSpPr>
              <a:spLocks/>
            </p:cNvSpPr>
            <p:nvPr/>
          </p:nvSpPr>
          <p:spPr bwMode="auto">
            <a:xfrm>
              <a:off x="2083" y="1763"/>
              <a:ext cx="256" cy="40"/>
            </a:xfrm>
            <a:custGeom>
              <a:avLst/>
              <a:gdLst>
                <a:gd name="T0" fmla="*/ 256 w 256"/>
                <a:gd name="T1" fmla="*/ 40 h 40"/>
                <a:gd name="T2" fmla="*/ 225 w 256"/>
                <a:gd name="T3" fmla="*/ 40 h 40"/>
                <a:gd name="T4" fmla="*/ 194 w 256"/>
                <a:gd name="T5" fmla="*/ 40 h 40"/>
                <a:gd name="T6" fmla="*/ 166 w 256"/>
                <a:gd name="T7" fmla="*/ 40 h 40"/>
                <a:gd name="T8" fmla="*/ 135 w 256"/>
                <a:gd name="T9" fmla="*/ 38 h 40"/>
                <a:gd name="T10" fmla="*/ 108 w 256"/>
                <a:gd name="T11" fmla="*/ 36 h 40"/>
                <a:gd name="T12" fmla="*/ 81 w 256"/>
                <a:gd name="T13" fmla="*/ 32 h 40"/>
                <a:gd name="T14" fmla="*/ 58 w 256"/>
                <a:gd name="T15" fmla="*/ 28 h 40"/>
                <a:gd name="T16" fmla="*/ 35 w 256"/>
                <a:gd name="T17" fmla="*/ 21 h 40"/>
                <a:gd name="T18" fmla="*/ 18 w 256"/>
                <a:gd name="T19" fmla="*/ 11 h 40"/>
                <a:gd name="T20" fmla="*/ 0 w 25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6" h="40">
                  <a:moveTo>
                    <a:pt x="256" y="40"/>
                  </a:moveTo>
                  <a:lnTo>
                    <a:pt x="225" y="40"/>
                  </a:lnTo>
                  <a:lnTo>
                    <a:pt x="194" y="40"/>
                  </a:lnTo>
                  <a:lnTo>
                    <a:pt x="166" y="40"/>
                  </a:lnTo>
                  <a:lnTo>
                    <a:pt x="135" y="38"/>
                  </a:lnTo>
                  <a:lnTo>
                    <a:pt x="108" y="36"/>
                  </a:lnTo>
                  <a:lnTo>
                    <a:pt x="81" y="32"/>
                  </a:lnTo>
                  <a:lnTo>
                    <a:pt x="58" y="28"/>
                  </a:lnTo>
                  <a:lnTo>
                    <a:pt x="35" y="21"/>
                  </a:lnTo>
                  <a:lnTo>
                    <a:pt x="18" y="1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1895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1934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1972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64" name="Rectangle 52"/>
            <p:cNvSpPr>
              <a:spLocks noChangeArrowheads="1"/>
            </p:cNvSpPr>
            <p:nvPr/>
          </p:nvSpPr>
          <p:spPr bwMode="auto">
            <a:xfrm>
              <a:off x="2010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65" name="Freeform 53"/>
            <p:cNvSpPr>
              <a:spLocks/>
            </p:cNvSpPr>
            <p:nvPr/>
          </p:nvSpPr>
          <p:spPr bwMode="auto">
            <a:xfrm>
              <a:off x="1736" y="2187"/>
              <a:ext cx="11" cy="13"/>
            </a:xfrm>
            <a:custGeom>
              <a:avLst/>
              <a:gdLst>
                <a:gd name="T0" fmla="*/ 9 w 11"/>
                <a:gd name="T1" fmla="*/ 6 h 13"/>
                <a:gd name="T2" fmla="*/ 11 w 11"/>
                <a:gd name="T3" fmla="*/ 8 h 13"/>
                <a:gd name="T4" fmla="*/ 11 w 11"/>
                <a:gd name="T5" fmla="*/ 10 h 13"/>
                <a:gd name="T6" fmla="*/ 9 w 11"/>
                <a:gd name="T7" fmla="*/ 10 h 13"/>
                <a:gd name="T8" fmla="*/ 9 w 11"/>
                <a:gd name="T9" fmla="*/ 10 h 13"/>
                <a:gd name="T10" fmla="*/ 9 w 11"/>
                <a:gd name="T11" fmla="*/ 11 h 13"/>
                <a:gd name="T12" fmla="*/ 7 w 11"/>
                <a:gd name="T13" fmla="*/ 11 h 13"/>
                <a:gd name="T14" fmla="*/ 7 w 11"/>
                <a:gd name="T15" fmla="*/ 11 h 13"/>
                <a:gd name="T16" fmla="*/ 5 w 11"/>
                <a:gd name="T17" fmla="*/ 13 h 13"/>
                <a:gd name="T18" fmla="*/ 5 w 11"/>
                <a:gd name="T19" fmla="*/ 13 h 13"/>
                <a:gd name="T20" fmla="*/ 4 w 11"/>
                <a:gd name="T21" fmla="*/ 13 h 13"/>
                <a:gd name="T22" fmla="*/ 4 w 11"/>
                <a:gd name="T23" fmla="*/ 13 h 13"/>
                <a:gd name="T24" fmla="*/ 2 w 11"/>
                <a:gd name="T25" fmla="*/ 11 h 13"/>
                <a:gd name="T26" fmla="*/ 2 w 11"/>
                <a:gd name="T27" fmla="*/ 11 h 13"/>
                <a:gd name="T28" fmla="*/ 2 w 11"/>
                <a:gd name="T29" fmla="*/ 11 h 13"/>
                <a:gd name="T30" fmla="*/ 0 w 11"/>
                <a:gd name="T31" fmla="*/ 11 h 13"/>
                <a:gd name="T32" fmla="*/ 0 w 11"/>
                <a:gd name="T33" fmla="*/ 10 h 13"/>
                <a:gd name="T34" fmla="*/ 0 w 11"/>
                <a:gd name="T35" fmla="*/ 10 h 13"/>
                <a:gd name="T36" fmla="*/ 0 w 11"/>
                <a:gd name="T37" fmla="*/ 8 h 13"/>
                <a:gd name="T38" fmla="*/ 0 w 11"/>
                <a:gd name="T39" fmla="*/ 8 h 13"/>
                <a:gd name="T40" fmla="*/ 0 w 11"/>
                <a:gd name="T41" fmla="*/ 6 h 13"/>
                <a:gd name="T42" fmla="*/ 0 w 11"/>
                <a:gd name="T43" fmla="*/ 6 h 13"/>
                <a:gd name="T44" fmla="*/ 0 w 11"/>
                <a:gd name="T45" fmla="*/ 4 h 13"/>
                <a:gd name="T46" fmla="*/ 0 w 11"/>
                <a:gd name="T47" fmla="*/ 4 h 13"/>
                <a:gd name="T48" fmla="*/ 0 w 11"/>
                <a:gd name="T49" fmla="*/ 2 h 13"/>
                <a:gd name="T50" fmla="*/ 2 w 11"/>
                <a:gd name="T51" fmla="*/ 2 h 13"/>
                <a:gd name="T52" fmla="*/ 2 w 11"/>
                <a:gd name="T53" fmla="*/ 2 h 13"/>
                <a:gd name="T54" fmla="*/ 2 w 11"/>
                <a:gd name="T55" fmla="*/ 2 h 13"/>
                <a:gd name="T56" fmla="*/ 4 w 11"/>
                <a:gd name="T57" fmla="*/ 0 h 13"/>
                <a:gd name="T58" fmla="*/ 4 w 11"/>
                <a:gd name="T59" fmla="*/ 0 h 13"/>
                <a:gd name="T60" fmla="*/ 5 w 11"/>
                <a:gd name="T61" fmla="*/ 0 h 13"/>
                <a:gd name="T62" fmla="*/ 5 w 11"/>
                <a:gd name="T63" fmla="*/ 0 h 13"/>
                <a:gd name="T64" fmla="*/ 7 w 11"/>
                <a:gd name="T65" fmla="*/ 2 h 13"/>
                <a:gd name="T66" fmla="*/ 7 w 11"/>
                <a:gd name="T67" fmla="*/ 2 h 13"/>
                <a:gd name="T68" fmla="*/ 9 w 11"/>
                <a:gd name="T69" fmla="*/ 2 h 13"/>
                <a:gd name="T70" fmla="*/ 9 w 11"/>
                <a:gd name="T71" fmla="*/ 2 h 13"/>
                <a:gd name="T72" fmla="*/ 9 w 11"/>
                <a:gd name="T73" fmla="*/ 4 h 13"/>
                <a:gd name="T74" fmla="*/ 11 w 11"/>
                <a:gd name="T75" fmla="*/ 4 h 13"/>
                <a:gd name="T76" fmla="*/ 11 w 11"/>
                <a:gd name="T77" fmla="*/ 6 h 13"/>
                <a:gd name="T78" fmla="*/ 11 w 11"/>
                <a:gd name="T79" fmla="*/ 6 h 13"/>
                <a:gd name="T80" fmla="*/ 11 w 11"/>
                <a:gd name="T81" fmla="*/ 8 h 13"/>
                <a:gd name="T82" fmla="*/ 9 w 11"/>
                <a:gd name="T83" fmla="*/ 6 h 1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" h="13">
                  <a:moveTo>
                    <a:pt x="9" y="6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Freeform 54"/>
            <p:cNvSpPr>
              <a:spLocks/>
            </p:cNvSpPr>
            <p:nvPr/>
          </p:nvSpPr>
          <p:spPr bwMode="auto">
            <a:xfrm>
              <a:off x="1745" y="2175"/>
              <a:ext cx="69" cy="39"/>
            </a:xfrm>
            <a:custGeom>
              <a:avLst/>
              <a:gdLst>
                <a:gd name="T0" fmla="*/ 0 w 69"/>
                <a:gd name="T1" fmla="*/ 18 h 39"/>
                <a:gd name="T2" fmla="*/ 2 w 69"/>
                <a:gd name="T3" fmla="*/ 0 h 39"/>
                <a:gd name="T4" fmla="*/ 69 w 69"/>
                <a:gd name="T5" fmla="*/ 23 h 39"/>
                <a:gd name="T6" fmla="*/ 0 w 69"/>
                <a:gd name="T7" fmla="*/ 39 h 39"/>
                <a:gd name="T8" fmla="*/ 2 w 69"/>
                <a:gd name="T9" fmla="*/ 20 h 39"/>
                <a:gd name="T10" fmla="*/ 2 w 69"/>
                <a:gd name="T11" fmla="*/ 2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" h="39">
                  <a:moveTo>
                    <a:pt x="0" y="18"/>
                  </a:moveTo>
                  <a:lnTo>
                    <a:pt x="2" y="0"/>
                  </a:lnTo>
                  <a:lnTo>
                    <a:pt x="69" y="23"/>
                  </a:lnTo>
                  <a:lnTo>
                    <a:pt x="0" y="39"/>
                  </a:lnTo>
                  <a:lnTo>
                    <a:pt x="2" y="2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Freeform 55"/>
            <p:cNvSpPr>
              <a:spLocks/>
            </p:cNvSpPr>
            <p:nvPr/>
          </p:nvSpPr>
          <p:spPr bwMode="auto">
            <a:xfrm>
              <a:off x="1745" y="2175"/>
              <a:ext cx="69" cy="39"/>
            </a:xfrm>
            <a:custGeom>
              <a:avLst/>
              <a:gdLst>
                <a:gd name="T0" fmla="*/ 0 w 69"/>
                <a:gd name="T1" fmla="*/ 18 h 39"/>
                <a:gd name="T2" fmla="*/ 2 w 69"/>
                <a:gd name="T3" fmla="*/ 0 h 39"/>
                <a:gd name="T4" fmla="*/ 69 w 69"/>
                <a:gd name="T5" fmla="*/ 23 h 39"/>
                <a:gd name="T6" fmla="*/ 0 w 69"/>
                <a:gd name="T7" fmla="*/ 39 h 39"/>
                <a:gd name="T8" fmla="*/ 0 w 69"/>
                <a:gd name="T9" fmla="*/ 1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39">
                  <a:moveTo>
                    <a:pt x="0" y="18"/>
                  </a:moveTo>
                  <a:lnTo>
                    <a:pt x="2" y="0"/>
                  </a:lnTo>
                  <a:lnTo>
                    <a:pt x="69" y="23"/>
                  </a:lnTo>
                  <a:lnTo>
                    <a:pt x="0" y="3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Freeform 56"/>
            <p:cNvSpPr>
              <a:spLocks/>
            </p:cNvSpPr>
            <p:nvPr/>
          </p:nvSpPr>
          <p:spPr bwMode="auto">
            <a:xfrm>
              <a:off x="1548" y="2091"/>
              <a:ext cx="192" cy="102"/>
            </a:xfrm>
            <a:custGeom>
              <a:avLst/>
              <a:gdLst>
                <a:gd name="T0" fmla="*/ 192 w 192"/>
                <a:gd name="T1" fmla="*/ 102 h 102"/>
                <a:gd name="T2" fmla="*/ 161 w 192"/>
                <a:gd name="T3" fmla="*/ 100 h 102"/>
                <a:gd name="T4" fmla="*/ 130 w 192"/>
                <a:gd name="T5" fmla="*/ 94 h 102"/>
                <a:gd name="T6" fmla="*/ 101 w 192"/>
                <a:gd name="T7" fmla="*/ 86 h 102"/>
                <a:gd name="T8" fmla="*/ 76 w 192"/>
                <a:gd name="T9" fmla="*/ 77 h 102"/>
                <a:gd name="T10" fmla="*/ 53 w 192"/>
                <a:gd name="T11" fmla="*/ 67 h 102"/>
                <a:gd name="T12" fmla="*/ 36 w 192"/>
                <a:gd name="T13" fmla="*/ 56 h 102"/>
                <a:gd name="T14" fmla="*/ 21 w 192"/>
                <a:gd name="T15" fmla="*/ 42 h 102"/>
                <a:gd name="T16" fmla="*/ 9 w 192"/>
                <a:gd name="T17" fmla="*/ 29 h 102"/>
                <a:gd name="T18" fmla="*/ 1 w 192"/>
                <a:gd name="T19" fmla="*/ 15 h 102"/>
                <a:gd name="T20" fmla="*/ 0 w 192"/>
                <a:gd name="T21" fmla="*/ 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2" h="102">
                  <a:moveTo>
                    <a:pt x="192" y="102"/>
                  </a:moveTo>
                  <a:lnTo>
                    <a:pt x="161" y="100"/>
                  </a:lnTo>
                  <a:lnTo>
                    <a:pt x="130" y="94"/>
                  </a:lnTo>
                  <a:lnTo>
                    <a:pt x="101" y="86"/>
                  </a:lnTo>
                  <a:lnTo>
                    <a:pt x="76" y="77"/>
                  </a:lnTo>
                  <a:lnTo>
                    <a:pt x="53" y="67"/>
                  </a:lnTo>
                  <a:lnTo>
                    <a:pt x="36" y="56"/>
                  </a:lnTo>
                  <a:lnTo>
                    <a:pt x="21" y="42"/>
                  </a:lnTo>
                  <a:lnTo>
                    <a:pt x="9" y="29"/>
                  </a:lnTo>
                  <a:lnTo>
                    <a:pt x="1" y="1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Freeform 57"/>
            <p:cNvSpPr>
              <a:spLocks/>
            </p:cNvSpPr>
            <p:nvPr/>
          </p:nvSpPr>
          <p:spPr bwMode="auto">
            <a:xfrm>
              <a:off x="3456" y="2836"/>
              <a:ext cx="648" cy="205"/>
            </a:xfrm>
            <a:custGeom>
              <a:avLst/>
              <a:gdLst>
                <a:gd name="T0" fmla="*/ 0 w 648"/>
                <a:gd name="T1" fmla="*/ 0 h 205"/>
                <a:gd name="T2" fmla="*/ 648 w 648"/>
                <a:gd name="T3" fmla="*/ 2 h 205"/>
                <a:gd name="T4" fmla="*/ 648 w 648"/>
                <a:gd name="T5" fmla="*/ 205 h 205"/>
                <a:gd name="T6" fmla="*/ 0 w 648"/>
                <a:gd name="T7" fmla="*/ 205 h 205"/>
                <a:gd name="T8" fmla="*/ 0 w 648"/>
                <a:gd name="T9" fmla="*/ 2 h 205"/>
                <a:gd name="T10" fmla="*/ 0 w 648"/>
                <a:gd name="T11" fmla="*/ 2 h 205"/>
                <a:gd name="T12" fmla="*/ 0 w 648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8" h="205">
                  <a:moveTo>
                    <a:pt x="0" y="0"/>
                  </a:moveTo>
                  <a:lnTo>
                    <a:pt x="648" y="2"/>
                  </a:lnTo>
                  <a:lnTo>
                    <a:pt x="648" y="205"/>
                  </a:lnTo>
                  <a:lnTo>
                    <a:pt x="0" y="20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Freeform 58"/>
            <p:cNvSpPr>
              <a:spLocks/>
            </p:cNvSpPr>
            <p:nvPr/>
          </p:nvSpPr>
          <p:spPr bwMode="auto">
            <a:xfrm>
              <a:off x="3456" y="2836"/>
              <a:ext cx="648" cy="205"/>
            </a:xfrm>
            <a:custGeom>
              <a:avLst/>
              <a:gdLst>
                <a:gd name="T0" fmla="*/ 0 w 648"/>
                <a:gd name="T1" fmla="*/ 0 h 205"/>
                <a:gd name="T2" fmla="*/ 648 w 648"/>
                <a:gd name="T3" fmla="*/ 2 h 205"/>
                <a:gd name="T4" fmla="*/ 648 w 648"/>
                <a:gd name="T5" fmla="*/ 205 h 205"/>
                <a:gd name="T6" fmla="*/ 0 w 648"/>
                <a:gd name="T7" fmla="*/ 205 h 205"/>
                <a:gd name="T8" fmla="*/ 0 w 648"/>
                <a:gd name="T9" fmla="*/ 2 h 205"/>
                <a:gd name="T10" fmla="*/ 0 w 648"/>
                <a:gd name="T11" fmla="*/ 2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205">
                  <a:moveTo>
                    <a:pt x="0" y="0"/>
                  </a:moveTo>
                  <a:lnTo>
                    <a:pt x="648" y="2"/>
                  </a:lnTo>
                  <a:lnTo>
                    <a:pt x="648" y="205"/>
                  </a:lnTo>
                  <a:lnTo>
                    <a:pt x="0" y="205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1" name="Freeform 59"/>
            <p:cNvSpPr>
              <a:spLocks/>
            </p:cNvSpPr>
            <p:nvPr/>
          </p:nvSpPr>
          <p:spPr bwMode="auto">
            <a:xfrm>
              <a:off x="3456" y="2187"/>
              <a:ext cx="648" cy="401"/>
            </a:xfrm>
            <a:custGeom>
              <a:avLst/>
              <a:gdLst>
                <a:gd name="T0" fmla="*/ 0 w 648"/>
                <a:gd name="T1" fmla="*/ 0 h 401"/>
                <a:gd name="T2" fmla="*/ 648 w 648"/>
                <a:gd name="T3" fmla="*/ 0 h 401"/>
                <a:gd name="T4" fmla="*/ 648 w 648"/>
                <a:gd name="T5" fmla="*/ 401 h 401"/>
                <a:gd name="T6" fmla="*/ 0 w 648"/>
                <a:gd name="T7" fmla="*/ 401 h 401"/>
                <a:gd name="T8" fmla="*/ 0 w 648"/>
                <a:gd name="T9" fmla="*/ 0 h 401"/>
                <a:gd name="T10" fmla="*/ 0 w 648"/>
                <a:gd name="T11" fmla="*/ 0 h 4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401">
                  <a:moveTo>
                    <a:pt x="0" y="0"/>
                  </a:moveTo>
                  <a:lnTo>
                    <a:pt x="648" y="0"/>
                  </a:lnTo>
                  <a:lnTo>
                    <a:pt x="648" y="401"/>
                  </a:lnTo>
                  <a:lnTo>
                    <a:pt x="0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2" name="Freeform 60"/>
            <p:cNvSpPr>
              <a:spLocks/>
            </p:cNvSpPr>
            <p:nvPr/>
          </p:nvSpPr>
          <p:spPr bwMode="auto">
            <a:xfrm>
              <a:off x="3456" y="2187"/>
              <a:ext cx="648" cy="401"/>
            </a:xfrm>
            <a:custGeom>
              <a:avLst/>
              <a:gdLst>
                <a:gd name="T0" fmla="*/ 0 w 648"/>
                <a:gd name="T1" fmla="*/ 0 h 401"/>
                <a:gd name="T2" fmla="*/ 648 w 648"/>
                <a:gd name="T3" fmla="*/ 0 h 401"/>
                <a:gd name="T4" fmla="*/ 648 w 648"/>
                <a:gd name="T5" fmla="*/ 401 h 401"/>
                <a:gd name="T6" fmla="*/ 0 w 648"/>
                <a:gd name="T7" fmla="*/ 401 h 401"/>
                <a:gd name="T8" fmla="*/ 0 w 648"/>
                <a:gd name="T9" fmla="*/ 0 h 401"/>
                <a:gd name="T10" fmla="*/ 0 w 648"/>
                <a:gd name="T11" fmla="*/ 0 h 4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401">
                  <a:moveTo>
                    <a:pt x="0" y="0"/>
                  </a:moveTo>
                  <a:lnTo>
                    <a:pt x="648" y="0"/>
                  </a:lnTo>
                  <a:lnTo>
                    <a:pt x="648" y="401"/>
                  </a:lnTo>
                  <a:lnTo>
                    <a:pt x="0" y="4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3" name="Freeform 61"/>
            <p:cNvSpPr>
              <a:spLocks/>
            </p:cNvSpPr>
            <p:nvPr/>
          </p:nvSpPr>
          <p:spPr bwMode="auto">
            <a:xfrm>
              <a:off x="3456" y="2513"/>
              <a:ext cx="648" cy="329"/>
            </a:xfrm>
            <a:custGeom>
              <a:avLst/>
              <a:gdLst>
                <a:gd name="T0" fmla="*/ 0 w 648"/>
                <a:gd name="T1" fmla="*/ 0 h 329"/>
                <a:gd name="T2" fmla="*/ 648 w 648"/>
                <a:gd name="T3" fmla="*/ 0 h 329"/>
                <a:gd name="T4" fmla="*/ 648 w 648"/>
                <a:gd name="T5" fmla="*/ 329 h 329"/>
                <a:gd name="T6" fmla="*/ 0 w 648"/>
                <a:gd name="T7" fmla="*/ 329 h 329"/>
                <a:gd name="T8" fmla="*/ 0 w 648"/>
                <a:gd name="T9" fmla="*/ 0 h 329"/>
                <a:gd name="T10" fmla="*/ 0 w 648"/>
                <a:gd name="T11" fmla="*/ 0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329">
                  <a:moveTo>
                    <a:pt x="0" y="0"/>
                  </a:moveTo>
                  <a:lnTo>
                    <a:pt x="648" y="0"/>
                  </a:lnTo>
                  <a:lnTo>
                    <a:pt x="648" y="329"/>
                  </a:lnTo>
                  <a:lnTo>
                    <a:pt x="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4" name="Freeform 62"/>
            <p:cNvSpPr>
              <a:spLocks/>
            </p:cNvSpPr>
            <p:nvPr/>
          </p:nvSpPr>
          <p:spPr bwMode="auto">
            <a:xfrm>
              <a:off x="3456" y="2513"/>
              <a:ext cx="648" cy="329"/>
            </a:xfrm>
            <a:custGeom>
              <a:avLst/>
              <a:gdLst>
                <a:gd name="T0" fmla="*/ 0 w 648"/>
                <a:gd name="T1" fmla="*/ 0 h 329"/>
                <a:gd name="T2" fmla="*/ 648 w 648"/>
                <a:gd name="T3" fmla="*/ 0 h 329"/>
                <a:gd name="T4" fmla="*/ 648 w 648"/>
                <a:gd name="T5" fmla="*/ 329 h 329"/>
                <a:gd name="T6" fmla="*/ 0 w 648"/>
                <a:gd name="T7" fmla="*/ 329 h 329"/>
                <a:gd name="T8" fmla="*/ 0 w 648"/>
                <a:gd name="T9" fmla="*/ 0 h 329"/>
                <a:gd name="T10" fmla="*/ 0 w 648"/>
                <a:gd name="T11" fmla="*/ 0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329">
                  <a:moveTo>
                    <a:pt x="0" y="0"/>
                  </a:moveTo>
                  <a:lnTo>
                    <a:pt x="648" y="0"/>
                  </a:lnTo>
                  <a:lnTo>
                    <a:pt x="648" y="329"/>
                  </a:lnTo>
                  <a:lnTo>
                    <a:pt x="0" y="32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5" name="Freeform 63"/>
            <p:cNvSpPr>
              <a:spLocks/>
            </p:cNvSpPr>
            <p:nvPr/>
          </p:nvSpPr>
          <p:spPr bwMode="auto">
            <a:xfrm>
              <a:off x="3456" y="1363"/>
              <a:ext cx="648" cy="177"/>
            </a:xfrm>
            <a:custGeom>
              <a:avLst/>
              <a:gdLst>
                <a:gd name="T0" fmla="*/ 0 w 648"/>
                <a:gd name="T1" fmla="*/ 0 h 177"/>
                <a:gd name="T2" fmla="*/ 648 w 648"/>
                <a:gd name="T3" fmla="*/ 0 h 177"/>
                <a:gd name="T4" fmla="*/ 648 w 648"/>
                <a:gd name="T5" fmla="*/ 177 h 177"/>
                <a:gd name="T6" fmla="*/ 0 w 648"/>
                <a:gd name="T7" fmla="*/ 177 h 177"/>
                <a:gd name="T8" fmla="*/ 0 w 648"/>
                <a:gd name="T9" fmla="*/ 0 h 177"/>
                <a:gd name="T10" fmla="*/ 0 w 648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177">
                  <a:moveTo>
                    <a:pt x="0" y="0"/>
                  </a:moveTo>
                  <a:lnTo>
                    <a:pt x="648" y="0"/>
                  </a:lnTo>
                  <a:lnTo>
                    <a:pt x="648" y="177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6" name="Freeform 64"/>
            <p:cNvSpPr>
              <a:spLocks/>
            </p:cNvSpPr>
            <p:nvPr/>
          </p:nvSpPr>
          <p:spPr bwMode="auto">
            <a:xfrm>
              <a:off x="3456" y="1363"/>
              <a:ext cx="648" cy="177"/>
            </a:xfrm>
            <a:custGeom>
              <a:avLst/>
              <a:gdLst>
                <a:gd name="T0" fmla="*/ 0 w 648"/>
                <a:gd name="T1" fmla="*/ 0 h 177"/>
                <a:gd name="T2" fmla="*/ 648 w 648"/>
                <a:gd name="T3" fmla="*/ 0 h 177"/>
                <a:gd name="T4" fmla="*/ 648 w 648"/>
                <a:gd name="T5" fmla="*/ 177 h 177"/>
                <a:gd name="T6" fmla="*/ 0 w 648"/>
                <a:gd name="T7" fmla="*/ 177 h 177"/>
                <a:gd name="T8" fmla="*/ 0 w 648"/>
                <a:gd name="T9" fmla="*/ 0 h 177"/>
                <a:gd name="T10" fmla="*/ 0 w 648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177">
                  <a:moveTo>
                    <a:pt x="0" y="0"/>
                  </a:moveTo>
                  <a:lnTo>
                    <a:pt x="648" y="0"/>
                  </a:lnTo>
                  <a:lnTo>
                    <a:pt x="648" y="177"/>
                  </a:lnTo>
                  <a:lnTo>
                    <a:pt x="0" y="177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3556" y="2888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587" y="2911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3616" y="2888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0" name="Rectangle 68"/>
            <p:cNvSpPr>
              <a:spLocks noChangeArrowheads="1"/>
            </p:cNvSpPr>
            <p:nvPr/>
          </p:nvSpPr>
          <p:spPr bwMode="auto">
            <a:xfrm>
              <a:off x="3654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3693" y="2888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3731" y="2888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770" y="2888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3808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5" name="Rectangle 73"/>
            <p:cNvSpPr>
              <a:spLocks noChangeArrowheads="1"/>
            </p:cNvSpPr>
            <p:nvPr/>
          </p:nvSpPr>
          <p:spPr bwMode="auto">
            <a:xfrm>
              <a:off x="3846" y="2888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3885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3554" y="266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585" y="268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3614" y="26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0" name="Rectangle 78"/>
            <p:cNvSpPr>
              <a:spLocks noChangeArrowheads="1"/>
            </p:cNvSpPr>
            <p:nvPr/>
          </p:nvSpPr>
          <p:spPr bwMode="auto">
            <a:xfrm>
              <a:off x="3652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3691" y="266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3729" y="2661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768" y="266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3806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5" name="Rectangle 83"/>
            <p:cNvSpPr>
              <a:spLocks noChangeArrowheads="1"/>
            </p:cNvSpPr>
            <p:nvPr/>
          </p:nvSpPr>
          <p:spPr bwMode="auto">
            <a:xfrm>
              <a:off x="3844" y="26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6" name="Rectangle 84"/>
            <p:cNvSpPr>
              <a:spLocks noChangeArrowheads="1"/>
            </p:cNvSpPr>
            <p:nvPr/>
          </p:nvSpPr>
          <p:spPr bwMode="auto">
            <a:xfrm>
              <a:off x="3883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7" name="Rectangle 85"/>
            <p:cNvSpPr>
              <a:spLocks noChangeArrowheads="1"/>
            </p:cNvSpPr>
            <p:nvPr/>
          </p:nvSpPr>
          <p:spPr bwMode="auto">
            <a:xfrm>
              <a:off x="3549" y="2323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8" name="Rectangle 86"/>
            <p:cNvSpPr>
              <a:spLocks noChangeArrowheads="1"/>
            </p:cNvSpPr>
            <p:nvPr/>
          </p:nvSpPr>
          <p:spPr bwMode="auto">
            <a:xfrm>
              <a:off x="3579" y="234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9" name="Rectangle 87"/>
            <p:cNvSpPr>
              <a:spLocks noChangeArrowheads="1"/>
            </p:cNvSpPr>
            <p:nvPr/>
          </p:nvSpPr>
          <p:spPr bwMode="auto">
            <a:xfrm>
              <a:off x="3608" y="232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0" name="Rectangle 88"/>
            <p:cNvSpPr>
              <a:spLocks noChangeArrowheads="1"/>
            </p:cNvSpPr>
            <p:nvPr/>
          </p:nvSpPr>
          <p:spPr bwMode="auto">
            <a:xfrm>
              <a:off x="3647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1" name="Rectangle 89"/>
            <p:cNvSpPr>
              <a:spLocks noChangeArrowheads="1"/>
            </p:cNvSpPr>
            <p:nvPr/>
          </p:nvSpPr>
          <p:spPr bwMode="auto">
            <a:xfrm>
              <a:off x="3685" y="2323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2" name="Rectangle 90"/>
            <p:cNvSpPr>
              <a:spLocks noChangeArrowheads="1"/>
            </p:cNvSpPr>
            <p:nvPr/>
          </p:nvSpPr>
          <p:spPr bwMode="auto">
            <a:xfrm>
              <a:off x="3723" y="2323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3762" y="2323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3800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5" name="Rectangle 93"/>
            <p:cNvSpPr>
              <a:spLocks noChangeArrowheads="1"/>
            </p:cNvSpPr>
            <p:nvPr/>
          </p:nvSpPr>
          <p:spPr bwMode="auto">
            <a:xfrm>
              <a:off x="3839" y="232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6" name="Rectangle 94"/>
            <p:cNvSpPr>
              <a:spLocks noChangeArrowheads="1"/>
            </p:cNvSpPr>
            <p:nvPr/>
          </p:nvSpPr>
          <p:spPr bwMode="auto">
            <a:xfrm>
              <a:off x="3877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7" name="Rectangle 95"/>
            <p:cNvSpPr>
              <a:spLocks noChangeArrowheads="1"/>
            </p:cNvSpPr>
            <p:nvPr/>
          </p:nvSpPr>
          <p:spPr bwMode="auto">
            <a:xfrm>
              <a:off x="3560" y="140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8" name="Rectangle 96"/>
            <p:cNvSpPr>
              <a:spLocks noChangeArrowheads="1"/>
            </p:cNvSpPr>
            <p:nvPr/>
          </p:nvSpPr>
          <p:spPr bwMode="auto">
            <a:xfrm>
              <a:off x="3593" y="1425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9" name="Rectangle 97"/>
            <p:cNvSpPr>
              <a:spLocks noChangeArrowheads="1"/>
            </p:cNvSpPr>
            <p:nvPr/>
          </p:nvSpPr>
          <p:spPr bwMode="auto">
            <a:xfrm>
              <a:off x="3624" y="140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0" name="Rectangle 98"/>
            <p:cNvSpPr>
              <a:spLocks noChangeArrowheads="1"/>
            </p:cNvSpPr>
            <p:nvPr/>
          </p:nvSpPr>
          <p:spPr bwMode="auto">
            <a:xfrm>
              <a:off x="3662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1" name="Rectangle 99"/>
            <p:cNvSpPr>
              <a:spLocks noChangeArrowheads="1"/>
            </p:cNvSpPr>
            <p:nvPr/>
          </p:nvSpPr>
          <p:spPr bwMode="auto">
            <a:xfrm>
              <a:off x="3700" y="140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2" name="Rectangle 100"/>
            <p:cNvSpPr>
              <a:spLocks noChangeArrowheads="1"/>
            </p:cNvSpPr>
            <p:nvPr/>
          </p:nvSpPr>
          <p:spPr bwMode="auto">
            <a:xfrm>
              <a:off x="3739" y="1401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3" name="Rectangle 101"/>
            <p:cNvSpPr>
              <a:spLocks noChangeArrowheads="1"/>
            </p:cNvSpPr>
            <p:nvPr/>
          </p:nvSpPr>
          <p:spPr bwMode="auto">
            <a:xfrm>
              <a:off x="3777" y="140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4" name="Rectangle 102"/>
            <p:cNvSpPr>
              <a:spLocks noChangeArrowheads="1"/>
            </p:cNvSpPr>
            <p:nvPr/>
          </p:nvSpPr>
          <p:spPr bwMode="auto">
            <a:xfrm>
              <a:off x="3816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5" name="Rectangle 103"/>
            <p:cNvSpPr>
              <a:spLocks noChangeArrowheads="1"/>
            </p:cNvSpPr>
            <p:nvPr/>
          </p:nvSpPr>
          <p:spPr bwMode="auto">
            <a:xfrm>
              <a:off x="3854" y="140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6" name="Rectangle 104"/>
            <p:cNvSpPr>
              <a:spLocks noChangeArrowheads="1"/>
            </p:cNvSpPr>
            <p:nvPr/>
          </p:nvSpPr>
          <p:spPr bwMode="auto">
            <a:xfrm>
              <a:off x="3892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7" name="Rectangle 105"/>
            <p:cNvSpPr>
              <a:spLocks noChangeArrowheads="1"/>
            </p:cNvSpPr>
            <p:nvPr/>
          </p:nvSpPr>
          <p:spPr bwMode="auto">
            <a:xfrm>
              <a:off x="3618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8" name="Rectangle 106"/>
            <p:cNvSpPr>
              <a:spLocks noChangeArrowheads="1"/>
            </p:cNvSpPr>
            <p:nvPr/>
          </p:nvSpPr>
          <p:spPr bwMode="auto">
            <a:xfrm>
              <a:off x="3963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9" name="Rectangle 107"/>
            <p:cNvSpPr>
              <a:spLocks noChangeArrowheads="1"/>
            </p:cNvSpPr>
            <p:nvPr/>
          </p:nvSpPr>
          <p:spPr bwMode="auto">
            <a:xfrm>
              <a:off x="4269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0" name="Rectangle 108"/>
            <p:cNvSpPr>
              <a:spLocks noChangeArrowheads="1"/>
            </p:cNvSpPr>
            <p:nvPr/>
          </p:nvSpPr>
          <p:spPr bwMode="auto">
            <a:xfrm>
              <a:off x="2160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1" name="Rectangle 109"/>
            <p:cNvSpPr>
              <a:spLocks noChangeArrowheads="1"/>
            </p:cNvSpPr>
            <p:nvPr/>
          </p:nvSpPr>
          <p:spPr bwMode="auto">
            <a:xfrm>
              <a:off x="2467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2" name="Rectangle 110"/>
            <p:cNvSpPr>
              <a:spLocks noChangeArrowheads="1"/>
            </p:cNvSpPr>
            <p:nvPr/>
          </p:nvSpPr>
          <p:spPr bwMode="auto">
            <a:xfrm>
              <a:off x="2736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3" name="Rectangle 111"/>
            <p:cNvSpPr>
              <a:spLocks noChangeArrowheads="1"/>
            </p:cNvSpPr>
            <p:nvPr/>
          </p:nvSpPr>
          <p:spPr bwMode="auto">
            <a:xfrm>
              <a:off x="2890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4" name="Rectangle 112"/>
            <p:cNvSpPr>
              <a:spLocks noChangeArrowheads="1"/>
            </p:cNvSpPr>
            <p:nvPr/>
          </p:nvSpPr>
          <p:spPr bwMode="auto">
            <a:xfrm>
              <a:off x="2275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5" name="Rectangle 113"/>
            <p:cNvSpPr>
              <a:spLocks noChangeArrowheads="1"/>
            </p:cNvSpPr>
            <p:nvPr/>
          </p:nvSpPr>
          <p:spPr bwMode="auto">
            <a:xfrm>
              <a:off x="2391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6" name="Rectangle 114"/>
            <p:cNvSpPr>
              <a:spLocks noChangeArrowheads="1"/>
            </p:cNvSpPr>
            <p:nvPr/>
          </p:nvSpPr>
          <p:spPr bwMode="auto">
            <a:xfrm>
              <a:off x="2775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7" name="Rectangle 115"/>
            <p:cNvSpPr>
              <a:spLocks noChangeArrowheads="1"/>
            </p:cNvSpPr>
            <p:nvPr/>
          </p:nvSpPr>
          <p:spPr bwMode="auto">
            <a:xfrm>
              <a:off x="3312" y="1280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8" name="Rectangle 116"/>
            <p:cNvSpPr>
              <a:spLocks noChangeArrowheads="1"/>
            </p:cNvSpPr>
            <p:nvPr/>
          </p:nvSpPr>
          <p:spPr bwMode="auto">
            <a:xfrm>
              <a:off x="1966" y="135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9" name="Rectangle 117"/>
            <p:cNvSpPr>
              <a:spLocks noChangeArrowheads="1"/>
            </p:cNvSpPr>
            <p:nvPr/>
          </p:nvSpPr>
          <p:spPr bwMode="auto">
            <a:xfrm>
              <a:off x="2214" y="135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0" name="Rectangle 118"/>
            <p:cNvSpPr>
              <a:spLocks noChangeArrowheads="1"/>
            </p:cNvSpPr>
            <p:nvPr/>
          </p:nvSpPr>
          <p:spPr bwMode="auto">
            <a:xfrm>
              <a:off x="2104" y="23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1" name="Rectangle 119"/>
            <p:cNvSpPr>
              <a:spLocks noChangeArrowheads="1"/>
            </p:cNvSpPr>
            <p:nvPr/>
          </p:nvSpPr>
          <p:spPr bwMode="auto">
            <a:xfrm>
              <a:off x="1928" y="243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2" name="Rectangle 120"/>
            <p:cNvSpPr>
              <a:spLocks noChangeArrowheads="1"/>
            </p:cNvSpPr>
            <p:nvPr/>
          </p:nvSpPr>
          <p:spPr bwMode="auto">
            <a:xfrm>
              <a:off x="2235" y="243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3" name="Rectangle 121"/>
            <p:cNvSpPr>
              <a:spLocks noChangeArrowheads="1"/>
            </p:cNvSpPr>
            <p:nvPr/>
          </p:nvSpPr>
          <p:spPr bwMode="auto">
            <a:xfrm>
              <a:off x="2147" y="272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4" name="Rectangle 122"/>
            <p:cNvSpPr>
              <a:spLocks noChangeArrowheads="1"/>
            </p:cNvSpPr>
            <p:nvPr/>
          </p:nvSpPr>
          <p:spPr bwMode="auto">
            <a:xfrm>
              <a:off x="1930" y="279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5" name="Rectangle 123"/>
            <p:cNvSpPr>
              <a:spLocks noChangeArrowheads="1"/>
            </p:cNvSpPr>
            <p:nvPr/>
          </p:nvSpPr>
          <p:spPr bwMode="auto">
            <a:xfrm>
              <a:off x="2235" y="279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6" name="Freeform 124"/>
            <p:cNvSpPr>
              <a:spLocks/>
            </p:cNvSpPr>
            <p:nvPr/>
          </p:nvSpPr>
          <p:spPr bwMode="auto">
            <a:xfrm>
              <a:off x="3387" y="2938"/>
              <a:ext cx="62" cy="34"/>
            </a:xfrm>
            <a:custGeom>
              <a:avLst/>
              <a:gdLst>
                <a:gd name="T0" fmla="*/ 2 w 62"/>
                <a:gd name="T1" fmla="*/ 15 h 34"/>
                <a:gd name="T2" fmla="*/ 6 w 62"/>
                <a:gd name="T3" fmla="*/ 0 h 34"/>
                <a:gd name="T4" fmla="*/ 62 w 62"/>
                <a:gd name="T5" fmla="*/ 27 h 34"/>
                <a:gd name="T6" fmla="*/ 0 w 62"/>
                <a:gd name="T7" fmla="*/ 34 h 34"/>
                <a:gd name="T8" fmla="*/ 2 w 62"/>
                <a:gd name="T9" fmla="*/ 17 h 34"/>
                <a:gd name="T10" fmla="*/ 2 w 62"/>
                <a:gd name="T11" fmla="*/ 17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4">
                  <a:moveTo>
                    <a:pt x="2" y="15"/>
                  </a:moveTo>
                  <a:lnTo>
                    <a:pt x="6" y="0"/>
                  </a:lnTo>
                  <a:lnTo>
                    <a:pt x="62" y="27"/>
                  </a:lnTo>
                  <a:lnTo>
                    <a:pt x="0" y="34"/>
                  </a:lnTo>
                  <a:lnTo>
                    <a:pt x="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7" name="Freeform 125"/>
            <p:cNvSpPr>
              <a:spLocks/>
            </p:cNvSpPr>
            <p:nvPr/>
          </p:nvSpPr>
          <p:spPr bwMode="auto">
            <a:xfrm>
              <a:off x="3387" y="2938"/>
              <a:ext cx="62" cy="34"/>
            </a:xfrm>
            <a:custGeom>
              <a:avLst/>
              <a:gdLst>
                <a:gd name="T0" fmla="*/ 2 w 62"/>
                <a:gd name="T1" fmla="*/ 15 h 34"/>
                <a:gd name="T2" fmla="*/ 6 w 62"/>
                <a:gd name="T3" fmla="*/ 0 h 34"/>
                <a:gd name="T4" fmla="*/ 62 w 62"/>
                <a:gd name="T5" fmla="*/ 27 h 34"/>
                <a:gd name="T6" fmla="*/ 0 w 62"/>
                <a:gd name="T7" fmla="*/ 34 h 34"/>
                <a:gd name="T8" fmla="*/ 2 w 62"/>
                <a:gd name="T9" fmla="*/ 15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4">
                  <a:moveTo>
                    <a:pt x="2" y="15"/>
                  </a:moveTo>
                  <a:lnTo>
                    <a:pt x="6" y="0"/>
                  </a:lnTo>
                  <a:lnTo>
                    <a:pt x="62" y="27"/>
                  </a:lnTo>
                  <a:lnTo>
                    <a:pt x="0" y="34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8" name="Line 126"/>
            <p:cNvSpPr>
              <a:spLocks noChangeShapeType="1"/>
            </p:cNvSpPr>
            <p:nvPr/>
          </p:nvSpPr>
          <p:spPr bwMode="auto">
            <a:xfrm>
              <a:off x="2414" y="2776"/>
              <a:ext cx="973" cy="1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9" name="Freeform 127"/>
            <p:cNvSpPr>
              <a:spLocks/>
            </p:cNvSpPr>
            <p:nvPr/>
          </p:nvSpPr>
          <p:spPr bwMode="auto">
            <a:xfrm>
              <a:off x="3389" y="2659"/>
              <a:ext cx="60" cy="35"/>
            </a:xfrm>
            <a:custGeom>
              <a:avLst/>
              <a:gdLst>
                <a:gd name="T0" fmla="*/ 0 w 60"/>
                <a:gd name="T1" fmla="*/ 18 h 35"/>
                <a:gd name="T2" fmla="*/ 0 w 60"/>
                <a:gd name="T3" fmla="*/ 0 h 35"/>
                <a:gd name="T4" fmla="*/ 60 w 60"/>
                <a:gd name="T5" fmla="*/ 18 h 35"/>
                <a:gd name="T6" fmla="*/ 0 w 60"/>
                <a:gd name="T7" fmla="*/ 35 h 35"/>
                <a:gd name="T8" fmla="*/ 0 w 60"/>
                <a:gd name="T9" fmla="*/ 18 h 35"/>
                <a:gd name="T10" fmla="*/ 0 w 60"/>
                <a:gd name="T11" fmla="*/ 18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5">
                  <a:moveTo>
                    <a:pt x="0" y="18"/>
                  </a:moveTo>
                  <a:lnTo>
                    <a:pt x="0" y="0"/>
                  </a:lnTo>
                  <a:lnTo>
                    <a:pt x="60" y="18"/>
                  </a:lnTo>
                  <a:lnTo>
                    <a:pt x="0" y="35"/>
                  </a:lnTo>
                  <a:lnTo>
                    <a:pt x="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0" name="Freeform 128"/>
            <p:cNvSpPr>
              <a:spLocks/>
            </p:cNvSpPr>
            <p:nvPr/>
          </p:nvSpPr>
          <p:spPr bwMode="auto">
            <a:xfrm>
              <a:off x="3389" y="2659"/>
              <a:ext cx="60" cy="35"/>
            </a:xfrm>
            <a:custGeom>
              <a:avLst/>
              <a:gdLst>
                <a:gd name="T0" fmla="*/ 0 w 60"/>
                <a:gd name="T1" fmla="*/ 18 h 35"/>
                <a:gd name="T2" fmla="*/ 0 w 60"/>
                <a:gd name="T3" fmla="*/ 0 h 35"/>
                <a:gd name="T4" fmla="*/ 60 w 60"/>
                <a:gd name="T5" fmla="*/ 18 h 35"/>
                <a:gd name="T6" fmla="*/ 0 w 60"/>
                <a:gd name="T7" fmla="*/ 35 h 35"/>
                <a:gd name="T8" fmla="*/ 0 w 60"/>
                <a:gd name="T9" fmla="*/ 18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35">
                  <a:moveTo>
                    <a:pt x="0" y="18"/>
                  </a:moveTo>
                  <a:lnTo>
                    <a:pt x="0" y="0"/>
                  </a:lnTo>
                  <a:lnTo>
                    <a:pt x="60" y="18"/>
                  </a:lnTo>
                  <a:lnTo>
                    <a:pt x="0" y="3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1" name="Line 129"/>
            <p:cNvSpPr>
              <a:spLocks noChangeShapeType="1"/>
            </p:cNvSpPr>
            <p:nvPr/>
          </p:nvSpPr>
          <p:spPr bwMode="auto">
            <a:xfrm>
              <a:off x="2521" y="2677"/>
              <a:ext cx="86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2" name="Freeform 130"/>
            <p:cNvSpPr>
              <a:spLocks/>
            </p:cNvSpPr>
            <p:nvPr/>
          </p:nvSpPr>
          <p:spPr bwMode="auto">
            <a:xfrm>
              <a:off x="3387" y="2250"/>
              <a:ext cx="62" cy="41"/>
            </a:xfrm>
            <a:custGeom>
              <a:avLst/>
              <a:gdLst>
                <a:gd name="T0" fmla="*/ 8 w 62"/>
                <a:gd name="T1" fmla="*/ 25 h 41"/>
                <a:gd name="T2" fmla="*/ 0 w 62"/>
                <a:gd name="T3" fmla="*/ 10 h 41"/>
                <a:gd name="T4" fmla="*/ 62 w 62"/>
                <a:gd name="T5" fmla="*/ 0 h 41"/>
                <a:gd name="T6" fmla="*/ 16 w 62"/>
                <a:gd name="T7" fmla="*/ 41 h 41"/>
                <a:gd name="T8" fmla="*/ 8 w 62"/>
                <a:gd name="T9" fmla="*/ 25 h 41"/>
                <a:gd name="T10" fmla="*/ 8 w 62"/>
                <a:gd name="T11" fmla="*/ 25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41">
                  <a:moveTo>
                    <a:pt x="8" y="25"/>
                  </a:moveTo>
                  <a:lnTo>
                    <a:pt x="0" y="10"/>
                  </a:lnTo>
                  <a:lnTo>
                    <a:pt x="62" y="0"/>
                  </a:lnTo>
                  <a:lnTo>
                    <a:pt x="16" y="41"/>
                  </a:lnTo>
                  <a:lnTo>
                    <a:pt x="8" y="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3" name="Freeform 131"/>
            <p:cNvSpPr>
              <a:spLocks/>
            </p:cNvSpPr>
            <p:nvPr/>
          </p:nvSpPr>
          <p:spPr bwMode="auto">
            <a:xfrm>
              <a:off x="3387" y="2250"/>
              <a:ext cx="62" cy="41"/>
            </a:xfrm>
            <a:custGeom>
              <a:avLst/>
              <a:gdLst>
                <a:gd name="T0" fmla="*/ 8 w 62"/>
                <a:gd name="T1" fmla="*/ 23 h 41"/>
                <a:gd name="T2" fmla="*/ 0 w 62"/>
                <a:gd name="T3" fmla="*/ 10 h 41"/>
                <a:gd name="T4" fmla="*/ 62 w 62"/>
                <a:gd name="T5" fmla="*/ 0 h 41"/>
                <a:gd name="T6" fmla="*/ 16 w 62"/>
                <a:gd name="T7" fmla="*/ 41 h 41"/>
                <a:gd name="T8" fmla="*/ 8 w 62"/>
                <a:gd name="T9" fmla="*/ 2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41">
                  <a:moveTo>
                    <a:pt x="8" y="23"/>
                  </a:moveTo>
                  <a:lnTo>
                    <a:pt x="0" y="10"/>
                  </a:lnTo>
                  <a:lnTo>
                    <a:pt x="62" y="0"/>
                  </a:lnTo>
                  <a:lnTo>
                    <a:pt x="16" y="41"/>
                  </a:lnTo>
                  <a:lnTo>
                    <a:pt x="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4" name="Line 132"/>
            <p:cNvSpPr>
              <a:spLocks noChangeShapeType="1"/>
            </p:cNvSpPr>
            <p:nvPr/>
          </p:nvSpPr>
          <p:spPr bwMode="auto">
            <a:xfrm flipV="1">
              <a:off x="2627" y="2275"/>
              <a:ext cx="766" cy="3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5" name="Freeform 133"/>
            <p:cNvSpPr>
              <a:spLocks/>
            </p:cNvSpPr>
            <p:nvPr/>
          </p:nvSpPr>
          <p:spPr bwMode="auto">
            <a:xfrm>
              <a:off x="3410" y="1371"/>
              <a:ext cx="43" cy="59"/>
            </a:xfrm>
            <a:custGeom>
              <a:avLst/>
              <a:gdLst>
                <a:gd name="T0" fmla="*/ 16 w 43"/>
                <a:gd name="T1" fmla="*/ 52 h 59"/>
                <a:gd name="T2" fmla="*/ 0 w 43"/>
                <a:gd name="T3" fmla="*/ 44 h 59"/>
                <a:gd name="T4" fmla="*/ 43 w 43"/>
                <a:gd name="T5" fmla="*/ 0 h 59"/>
                <a:gd name="T6" fmla="*/ 31 w 43"/>
                <a:gd name="T7" fmla="*/ 59 h 59"/>
                <a:gd name="T8" fmla="*/ 16 w 43"/>
                <a:gd name="T9" fmla="*/ 52 h 59"/>
                <a:gd name="T10" fmla="*/ 16 w 43"/>
                <a:gd name="T11" fmla="*/ 52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59">
                  <a:moveTo>
                    <a:pt x="16" y="52"/>
                  </a:moveTo>
                  <a:lnTo>
                    <a:pt x="0" y="44"/>
                  </a:lnTo>
                  <a:lnTo>
                    <a:pt x="43" y="0"/>
                  </a:lnTo>
                  <a:lnTo>
                    <a:pt x="31" y="59"/>
                  </a:lnTo>
                  <a:lnTo>
                    <a:pt x="16" y="5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6" name="Freeform 134"/>
            <p:cNvSpPr>
              <a:spLocks/>
            </p:cNvSpPr>
            <p:nvPr/>
          </p:nvSpPr>
          <p:spPr bwMode="auto">
            <a:xfrm>
              <a:off x="3410" y="1371"/>
              <a:ext cx="43" cy="59"/>
            </a:xfrm>
            <a:custGeom>
              <a:avLst/>
              <a:gdLst>
                <a:gd name="T0" fmla="*/ 14 w 43"/>
                <a:gd name="T1" fmla="*/ 52 h 59"/>
                <a:gd name="T2" fmla="*/ 0 w 43"/>
                <a:gd name="T3" fmla="*/ 44 h 59"/>
                <a:gd name="T4" fmla="*/ 43 w 43"/>
                <a:gd name="T5" fmla="*/ 0 h 59"/>
                <a:gd name="T6" fmla="*/ 31 w 43"/>
                <a:gd name="T7" fmla="*/ 59 h 59"/>
                <a:gd name="T8" fmla="*/ 14 w 43"/>
                <a:gd name="T9" fmla="*/ 52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59">
                  <a:moveTo>
                    <a:pt x="14" y="52"/>
                  </a:moveTo>
                  <a:lnTo>
                    <a:pt x="0" y="44"/>
                  </a:lnTo>
                  <a:lnTo>
                    <a:pt x="43" y="0"/>
                  </a:lnTo>
                  <a:lnTo>
                    <a:pt x="31" y="59"/>
                  </a:lnTo>
                  <a:lnTo>
                    <a:pt x="1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7" name="Line 135"/>
            <p:cNvSpPr>
              <a:spLocks noChangeShapeType="1"/>
            </p:cNvSpPr>
            <p:nvPr/>
          </p:nvSpPr>
          <p:spPr bwMode="auto">
            <a:xfrm flipV="1">
              <a:off x="2917" y="1425"/>
              <a:ext cx="507" cy="9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8" name="Freeform 136"/>
            <p:cNvSpPr>
              <a:spLocks/>
            </p:cNvSpPr>
            <p:nvPr/>
          </p:nvSpPr>
          <p:spPr bwMode="auto">
            <a:xfrm>
              <a:off x="3387" y="1601"/>
              <a:ext cx="62" cy="35"/>
            </a:xfrm>
            <a:custGeom>
              <a:avLst/>
              <a:gdLst>
                <a:gd name="T0" fmla="*/ 4 w 62"/>
                <a:gd name="T1" fmla="*/ 18 h 35"/>
                <a:gd name="T2" fmla="*/ 0 w 62"/>
                <a:gd name="T3" fmla="*/ 0 h 35"/>
                <a:gd name="T4" fmla="*/ 62 w 62"/>
                <a:gd name="T5" fmla="*/ 2 h 35"/>
                <a:gd name="T6" fmla="*/ 10 w 62"/>
                <a:gd name="T7" fmla="*/ 35 h 35"/>
                <a:gd name="T8" fmla="*/ 4 w 62"/>
                <a:gd name="T9" fmla="*/ 18 h 35"/>
                <a:gd name="T10" fmla="*/ 4 w 62"/>
                <a:gd name="T11" fmla="*/ 18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5">
                  <a:moveTo>
                    <a:pt x="4" y="18"/>
                  </a:moveTo>
                  <a:lnTo>
                    <a:pt x="0" y="0"/>
                  </a:lnTo>
                  <a:lnTo>
                    <a:pt x="62" y="2"/>
                  </a:lnTo>
                  <a:lnTo>
                    <a:pt x="10" y="35"/>
                  </a:lnTo>
                  <a:lnTo>
                    <a:pt x="4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9" name="Freeform 137"/>
            <p:cNvSpPr>
              <a:spLocks/>
            </p:cNvSpPr>
            <p:nvPr/>
          </p:nvSpPr>
          <p:spPr bwMode="auto">
            <a:xfrm>
              <a:off x="3387" y="1601"/>
              <a:ext cx="62" cy="35"/>
            </a:xfrm>
            <a:custGeom>
              <a:avLst/>
              <a:gdLst>
                <a:gd name="T0" fmla="*/ 4 w 62"/>
                <a:gd name="T1" fmla="*/ 18 h 35"/>
                <a:gd name="T2" fmla="*/ 0 w 62"/>
                <a:gd name="T3" fmla="*/ 0 h 35"/>
                <a:gd name="T4" fmla="*/ 62 w 62"/>
                <a:gd name="T5" fmla="*/ 2 h 35"/>
                <a:gd name="T6" fmla="*/ 10 w 62"/>
                <a:gd name="T7" fmla="*/ 35 h 35"/>
                <a:gd name="T8" fmla="*/ 4 w 62"/>
                <a:gd name="T9" fmla="*/ 18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5">
                  <a:moveTo>
                    <a:pt x="4" y="18"/>
                  </a:moveTo>
                  <a:lnTo>
                    <a:pt x="0" y="0"/>
                  </a:lnTo>
                  <a:lnTo>
                    <a:pt x="62" y="2"/>
                  </a:lnTo>
                  <a:lnTo>
                    <a:pt x="10" y="35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0" name="Line 138"/>
            <p:cNvSpPr>
              <a:spLocks noChangeShapeType="1"/>
            </p:cNvSpPr>
            <p:nvPr/>
          </p:nvSpPr>
          <p:spPr bwMode="auto">
            <a:xfrm flipV="1">
              <a:off x="2915" y="1619"/>
              <a:ext cx="474" cy="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1" name="Freeform 139"/>
            <p:cNvSpPr>
              <a:spLocks/>
            </p:cNvSpPr>
            <p:nvPr/>
          </p:nvSpPr>
          <p:spPr bwMode="auto">
            <a:xfrm>
              <a:off x="3387" y="1678"/>
              <a:ext cx="62" cy="38"/>
            </a:xfrm>
            <a:custGeom>
              <a:avLst/>
              <a:gdLst>
                <a:gd name="T0" fmla="*/ 6 w 62"/>
                <a:gd name="T1" fmla="*/ 23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3 h 38"/>
                <a:gd name="T10" fmla="*/ 6 w 62"/>
                <a:gd name="T11" fmla="*/ 2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8">
                  <a:moveTo>
                    <a:pt x="6" y="23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2" name="Freeform 140"/>
            <p:cNvSpPr>
              <a:spLocks/>
            </p:cNvSpPr>
            <p:nvPr/>
          </p:nvSpPr>
          <p:spPr bwMode="auto">
            <a:xfrm>
              <a:off x="3387" y="1678"/>
              <a:ext cx="62" cy="38"/>
            </a:xfrm>
            <a:custGeom>
              <a:avLst/>
              <a:gdLst>
                <a:gd name="T0" fmla="*/ 6 w 62"/>
                <a:gd name="T1" fmla="*/ 21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1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8">
                  <a:moveTo>
                    <a:pt x="6" y="21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3" name="Line 141"/>
            <p:cNvSpPr>
              <a:spLocks noChangeShapeType="1"/>
            </p:cNvSpPr>
            <p:nvPr/>
          </p:nvSpPr>
          <p:spPr bwMode="auto">
            <a:xfrm flipV="1">
              <a:off x="2627" y="1701"/>
              <a:ext cx="764" cy="3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4" name="Freeform 142"/>
            <p:cNvSpPr>
              <a:spLocks/>
            </p:cNvSpPr>
            <p:nvPr/>
          </p:nvSpPr>
          <p:spPr bwMode="auto">
            <a:xfrm>
              <a:off x="3387" y="1753"/>
              <a:ext cx="62" cy="38"/>
            </a:xfrm>
            <a:custGeom>
              <a:avLst/>
              <a:gdLst>
                <a:gd name="T0" fmla="*/ 8 w 62"/>
                <a:gd name="T1" fmla="*/ 23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8 w 62"/>
                <a:gd name="T9" fmla="*/ 23 h 38"/>
                <a:gd name="T10" fmla="*/ 8 w 62"/>
                <a:gd name="T11" fmla="*/ 2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8">
                  <a:moveTo>
                    <a:pt x="8" y="23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8" y="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5" name="Freeform 143"/>
            <p:cNvSpPr>
              <a:spLocks/>
            </p:cNvSpPr>
            <p:nvPr/>
          </p:nvSpPr>
          <p:spPr bwMode="auto">
            <a:xfrm>
              <a:off x="3387" y="1753"/>
              <a:ext cx="62" cy="38"/>
            </a:xfrm>
            <a:custGeom>
              <a:avLst/>
              <a:gdLst>
                <a:gd name="T0" fmla="*/ 6 w 62"/>
                <a:gd name="T1" fmla="*/ 21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1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8">
                  <a:moveTo>
                    <a:pt x="6" y="21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6" name="Line 144"/>
            <p:cNvSpPr>
              <a:spLocks noChangeShapeType="1"/>
            </p:cNvSpPr>
            <p:nvPr/>
          </p:nvSpPr>
          <p:spPr bwMode="auto">
            <a:xfrm flipV="1">
              <a:off x="2519" y="1776"/>
              <a:ext cx="874" cy="3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7" name="Freeform 145"/>
            <p:cNvSpPr>
              <a:spLocks/>
            </p:cNvSpPr>
            <p:nvPr/>
          </p:nvSpPr>
          <p:spPr bwMode="auto">
            <a:xfrm>
              <a:off x="3387" y="1814"/>
              <a:ext cx="62" cy="41"/>
            </a:xfrm>
            <a:custGeom>
              <a:avLst/>
              <a:gdLst>
                <a:gd name="T0" fmla="*/ 8 w 62"/>
                <a:gd name="T1" fmla="*/ 25 h 41"/>
                <a:gd name="T2" fmla="*/ 0 w 62"/>
                <a:gd name="T3" fmla="*/ 8 h 41"/>
                <a:gd name="T4" fmla="*/ 62 w 62"/>
                <a:gd name="T5" fmla="*/ 0 h 41"/>
                <a:gd name="T6" fmla="*/ 14 w 62"/>
                <a:gd name="T7" fmla="*/ 41 h 41"/>
                <a:gd name="T8" fmla="*/ 8 w 62"/>
                <a:gd name="T9" fmla="*/ 25 h 41"/>
                <a:gd name="T10" fmla="*/ 8 w 62"/>
                <a:gd name="T11" fmla="*/ 25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41">
                  <a:moveTo>
                    <a:pt x="8" y="25"/>
                  </a:moveTo>
                  <a:lnTo>
                    <a:pt x="0" y="8"/>
                  </a:lnTo>
                  <a:lnTo>
                    <a:pt x="62" y="0"/>
                  </a:lnTo>
                  <a:lnTo>
                    <a:pt x="14" y="41"/>
                  </a:lnTo>
                  <a:lnTo>
                    <a:pt x="8" y="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8" name="Freeform 146"/>
            <p:cNvSpPr>
              <a:spLocks/>
            </p:cNvSpPr>
            <p:nvPr/>
          </p:nvSpPr>
          <p:spPr bwMode="auto">
            <a:xfrm>
              <a:off x="3387" y="1814"/>
              <a:ext cx="62" cy="41"/>
            </a:xfrm>
            <a:custGeom>
              <a:avLst/>
              <a:gdLst>
                <a:gd name="T0" fmla="*/ 6 w 62"/>
                <a:gd name="T1" fmla="*/ 23 h 41"/>
                <a:gd name="T2" fmla="*/ 0 w 62"/>
                <a:gd name="T3" fmla="*/ 8 h 41"/>
                <a:gd name="T4" fmla="*/ 62 w 62"/>
                <a:gd name="T5" fmla="*/ 0 h 41"/>
                <a:gd name="T6" fmla="*/ 14 w 62"/>
                <a:gd name="T7" fmla="*/ 41 h 41"/>
                <a:gd name="T8" fmla="*/ 6 w 62"/>
                <a:gd name="T9" fmla="*/ 2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41">
                  <a:moveTo>
                    <a:pt x="6" y="23"/>
                  </a:moveTo>
                  <a:lnTo>
                    <a:pt x="0" y="8"/>
                  </a:lnTo>
                  <a:lnTo>
                    <a:pt x="62" y="0"/>
                  </a:lnTo>
                  <a:lnTo>
                    <a:pt x="14" y="41"/>
                  </a:ln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9" name="Line 147"/>
            <p:cNvSpPr>
              <a:spLocks noChangeShapeType="1"/>
            </p:cNvSpPr>
            <p:nvPr/>
          </p:nvSpPr>
          <p:spPr bwMode="auto">
            <a:xfrm flipV="1">
              <a:off x="2412" y="1839"/>
              <a:ext cx="981" cy="4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0" name="Text Box 148"/>
            <p:cNvSpPr txBox="1">
              <a:spLocks noChangeArrowheads="1"/>
            </p:cNvSpPr>
            <p:nvPr/>
          </p:nvSpPr>
          <p:spPr bwMode="auto">
            <a:xfrm>
              <a:off x="1824" y="1152"/>
              <a:ext cx="147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Virtual address spaces for 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collection of processes communicating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via shared addresses</a:t>
              </a:r>
              <a:endParaRPr kumimoji="0" lang="en-US" altLang="zh-TW" sz="12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61" name="Text Box 149"/>
            <p:cNvSpPr txBox="1">
              <a:spLocks noChangeArrowheads="1"/>
            </p:cNvSpPr>
            <p:nvPr/>
          </p:nvSpPr>
          <p:spPr bwMode="auto">
            <a:xfrm>
              <a:off x="3312" y="1104"/>
              <a:ext cx="12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Machine physical address space</a:t>
              </a:r>
              <a:endParaRPr kumimoji="0" lang="en-US" altLang="zh-TW" sz="1000">
                <a:ea typeface="新細明體" panose="02020500000000000000" pitchFamily="18" charset="-120"/>
              </a:endParaRPr>
            </a:p>
          </p:txBody>
        </p:sp>
        <p:sp>
          <p:nvSpPr>
            <p:cNvPr id="13462" name="Text Box 150"/>
            <p:cNvSpPr txBox="1">
              <a:spLocks noChangeArrowheads="1"/>
            </p:cNvSpPr>
            <p:nvPr/>
          </p:nvSpPr>
          <p:spPr bwMode="auto">
            <a:xfrm>
              <a:off x="1814" y="2357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Shared portion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of address space</a:t>
              </a:r>
              <a:endParaRPr kumimoji="0" lang="en-US" altLang="zh-TW" sz="1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63" name="Text Box 151"/>
            <p:cNvSpPr txBox="1">
              <a:spLocks noChangeArrowheads="1"/>
            </p:cNvSpPr>
            <p:nvPr/>
          </p:nvSpPr>
          <p:spPr bwMode="auto">
            <a:xfrm>
              <a:off x="1814" y="2693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Private portion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of address space</a:t>
              </a:r>
            </a:p>
          </p:txBody>
        </p:sp>
        <p:sp>
          <p:nvSpPr>
            <p:cNvPr id="13464" name="Text Box 152"/>
            <p:cNvSpPr txBox="1">
              <a:spLocks noChangeArrowheads="1"/>
            </p:cNvSpPr>
            <p:nvPr/>
          </p:nvSpPr>
          <p:spPr bwMode="auto">
            <a:xfrm>
              <a:off x="3504" y="1776"/>
              <a:ext cx="6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Common physical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addresses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Message Passing Model</a:t>
            </a:r>
          </a:p>
        </p:txBody>
      </p:sp>
      <p:grpSp>
        <p:nvGrpSpPr>
          <p:cNvPr id="14339" name="Group 13"/>
          <p:cNvGrpSpPr>
            <a:grpSpLocks/>
          </p:cNvGrpSpPr>
          <p:nvPr/>
        </p:nvGrpSpPr>
        <p:grpSpPr bwMode="auto">
          <a:xfrm>
            <a:off x="1476375" y="2924175"/>
            <a:ext cx="5905500" cy="1944688"/>
            <a:chOff x="703" y="1661"/>
            <a:chExt cx="3720" cy="1225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338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1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200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2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424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n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2958" y="173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>
              <a:off x="1655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Line 10"/>
            <p:cNvSpPr>
              <a:spLocks noChangeShapeType="1"/>
            </p:cNvSpPr>
            <p:nvPr/>
          </p:nvSpPr>
          <p:spPr bwMode="auto">
            <a:xfrm>
              <a:off x="2517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3787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Cloud"/>
            <p:cNvSpPr>
              <a:spLocks noChangeAspect="1" noEditPoints="1" noChangeArrowheads="1"/>
            </p:cNvSpPr>
            <p:nvPr/>
          </p:nvSpPr>
          <p:spPr bwMode="auto">
            <a:xfrm>
              <a:off x="703" y="2296"/>
              <a:ext cx="3720" cy="590"/>
            </a:xfrm>
            <a:custGeom>
              <a:avLst/>
              <a:gdLst>
                <a:gd name="T0" fmla="*/ 2 w 21600"/>
                <a:gd name="T1" fmla="*/ 8 h 21600"/>
                <a:gd name="T2" fmla="*/ 320 w 21600"/>
                <a:gd name="T3" fmla="*/ 16 h 21600"/>
                <a:gd name="T4" fmla="*/ 640 w 21600"/>
                <a:gd name="T5" fmla="*/ 8 h 21600"/>
                <a:gd name="T6" fmla="*/ 32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3258 h 21600"/>
                <a:gd name="T14" fmla="*/ 17088 w 21600"/>
                <a:gd name="T15" fmla="*/ 173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Message Passing Programming Model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547813" y="2492375"/>
            <a:ext cx="6040437" cy="2559050"/>
            <a:chOff x="998" y="774"/>
            <a:chExt cx="3805" cy="1612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570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1648" y="2290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1842" y="2290"/>
              <a:ext cx="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3887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3962" y="2290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4180" y="2290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Q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4462" y="1325"/>
              <a:ext cx="1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4626" y="1325"/>
              <a:ext cx="1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4728" y="1325"/>
              <a:ext cx="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Y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998" y="1683"/>
              <a:ext cx="1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1163" y="1683"/>
              <a:ext cx="1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1285" y="1683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X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2201" y="1407"/>
              <a:ext cx="2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Send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389" y="1407"/>
              <a:ext cx="22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X, Q, t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3171" y="1125"/>
              <a:ext cx="3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Receive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3454" y="1125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Y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3484" y="112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3506" y="1125"/>
              <a:ext cx="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3567" y="112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3590" y="112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2" name="Freeform 32"/>
            <p:cNvSpPr>
              <a:spLocks/>
            </p:cNvSpPr>
            <p:nvPr/>
          </p:nvSpPr>
          <p:spPr bwMode="auto">
            <a:xfrm>
              <a:off x="2733" y="774"/>
              <a:ext cx="353" cy="353"/>
            </a:xfrm>
            <a:custGeom>
              <a:avLst/>
              <a:gdLst>
                <a:gd name="T0" fmla="*/ 87 w 353"/>
                <a:gd name="T1" fmla="*/ 90 h 353"/>
                <a:gd name="T2" fmla="*/ 87 w 353"/>
                <a:gd name="T3" fmla="*/ 0 h 353"/>
                <a:gd name="T4" fmla="*/ 177 w 353"/>
                <a:gd name="T5" fmla="*/ 90 h 353"/>
                <a:gd name="T6" fmla="*/ 353 w 353"/>
                <a:gd name="T7" fmla="*/ 0 h 353"/>
                <a:gd name="T8" fmla="*/ 353 w 353"/>
                <a:gd name="T9" fmla="*/ 177 h 353"/>
                <a:gd name="T10" fmla="*/ 264 w 353"/>
                <a:gd name="T11" fmla="*/ 177 h 353"/>
                <a:gd name="T12" fmla="*/ 353 w 353"/>
                <a:gd name="T13" fmla="*/ 353 h 353"/>
                <a:gd name="T14" fmla="*/ 177 w 353"/>
                <a:gd name="T15" fmla="*/ 266 h 353"/>
                <a:gd name="T16" fmla="*/ 87 w 353"/>
                <a:gd name="T17" fmla="*/ 353 h 353"/>
                <a:gd name="T18" fmla="*/ 87 w 353"/>
                <a:gd name="T19" fmla="*/ 177 h 353"/>
                <a:gd name="T20" fmla="*/ 0 w 353"/>
                <a:gd name="T21" fmla="*/ 266 h 353"/>
                <a:gd name="T22" fmla="*/ 87 w 353"/>
                <a:gd name="T23" fmla="*/ 90 h 3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53" h="353">
                  <a:moveTo>
                    <a:pt x="87" y="90"/>
                  </a:moveTo>
                  <a:lnTo>
                    <a:pt x="87" y="0"/>
                  </a:lnTo>
                  <a:lnTo>
                    <a:pt x="177" y="90"/>
                  </a:lnTo>
                  <a:lnTo>
                    <a:pt x="353" y="0"/>
                  </a:lnTo>
                  <a:lnTo>
                    <a:pt x="353" y="177"/>
                  </a:lnTo>
                  <a:lnTo>
                    <a:pt x="264" y="177"/>
                  </a:lnTo>
                  <a:lnTo>
                    <a:pt x="353" y="353"/>
                  </a:lnTo>
                  <a:lnTo>
                    <a:pt x="177" y="266"/>
                  </a:lnTo>
                  <a:lnTo>
                    <a:pt x="87" y="353"/>
                  </a:lnTo>
                  <a:lnTo>
                    <a:pt x="87" y="177"/>
                  </a:lnTo>
                  <a:lnTo>
                    <a:pt x="0" y="266"/>
                  </a:lnTo>
                  <a:lnTo>
                    <a:pt x="87" y="9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2820" y="1123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Match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3819" y="1801"/>
              <a:ext cx="28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Local 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4097" y="180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3809" y="1888"/>
              <a:ext cx="15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3965" y="1888"/>
              <a:ext cx="3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 space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1518" y="1838"/>
              <a:ext cx="28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Local 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1796" y="1838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1506" y="1928"/>
              <a:ext cx="15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401" name="Rectangle 41"/>
            <p:cNvSpPr>
              <a:spLocks noChangeArrowheads="1"/>
            </p:cNvSpPr>
            <p:nvPr/>
          </p:nvSpPr>
          <p:spPr bwMode="auto">
            <a:xfrm>
              <a:off x="1662" y="1928"/>
              <a:ext cx="3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 space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402" name="Freeform 42"/>
            <p:cNvSpPr>
              <a:spLocks/>
            </p:cNvSpPr>
            <p:nvPr/>
          </p:nvSpPr>
          <p:spPr bwMode="auto">
            <a:xfrm>
              <a:off x="2738" y="847"/>
              <a:ext cx="73" cy="43"/>
            </a:xfrm>
            <a:custGeom>
              <a:avLst/>
              <a:gdLst>
                <a:gd name="T0" fmla="*/ 0 w 73"/>
                <a:gd name="T1" fmla="*/ 21 h 43"/>
                <a:gd name="T2" fmla="*/ 0 w 73"/>
                <a:gd name="T3" fmla="*/ 0 h 43"/>
                <a:gd name="T4" fmla="*/ 73 w 73"/>
                <a:gd name="T5" fmla="*/ 17 h 43"/>
                <a:gd name="T6" fmla="*/ 2 w 73"/>
                <a:gd name="T7" fmla="*/ 43 h 43"/>
                <a:gd name="T8" fmla="*/ 0 w 73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43">
                  <a:moveTo>
                    <a:pt x="0" y="21"/>
                  </a:moveTo>
                  <a:lnTo>
                    <a:pt x="0" y="0"/>
                  </a:lnTo>
                  <a:lnTo>
                    <a:pt x="73" y="17"/>
                  </a:lnTo>
                  <a:lnTo>
                    <a:pt x="2" y="43"/>
                  </a:lnTo>
                  <a:lnTo>
                    <a:pt x="0" y="2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3" name="Freeform 43"/>
            <p:cNvSpPr>
              <a:spLocks/>
            </p:cNvSpPr>
            <p:nvPr/>
          </p:nvSpPr>
          <p:spPr bwMode="auto">
            <a:xfrm>
              <a:off x="2738" y="847"/>
              <a:ext cx="73" cy="43"/>
            </a:xfrm>
            <a:custGeom>
              <a:avLst/>
              <a:gdLst>
                <a:gd name="T0" fmla="*/ 0 w 73"/>
                <a:gd name="T1" fmla="*/ 21 h 43"/>
                <a:gd name="T2" fmla="*/ 0 w 73"/>
                <a:gd name="T3" fmla="*/ 0 h 43"/>
                <a:gd name="T4" fmla="*/ 73 w 73"/>
                <a:gd name="T5" fmla="*/ 17 h 43"/>
                <a:gd name="T6" fmla="*/ 2 w 73"/>
                <a:gd name="T7" fmla="*/ 43 h 43"/>
                <a:gd name="T8" fmla="*/ 0 w 73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43">
                  <a:moveTo>
                    <a:pt x="0" y="21"/>
                  </a:moveTo>
                  <a:lnTo>
                    <a:pt x="0" y="0"/>
                  </a:lnTo>
                  <a:lnTo>
                    <a:pt x="73" y="17"/>
                  </a:lnTo>
                  <a:lnTo>
                    <a:pt x="2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Freeform 44"/>
            <p:cNvSpPr>
              <a:spLocks/>
            </p:cNvSpPr>
            <p:nvPr/>
          </p:nvSpPr>
          <p:spPr bwMode="auto">
            <a:xfrm>
              <a:off x="2114" y="868"/>
              <a:ext cx="622" cy="789"/>
            </a:xfrm>
            <a:custGeom>
              <a:avLst/>
              <a:gdLst>
                <a:gd name="T0" fmla="*/ 0 w 622"/>
                <a:gd name="T1" fmla="*/ 789 h 789"/>
                <a:gd name="T2" fmla="*/ 9 w 622"/>
                <a:gd name="T3" fmla="*/ 669 h 789"/>
                <a:gd name="T4" fmla="*/ 30 w 622"/>
                <a:gd name="T5" fmla="*/ 554 h 789"/>
                <a:gd name="T6" fmla="*/ 68 w 622"/>
                <a:gd name="T7" fmla="*/ 445 h 789"/>
                <a:gd name="T8" fmla="*/ 118 w 622"/>
                <a:gd name="T9" fmla="*/ 344 h 789"/>
                <a:gd name="T10" fmla="*/ 179 w 622"/>
                <a:gd name="T11" fmla="*/ 252 h 789"/>
                <a:gd name="T12" fmla="*/ 252 w 622"/>
                <a:gd name="T13" fmla="*/ 172 h 789"/>
                <a:gd name="T14" fmla="*/ 332 w 622"/>
                <a:gd name="T15" fmla="*/ 104 h 789"/>
                <a:gd name="T16" fmla="*/ 421 w 622"/>
                <a:gd name="T17" fmla="*/ 52 h 789"/>
                <a:gd name="T18" fmla="*/ 520 w 622"/>
                <a:gd name="T19" fmla="*/ 19 h 789"/>
                <a:gd name="T20" fmla="*/ 622 w 622"/>
                <a:gd name="T21" fmla="*/ 0 h 7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22" h="789">
                  <a:moveTo>
                    <a:pt x="0" y="789"/>
                  </a:moveTo>
                  <a:lnTo>
                    <a:pt x="9" y="669"/>
                  </a:lnTo>
                  <a:lnTo>
                    <a:pt x="30" y="554"/>
                  </a:lnTo>
                  <a:lnTo>
                    <a:pt x="68" y="445"/>
                  </a:lnTo>
                  <a:lnTo>
                    <a:pt x="118" y="344"/>
                  </a:lnTo>
                  <a:lnTo>
                    <a:pt x="179" y="252"/>
                  </a:lnTo>
                  <a:lnTo>
                    <a:pt x="252" y="172"/>
                  </a:lnTo>
                  <a:lnTo>
                    <a:pt x="332" y="104"/>
                  </a:lnTo>
                  <a:lnTo>
                    <a:pt x="421" y="52"/>
                  </a:lnTo>
                  <a:lnTo>
                    <a:pt x="520" y="19"/>
                  </a:lnTo>
                  <a:lnTo>
                    <a:pt x="62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Freeform 45"/>
            <p:cNvSpPr>
              <a:spLocks/>
            </p:cNvSpPr>
            <p:nvPr/>
          </p:nvSpPr>
          <p:spPr bwMode="auto">
            <a:xfrm>
              <a:off x="3675" y="1309"/>
              <a:ext cx="42" cy="75"/>
            </a:xfrm>
            <a:custGeom>
              <a:avLst/>
              <a:gdLst>
                <a:gd name="T0" fmla="*/ 21 w 42"/>
                <a:gd name="T1" fmla="*/ 2 h 75"/>
                <a:gd name="T2" fmla="*/ 42 w 42"/>
                <a:gd name="T3" fmla="*/ 0 h 75"/>
                <a:gd name="T4" fmla="*/ 28 w 42"/>
                <a:gd name="T5" fmla="*/ 75 h 75"/>
                <a:gd name="T6" fmla="*/ 0 w 42"/>
                <a:gd name="T7" fmla="*/ 4 h 75"/>
                <a:gd name="T8" fmla="*/ 21 w 42"/>
                <a:gd name="T9" fmla="*/ 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75">
                  <a:moveTo>
                    <a:pt x="21" y="2"/>
                  </a:moveTo>
                  <a:lnTo>
                    <a:pt x="42" y="0"/>
                  </a:lnTo>
                  <a:lnTo>
                    <a:pt x="28" y="75"/>
                  </a:lnTo>
                  <a:lnTo>
                    <a:pt x="0" y="4"/>
                  </a:lnTo>
                  <a:lnTo>
                    <a:pt x="21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Freeform 46"/>
            <p:cNvSpPr>
              <a:spLocks/>
            </p:cNvSpPr>
            <p:nvPr/>
          </p:nvSpPr>
          <p:spPr bwMode="auto">
            <a:xfrm>
              <a:off x="3675" y="1309"/>
              <a:ext cx="42" cy="75"/>
            </a:xfrm>
            <a:custGeom>
              <a:avLst/>
              <a:gdLst>
                <a:gd name="T0" fmla="*/ 21 w 42"/>
                <a:gd name="T1" fmla="*/ 2 h 75"/>
                <a:gd name="T2" fmla="*/ 42 w 42"/>
                <a:gd name="T3" fmla="*/ 0 h 75"/>
                <a:gd name="T4" fmla="*/ 28 w 42"/>
                <a:gd name="T5" fmla="*/ 75 h 75"/>
                <a:gd name="T6" fmla="*/ 0 w 42"/>
                <a:gd name="T7" fmla="*/ 4 h 75"/>
                <a:gd name="T8" fmla="*/ 21 w 42"/>
                <a:gd name="T9" fmla="*/ 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75">
                  <a:moveTo>
                    <a:pt x="21" y="2"/>
                  </a:moveTo>
                  <a:lnTo>
                    <a:pt x="42" y="0"/>
                  </a:lnTo>
                  <a:lnTo>
                    <a:pt x="28" y="75"/>
                  </a:lnTo>
                  <a:lnTo>
                    <a:pt x="0" y="4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Freeform 47"/>
            <p:cNvSpPr>
              <a:spLocks/>
            </p:cNvSpPr>
            <p:nvPr/>
          </p:nvSpPr>
          <p:spPr bwMode="auto">
            <a:xfrm>
              <a:off x="3084" y="833"/>
              <a:ext cx="612" cy="476"/>
            </a:xfrm>
            <a:custGeom>
              <a:avLst/>
              <a:gdLst>
                <a:gd name="T0" fmla="*/ 0 w 612"/>
                <a:gd name="T1" fmla="*/ 0 h 476"/>
                <a:gd name="T2" fmla="*/ 94 w 612"/>
                <a:gd name="T3" fmla="*/ 7 h 476"/>
                <a:gd name="T4" fmla="*/ 181 w 612"/>
                <a:gd name="T5" fmla="*/ 24 h 476"/>
                <a:gd name="T6" fmla="*/ 266 w 612"/>
                <a:gd name="T7" fmla="*/ 52 h 476"/>
                <a:gd name="T8" fmla="*/ 344 w 612"/>
                <a:gd name="T9" fmla="*/ 89 h 476"/>
                <a:gd name="T10" fmla="*/ 414 w 612"/>
                <a:gd name="T11" fmla="*/ 137 h 476"/>
                <a:gd name="T12" fmla="*/ 478 w 612"/>
                <a:gd name="T13" fmla="*/ 191 h 476"/>
                <a:gd name="T14" fmla="*/ 530 w 612"/>
                <a:gd name="T15" fmla="*/ 254 h 476"/>
                <a:gd name="T16" fmla="*/ 570 w 612"/>
                <a:gd name="T17" fmla="*/ 323 h 476"/>
                <a:gd name="T18" fmla="*/ 598 w 612"/>
                <a:gd name="T19" fmla="*/ 396 h 476"/>
                <a:gd name="T20" fmla="*/ 612 w 612"/>
                <a:gd name="T21" fmla="*/ 476 h 4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2" h="476">
                  <a:moveTo>
                    <a:pt x="0" y="0"/>
                  </a:moveTo>
                  <a:lnTo>
                    <a:pt x="94" y="7"/>
                  </a:lnTo>
                  <a:lnTo>
                    <a:pt x="181" y="24"/>
                  </a:lnTo>
                  <a:lnTo>
                    <a:pt x="266" y="52"/>
                  </a:lnTo>
                  <a:lnTo>
                    <a:pt x="344" y="89"/>
                  </a:lnTo>
                  <a:lnTo>
                    <a:pt x="414" y="137"/>
                  </a:lnTo>
                  <a:lnTo>
                    <a:pt x="478" y="191"/>
                  </a:lnTo>
                  <a:lnTo>
                    <a:pt x="530" y="254"/>
                  </a:lnTo>
                  <a:lnTo>
                    <a:pt x="570" y="323"/>
                  </a:lnTo>
                  <a:lnTo>
                    <a:pt x="598" y="396"/>
                  </a:lnTo>
                  <a:lnTo>
                    <a:pt x="612" y="47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Difficulty of writing a parallel program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communication and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parallel computing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Do you believe that parallel computing always doing job faster?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547813" y="2997200"/>
            <a:ext cx="6188075" cy="3241675"/>
            <a:chOff x="703" y="1253"/>
            <a:chExt cx="4533" cy="2677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703" y="1344"/>
              <a:ext cx="1579" cy="2386"/>
              <a:chOff x="703" y="1344"/>
              <a:chExt cx="1579" cy="2386"/>
            </a:xfrm>
          </p:grpSpPr>
          <p:pic>
            <p:nvPicPr>
              <p:cNvPr id="17429" name="Picture 6" descr="j029202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" y="2613"/>
                <a:ext cx="1177" cy="1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430" name="Group 7"/>
              <p:cNvGrpSpPr>
                <a:grpSpLocks/>
              </p:cNvGrpSpPr>
              <p:nvPr/>
            </p:nvGrpSpPr>
            <p:grpSpPr bwMode="auto">
              <a:xfrm>
                <a:off x="748" y="1797"/>
                <a:ext cx="726" cy="816"/>
                <a:chOff x="340" y="1797"/>
                <a:chExt cx="726" cy="816"/>
              </a:xfrm>
            </p:grpSpPr>
            <p:sp>
              <p:nvSpPr>
                <p:cNvPr id="17432" name="Rectangle 8"/>
                <p:cNvSpPr>
                  <a:spLocks noChangeArrowheads="1"/>
                </p:cNvSpPr>
                <p:nvPr/>
              </p:nvSpPr>
              <p:spPr bwMode="auto">
                <a:xfrm>
                  <a:off x="340" y="179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3" name="Rectangle 9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188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5" name="Rectangle 11"/>
                <p:cNvSpPr>
                  <a:spLocks noChangeArrowheads="1"/>
                </p:cNvSpPr>
                <p:nvPr/>
              </p:nvSpPr>
              <p:spPr bwMode="auto">
                <a:xfrm>
                  <a:off x="476" y="193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6" name="Rectangle 12"/>
                <p:cNvSpPr>
                  <a:spLocks noChangeArrowheads="1"/>
                </p:cNvSpPr>
                <p:nvPr/>
              </p:nvSpPr>
              <p:spPr bwMode="auto">
                <a:xfrm>
                  <a:off x="522" y="1978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7" name="Rectangle 13"/>
                <p:cNvSpPr>
                  <a:spLocks noChangeArrowheads="1"/>
                </p:cNvSpPr>
                <p:nvPr/>
              </p:nvSpPr>
              <p:spPr bwMode="auto">
                <a:xfrm>
                  <a:off x="567" y="202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17431" name="Text Box 14"/>
              <p:cNvSpPr txBox="1">
                <a:spLocks noChangeArrowheads="1"/>
              </p:cNvSpPr>
              <p:nvPr/>
            </p:nvSpPr>
            <p:spPr bwMode="auto">
              <a:xfrm>
                <a:off x="703" y="1344"/>
                <a:ext cx="1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/>
                  <a:t>single processor</a:t>
                </a:r>
              </a:p>
            </p:txBody>
          </p:sp>
        </p:grpSp>
        <p:sp>
          <p:nvSpPr>
            <p:cNvPr id="17414" name="Line 15"/>
            <p:cNvSpPr>
              <a:spLocks noChangeShapeType="1"/>
            </p:cNvSpPr>
            <p:nvPr/>
          </p:nvSpPr>
          <p:spPr bwMode="auto">
            <a:xfrm>
              <a:off x="2336" y="1253"/>
              <a:ext cx="0" cy="26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7415" name="Group 16"/>
            <p:cNvGrpSpPr>
              <a:grpSpLocks/>
            </p:cNvGrpSpPr>
            <p:nvPr/>
          </p:nvGrpSpPr>
          <p:grpSpPr bwMode="auto">
            <a:xfrm>
              <a:off x="2744" y="1311"/>
              <a:ext cx="2492" cy="2465"/>
              <a:chOff x="2744" y="1311"/>
              <a:chExt cx="2492" cy="2465"/>
            </a:xfrm>
          </p:grpSpPr>
          <p:grpSp>
            <p:nvGrpSpPr>
              <p:cNvPr id="17416" name="Group 17"/>
              <p:cNvGrpSpPr>
                <a:grpSpLocks/>
              </p:cNvGrpSpPr>
              <p:nvPr/>
            </p:nvGrpSpPr>
            <p:grpSpPr bwMode="auto">
              <a:xfrm>
                <a:off x="2744" y="1888"/>
                <a:ext cx="1177" cy="1888"/>
                <a:chOff x="2200" y="1797"/>
                <a:chExt cx="1177" cy="1888"/>
              </a:xfrm>
            </p:grpSpPr>
            <p:grpSp>
              <p:nvGrpSpPr>
                <p:cNvPr id="17424" name="Group 18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1742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1742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1742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</p:grpSp>
            <p:pic>
              <p:nvPicPr>
                <p:cNvPr id="17425" name="Picture 22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417" name="Group 23"/>
              <p:cNvGrpSpPr>
                <a:grpSpLocks/>
              </p:cNvGrpSpPr>
              <p:nvPr/>
            </p:nvGrpSpPr>
            <p:grpSpPr bwMode="auto">
              <a:xfrm>
                <a:off x="4059" y="1888"/>
                <a:ext cx="1177" cy="1888"/>
                <a:chOff x="2200" y="1797"/>
                <a:chExt cx="1177" cy="1888"/>
              </a:xfrm>
            </p:grpSpPr>
            <p:grpSp>
              <p:nvGrpSpPr>
                <p:cNvPr id="17419" name="Group 24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1742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1742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174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</p:grpSp>
            <p:pic>
              <p:nvPicPr>
                <p:cNvPr id="17420" name="Picture 28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7418" name="Text Box 29"/>
              <p:cNvSpPr txBox="1">
                <a:spLocks noChangeArrowheads="1"/>
              </p:cNvSpPr>
              <p:nvPr/>
            </p:nvSpPr>
            <p:spPr bwMode="auto">
              <a:xfrm>
                <a:off x="3141" y="1311"/>
                <a:ext cx="1622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/>
                  <a:t>multi-processors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what the OS has taught you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6 of your OS text book</a:t>
            </a:r>
          </a:p>
          <a:p>
            <a:pPr lvl="1" eaLnBrk="1" hangingPunct="1"/>
            <a:r>
              <a:rPr lang="en-US" altLang="zh-TW" smtClean="0"/>
              <a:t>titled “Synchronization”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parallel process synchronization</a:t>
            </a:r>
          </a:p>
          <a:p>
            <a:pPr eaLnBrk="1" hangingPunct="1"/>
            <a:r>
              <a:rPr lang="en-US" altLang="zh-TW" smtClean="0"/>
              <a:t>critical section for mutual exclusive</a:t>
            </a:r>
          </a:p>
          <a:p>
            <a:pPr eaLnBrk="1" hangingPunct="1"/>
            <a:r>
              <a:rPr lang="en-US" altLang="zh-TW" smtClean="0"/>
              <a:t>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Difficulty on parallel computing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processors get blocked when exchanging data</a:t>
            </a:r>
          </a:p>
        </p:txBody>
      </p:sp>
      <p:pic>
        <p:nvPicPr>
          <p:cNvPr id="1946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4149725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868863"/>
            <a:ext cx="3984625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Freeform 15"/>
          <p:cNvSpPr>
            <a:spLocks/>
          </p:cNvSpPr>
          <p:nvPr/>
        </p:nvSpPr>
        <p:spPr bwMode="auto">
          <a:xfrm>
            <a:off x="695325" y="3573463"/>
            <a:ext cx="3384550" cy="731837"/>
          </a:xfrm>
          <a:custGeom>
            <a:avLst/>
            <a:gdLst>
              <a:gd name="T0" fmla="*/ 667842200 w 2132"/>
              <a:gd name="T1" fmla="*/ 0 h 461"/>
              <a:gd name="T2" fmla="*/ 667842200 w 2132"/>
              <a:gd name="T3" fmla="*/ 798888192 h 461"/>
              <a:gd name="T4" fmla="*/ 2147483646 w 2132"/>
              <a:gd name="T5" fmla="*/ 1028223048 h 461"/>
              <a:gd name="T6" fmla="*/ 2147483646 w 2132"/>
              <a:gd name="T7" fmla="*/ 0 h 4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2" h="461">
                <a:moveTo>
                  <a:pt x="265" y="0"/>
                </a:moveTo>
                <a:cubicBezTo>
                  <a:pt x="132" y="124"/>
                  <a:pt x="0" y="249"/>
                  <a:pt x="265" y="317"/>
                </a:cubicBezTo>
                <a:cubicBezTo>
                  <a:pt x="530" y="385"/>
                  <a:pt x="1572" y="461"/>
                  <a:pt x="1852" y="408"/>
                </a:cubicBezTo>
                <a:cubicBezTo>
                  <a:pt x="2132" y="355"/>
                  <a:pt x="2037" y="177"/>
                  <a:pt x="1943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3" name="Freeform 16"/>
          <p:cNvSpPr>
            <a:spLocks/>
          </p:cNvSpPr>
          <p:nvPr/>
        </p:nvSpPr>
        <p:spPr bwMode="auto">
          <a:xfrm>
            <a:off x="5027613" y="5300663"/>
            <a:ext cx="2652712" cy="660400"/>
          </a:xfrm>
          <a:custGeom>
            <a:avLst/>
            <a:gdLst>
              <a:gd name="T0" fmla="*/ 420865221 w 1671"/>
              <a:gd name="T1" fmla="*/ 0 h 416"/>
              <a:gd name="T2" fmla="*/ 534273024 w 1671"/>
              <a:gd name="T3" fmla="*/ 801409688 h 416"/>
              <a:gd name="T4" fmla="*/ 2147483646 w 1671"/>
              <a:gd name="T5" fmla="*/ 914817513 h 416"/>
              <a:gd name="T6" fmla="*/ 2147483646 w 1671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1" h="416">
                <a:moveTo>
                  <a:pt x="167" y="0"/>
                </a:moveTo>
                <a:cubicBezTo>
                  <a:pt x="83" y="128"/>
                  <a:pt x="0" y="257"/>
                  <a:pt x="212" y="318"/>
                </a:cubicBezTo>
                <a:cubicBezTo>
                  <a:pt x="424" y="379"/>
                  <a:pt x="1203" y="416"/>
                  <a:pt x="1437" y="363"/>
                </a:cubicBezTo>
                <a:cubicBezTo>
                  <a:pt x="1671" y="310"/>
                  <a:pt x="1644" y="155"/>
                  <a:pt x="161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Synchronization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major difficulty to parallel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</a:t>
            </a:r>
          </a:p>
        </p:txBody>
      </p:sp>
      <p:sp>
        <p:nvSpPr>
          <p:cNvPr id="21507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doing dot-product with two processes</a:t>
            </a:r>
          </a:p>
        </p:txBody>
      </p:sp>
      <p:grpSp>
        <p:nvGrpSpPr>
          <p:cNvPr id="21508" name="Group 17"/>
          <p:cNvGrpSpPr>
            <a:grpSpLocks/>
          </p:cNvGrpSpPr>
          <p:nvPr/>
        </p:nvGrpSpPr>
        <p:grpSpPr bwMode="auto">
          <a:xfrm>
            <a:off x="539750" y="2852738"/>
            <a:ext cx="5400675" cy="3457575"/>
            <a:chOff x="839" y="1344"/>
            <a:chExt cx="3402" cy="2178"/>
          </a:xfrm>
        </p:grpSpPr>
        <p:grpSp>
          <p:nvGrpSpPr>
            <p:cNvPr id="21510" name="Group 7"/>
            <p:cNvGrpSpPr>
              <a:grpSpLocks/>
            </p:cNvGrpSpPr>
            <p:nvPr/>
          </p:nvGrpSpPr>
          <p:grpSpPr bwMode="auto">
            <a:xfrm>
              <a:off x="872" y="1344"/>
              <a:ext cx="1301" cy="1197"/>
              <a:chOff x="872" y="1344"/>
              <a:chExt cx="1301" cy="1197"/>
            </a:xfrm>
          </p:grpSpPr>
          <p:sp>
            <p:nvSpPr>
              <p:cNvPr id="21520" name="Text Box 5"/>
              <p:cNvSpPr txBox="1">
                <a:spLocks noChangeArrowheads="1"/>
              </p:cNvSpPr>
              <p:nvPr/>
            </p:nvSpPr>
            <p:spPr bwMode="auto">
              <a:xfrm>
                <a:off x="872" y="1553"/>
                <a:ext cx="1301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(i=0;i&lt;10000;i++)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 += mysum;</a:t>
                </a:r>
              </a:p>
            </p:txBody>
          </p:sp>
          <p:sp>
            <p:nvSpPr>
              <p:cNvPr id="21521" name="Text Box 6"/>
              <p:cNvSpPr txBox="1">
                <a:spLocks noChangeArrowheads="1"/>
              </p:cNvSpPr>
              <p:nvPr/>
            </p:nvSpPr>
            <p:spPr bwMode="auto">
              <a:xfrm>
                <a:off x="884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1</a:t>
                </a:r>
              </a:p>
            </p:txBody>
          </p:sp>
        </p:grpSp>
        <p:grpSp>
          <p:nvGrpSpPr>
            <p:cNvPr id="21511" name="Group 8"/>
            <p:cNvGrpSpPr>
              <a:grpSpLocks/>
            </p:cNvGrpSpPr>
            <p:nvPr/>
          </p:nvGrpSpPr>
          <p:grpSpPr bwMode="auto">
            <a:xfrm>
              <a:off x="2653" y="1344"/>
              <a:ext cx="1498" cy="1197"/>
              <a:chOff x="872" y="1344"/>
              <a:chExt cx="1498" cy="1197"/>
            </a:xfrm>
          </p:grpSpPr>
          <p:sp>
            <p:nvSpPr>
              <p:cNvPr id="21518" name="Text Box 9"/>
              <p:cNvSpPr txBox="1">
                <a:spLocks noChangeArrowheads="1"/>
              </p:cNvSpPr>
              <p:nvPr/>
            </p:nvSpPr>
            <p:spPr bwMode="auto">
              <a:xfrm>
                <a:off x="872" y="1553"/>
                <a:ext cx="1498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(i=10000;i&lt;20000;i++)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 += mysum;</a:t>
                </a:r>
              </a:p>
            </p:txBody>
          </p:sp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884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2</a:t>
                </a:r>
              </a:p>
            </p:txBody>
          </p:sp>
        </p:grpSp>
        <p:grpSp>
          <p:nvGrpSpPr>
            <p:cNvPr id="21512" name="Group 14"/>
            <p:cNvGrpSpPr>
              <a:grpSpLocks/>
            </p:cNvGrpSpPr>
            <p:nvPr/>
          </p:nvGrpSpPr>
          <p:grpSpPr bwMode="auto">
            <a:xfrm>
              <a:off x="839" y="2886"/>
              <a:ext cx="3402" cy="636"/>
              <a:chOff x="703" y="2976"/>
              <a:chExt cx="3402" cy="636"/>
            </a:xfrm>
          </p:grpSpPr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1516" name="Text Box 12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shared memory</a:t>
                </a:r>
              </a:p>
            </p:txBody>
          </p:sp>
          <p:sp>
            <p:nvSpPr>
              <p:cNvPr id="21517" name="Rectangle 13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</a:t>
                </a:r>
              </a:p>
            </p:txBody>
          </p:sp>
        </p:grpSp>
        <p:sp>
          <p:nvSpPr>
            <p:cNvPr id="21513" name="Line 15"/>
            <p:cNvSpPr>
              <a:spLocks noChangeShapeType="1"/>
            </p:cNvSpPr>
            <p:nvPr/>
          </p:nvSpPr>
          <p:spPr bwMode="auto">
            <a:xfrm>
              <a:off x="1655" y="2523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Line 16"/>
            <p:cNvSpPr>
              <a:spLocks noChangeShapeType="1"/>
            </p:cNvSpPr>
            <p:nvPr/>
          </p:nvSpPr>
          <p:spPr bwMode="auto">
            <a:xfrm flipH="1">
              <a:off x="2608" y="2523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21509" name="Object 19"/>
          <p:cNvGraphicFramePr>
            <a:graphicFrameLocks noChangeAspect="1"/>
          </p:cNvGraphicFramePr>
          <p:nvPr/>
        </p:nvGraphicFramePr>
        <p:xfrm>
          <a:off x="6340475" y="2708275"/>
          <a:ext cx="17922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方程式" r:id="rId3" imgW="1155700" imgH="431800" progId="Equation.3">
                  <p:embed/>
                </p:oleObj>
              </mc:Choice>
              <mc:Fallback>
                <p:oleObj name="方程式" r:id="rId3" imgW="11557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2708275"/>
                        <a:ext cx="17922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Detailed view: the trace of two processes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708400" y="2708275"/>
            <a:ext cx="0" cy="2449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1619250" y="2708275"/>
            <a:ext cx="1816100" cy="1562100"/>
            <a:chOff x="1020" y="1706"/>
            <a:chExt cx="1144" cy="984"/>
          </a:xfrm>
        </p:grpSpPr>
        <p:sp>
          <p:nvSpPr>
            <p:cNvPr id="22539" name="Text Box 4"/>
            <p:cNvSpPr txBox="1">
              <a:spLocks noChangeArrowheads="1"/>
            </p:cNvSpPr>
            <p:nvPr/>
          </p:nvSpPr>
          <p:spPr bwMode="auto"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P0</a:t>
              </a:r>
            </a:p>
          </p:txBody>
        </p:sp>
        <p:sp>
          <p:nvSpPr>
            <p:cNvPr id="22540" name="Text Box 6"/>
            <p:cNvSpPr txBox="1">
              <a:spLocks noChangeArrowheads="1"/>
            </p:cNvSpPr>
            <p:nvPr/>
          </p:nvSpPr>
          <p:spPr bwMode="auto">
            <a:xfrm>
              <a:off x="1020" y="2205"/>
              <a:ext cx="10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mysum == 5 */</a:t>
              </a:r>
            </a:p>
          </p:txBody>
        </p:sp>
        <p:sp>
          <p:nvSpPr>
            <p:cNvPr id="22541" name="Text Box 7"/>
            <p:cNvSpPr txBox="1">
              <a:spLocks noChangeArrowheads="1"/>
            </p:cNvSpPr>
            <p:nvPr/>
          </p:nvSpPr>
          <p:spPr bwMode="auto"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acc = acc + mysum;</a:t>
              </a:r>
            </a:p>
          </p:txBody>
        </p:sp>
        <p:sp>
          <p:nvSpPr>
            <p:cNvPr id="22542" name="Text Box 8"/>
            <p:cNvSpPr txBox="1">
              <a:spLocks noChangeArrowheads="1"/>
            </p:cNvSpPr>
            <p:nvPr/>
          </p:nvSpPr>
          <p:spPr bwMode="auto"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...</a:t>
              </a:r>
            </a:p>
          </p:txBody>
        </p:sp>
      </p:grpSp>
      <p:grpSp>
        <p:nvGrpSpPr>
          <p:cNvPr id="22534" name="Group 10"/>
          <p:cNvGrpSpPr>
            <a:grpSpLocks/>
          </p:cNvGrpSpPr>
          <p:nvPr/>
        </p:nvGrpSpPr>
        <p:grpSpPr bwMode="auto">
          <a:xfrm>
            <a:off x="3924300" y="2708275"/>
            <a:ext cx="1816100" cy="1562100"/>
            <a:chOff x="1020" y="1706"/>
            <a:chExt cx="1144" cy="984"/>
          </a:xfrm>
        </p:grpSpPr>
        <p:sp>
          <p:nvSpPr>
            <p:cNvPr id="22535" name="Text Box 11"/>
            <p:cNvSpPr txBox="1">
              <a:spLocks noChangeArrowheads="1"/>
            </p:cNvSpPr>
            <p:nvPr/>
          </p:nvSpPr>
          <p:spPr bwMode="auto"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P1</a:t>
              </a:r>
            </a:p>
          </p:txBody>
        </p:sp>
        <p:sp>
          <p:nvSpPr>
            <p:cNvPr id="22536" name="Text Box 12"/>
            <p:cNvSpPr txBox="1">
              <a:spLocks noChangeArrowheads="1"/>
            </p:cNvSpPr>
            <p:nvPr/>
          </p:nvSpPr>
          <p:spPr bwMode="auto">
            <a:xfrm>
              <a:off x="1020" y="2205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mysum == 10 */</a:t>
              </a:r>
            </a:p>
          </p:txBody>
        </p:sp>
        <p:sp>
          <p:nvSpPr>
            <p:cNvPr id="22537" name="Text Box 13"/>
            <p:cNvSpPr txBox="1">
              <a:spLocks noChangeArrowheads="1"/>
            </p:cNvSpPr>
            <p:nvPr/>
          </p:nvSpPr>
          <p:spPr bwMode="auto"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acc = acc + mysum;</a:t>
              </a:r>
            </a:p>
          </p:txBody>
        </p:sp>
        <p:sp>
          <p:nvSpPr>
            <p:cNvPr id="22538" name="Text Box 14"/>
            <p:cNvSpPr txBox="1">
              <a:spLocks noChangeArrowheads="1"/>
            </p:cNvSpPr>
            <p:nvPr/>
          </p:nvSpPr>
          <p:spPr bwMode="auto"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today’s talk for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introduction to</a:t>
            </a:r>
          </a:p>
          <a:p>
            <a:pPr lvl="1" eaLnBrk="1" hangingPunct="1"/>
            <a:r>
              <a:rPr lang="en-US" altLang="zh-TW" smtClean="0"/>
              <a:t>Chap. 11: “Threads”</a:t>
            </a:r>
          </a:p>
          <a:p>
            <a:pPr lvl="1" eaLnBrk="1" hangingPunct="1"/>
            <a:r>
              <a:rPr lang="en-US" altLang="zh-TW" smtClean="0"/>
              <a:t>Chap. 12: “Thread Control”</a:t>
            </a:r>
          </a:p>
          <a:p>
            <a:pPr lvl="1" eaLnBrk="1" hangingPunct="1"/>
            <a:r>
              <a:rPr lang="en-US" altLang="zh-TW" smtClean="0"/>
              <a:t>Chap. 15: “Inter-process Communication”</a:t>
            </a:r>
          </a:p>
          <a:p>
            <a:pPr lvl="1" eaLnBrk="1" hangingPunct="1"/>
            <a:r>
              <a:rPr lang="en-US" altLang="zh-TW" smtClean="0"/>
              <a:t>Chap. 16: “Network IPC: Sockets”</a:t>
            </a:r>
          </a:p>
          <a:p>
            <a:pPr lvl="1" eaLnBrk="1" hangingPunct="1"/>
            <a:r>
              <a:rPr lang="en-US" altLang="zh-TW" smtClean="0"/>
              <a:t>Chap. 6 of OS textbook: “Synchronization”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Detailed view: the trace of two processes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3708400" y="2708275"/>
            <a:ext cx="0" cy="2449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619250" y="2708275"/>
            <a:ext cx="1816100" cy="1562100"/>
            <a:chOff x="1020" y="1706"/>
            <a:chExt cx="1144" cy="984"/>
          </a:xfrm>
        </p:grpSpPr>
        <p:sp>
          <p:nvSpPr>
            <p:cNvPr id="23566" name="Text Box 6"/>
            <p:cNvSpPr txBox="1">
              <a:spLocks noChangeArrowheads="1"/>
            </p:cNvSpPr>
            <p:nvPr/>
          </p:nvSpPr>
          <p:spPr bwMode="auto"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P0</a:t>
              </a:r>
            </a:p>
          </p:txBody>
        </p:sp>
        <p:sp>
          <p:nvSpPr>
            <p:cNvPr id="23567" name="Text Box 7"/>
            <p:cNvSpPr txBox="1">
              <a:spLocks noChangeArrowheads="1"/>
            </p:cNvSpPr>
            <p:nvPr/>
          </p:nvSpPr>
          <p:spPr bwMode="auto">
            <a:xfrm>
              <a:off x="1020" y="2205"/>
              <a:ext cx="10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mysum == 5 */</a:t>
              </a:r>
            </a:p>
          </p:txBody>
        </p:sp>
        <p:sp>
          <p:nvSpPr>
            <p:cNvPr id="23568" name="Text Box 8"/>
            <p:cNvSpPr txBox="1">
              <a:spLocks noChangeArrowheads="1"/>
            </p:cNvSpPr>
            <p:nvPr/>
          </p:nvSpPr>
          <p:spPr bwMode="auto"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acc = acc + mysum;</a:t>
              </a:r>
            </a:p>
          </p:txBody>
        </p:sp>
        <p:sp>
          <p:nvSpPr>
            <p:cNvPr id="23569" name="Text Box 9"/>
            <p:cNvSpPr txBox="1">
              <a:spLocks noChangeArrowheads="1"/>
            </p:cNvSpPr>
            <p:nvPr/>
          </p:nvSpPr>
          <p:spPr bwMode="auto"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...</a:t>
              </a:r>
            </a:p>
          </p:txBody>
        </p:sp>
      </p:grpSp>
      <p:grpSp>
        <p:nvGrpSpPr>
          <p:cNvPr id="23558" name="Group 10"/>
          <p:cNvGrpSpPr>
            <a:grpSpLocks/>
          </p:cNvGrpSpPr>
          <p:nvPr/>
        </p:nvGrpSpPr>
        <p:grpSpPr bwMode="auto">
          <a:xfrm>
            <a:off x="3924300" y="2708275"/>
            <a:ext cx="1816100" cy="1562100"/>
            <a:chOff x="1020" y="1706"/>
            <a:chExt cx="1144" cy="984"/>
          </a:xfrm>
        </p:grpSpPr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P1</a:t>
              </a:r>
            </a:p>
          </p:txBody>
        </p:sp>
        <p:sp>
          <p:nvSpPr>
            <p:cNvPr id="23563" name="Text Box 12"/>
            <p:cNvSpPr txBox="1">
              <a:spLocks noChangeArrowheads="1"/>
            </p:cNvSpPr>
            <p:nvPr/>
          </p:nvSpPr>
          <p:spPr bwMode="auto">
            <a:xfrm>
              <a:off x="1020" y="2205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mysum == 10 */</a:t>
              </a:r>
            </a:p>
          </p:txBody>
        </p:sp>
        <p:sp>
          <p:nvSpPr>
            <p:cNvPr id="23564" name="Text Box 13"/>
            <p:cNvSpPr txBox="1">
              <a:spLocks noChangeArrowheads="1"/>
            </p:cNvSpPr>
            <p:nvPr/>
          </p:nvSpPr>
          <p:spPr bwMode="auto"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acc = acc + mysum;</a:t>
              </a:r>
            </a:p>
          </p:txBody>
        </p:sp>
        <p:sp>
          <p:nvSpPr>
            <p:cNvPr id="23565" name="Text Box 14"/>
            <p:cNvSpPr txBox="1">
              <a:spLocks noChangeArrowheads="1"/>
            </p:cNvSpPr>
            <p:nvPr/>
          </p:nvSpPr>
          <p:spPr bwMode="auto"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...</a:t>
              </a:r>
            </a:p>
          </p:txBody>
        </p:sp>
      </p:grpSp>
      <p:sp>
        <p:nvSpPr>
          <p:cNvPr id="23559" name="AutoShape 15"/>
          <p:cNvSpPr>
            <a:spLocks noChangeArrowheads="1"/>
          </p:cNvSpPr>
          <p:nvPr/>
        </p:nvSpPr>
        <p:spPr bwMode="auto">
          <a:xfrm>
            <a:off x="827088" y="4724400"/>
            <a:ext cx="2520950" cy="15843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5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 //load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 //store</a:t>
            </a:r>
          </a:p>
        </p:txBody>
      </p:sp>
      <p:sp>
        <p:nvSpPr>
          <p:cNvPr id="23560" name="AutoShape 16"/>
          <p:cNvSpPr>
            <a:spLocks noChangeArrowheads="1"/>
          </p:cNvSpPr>
          <p:nvPr/>
        </p:nvSpPr>
        <p:spPr bwMode="auto">
          <a:xfrm>
            <a:off x="1547813" y="3933825"/>
            <a:ext cx="1871662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61" name="Line 17"/>
          <p:cNvSpPr>
            <a:spLocks noChangeShapeType="1"/>
          </p:cNvSpPr>
          <p:nvPr/>
        </p:nvSpPr>
        <p:spPr bwMode="auto">
          <a:xfrm>
            <a:off x="2411413" y="4292600"/>
            <a:ext cx="0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Detailed view with assembly</a:t>
            </a:r>
          </a:p>
        </p:txBody>
      </p:sp>
      <p:grpSp>
        <p:nvGrpSpPr>
          <p:cNvPr id="24580" name="Group 10"/>
          <p:cNvGrpSpPr>
            <a:grpSpLocks/>
          </p:cNvGrpSpPr>
          <p:nvPr/>
        </p:nvGrpSpPr>
        <p:grpSpPr bwMode="auto">
          <a:xfrm>
            <a:off x="1331913" y="2781300"/>
            <a:ext cx="2201862" cy="2208213"/>
            <a:chOff x="839" y="1752"/>
            <a:chExt cx="1387" cy="1391"/>
          </a:xfrm>
        </p:grpSpPr>
        <p:sp>
          <p:nvSpPr>
            <p:cNvPr id="24591" name="Text Box 4"/>
            <p:cNvSpPr txBox="1">
              <a:spLocks noChangeArrowheads="1"/>
            </p:cNvSpPr>
            <p:nvPr/>
          </p:nvSpPr>
          <p:spPr bwMode="auto">
            <a:xfrm>
              <a:off x="1202" y="1752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P0</a:t>
              </a:r>
            </a:p>
          </p:txBody>
        </p:sp>
        <p:sp>
          <p:nvSpPr>
            <p:cNvPr id="24592" name="Text Box 5"/>
            <p:cNvSpPr txBox="1">
              <a:spLocks noChangeArrowheads="1"/>
            </p:cNvSpPr>
            <p:nvPr/>
          </p:nvSpPr>
          <p:spPr bwMode="auto">
            <a:xfrm>
              <a:off x="839" y="2115"/>
              <a:ext cx="1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R0 == mysum == 5 */</a:t>
              </a:r>
            </a:p>
          </p:txBody>
        </p:sp>
        <p:sp>
          <p:nvSpPr>
            <p:cNvPr id="24593" name="Text Box 6"/>
            <p:cNvSpPr txBox="1">
              <a:spLocks noChangeArrowheads="1"/>
            </p:cNvSpPr>
            <p:nvPr/>
          </p:nvSpPr>
          <p:spPr bwMode="auto">
            <a:xfrm>
              <a:off x="872" y="2415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R1 = mem [acc];</a:t>
              </a:r>
            </a:p>
          </p:txBody>
        </p:sp>
        <p:sp>
          <p:nvSpPr>
            <p:cNvPr id="24594" name="Text Box 7"/>
            <p:cNvSpPr txBox="1">
              <a:spLocks noChangeArrowheads="1"/>
            </p:cNvSpPr>
            <p:nvPr/>
          </p:nvSpPr>
          <p:spPr bwMode="auto">
            <a:xfrm>
              <a:off x="872" y="2687"/>
              <a:ext cx="8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R2 = R1 + R0;</a:t>
              </a:r>
            </a:p>
          </p:txBody>
        </p:sp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884" y="2931"/>
              <a:ext cx="9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mem[acc] = R2;</a:t>
              </a:r>
            </a:p>
          </p:txBody>
        </p:sp>
      </p:grp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3851275" y="2781300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4582" name="Group 11"/>
          <p:cNvGrpSpPr>
            <a:grpSpLocks/>
          </p:cNvGrpSpPr>
          <p:nvPr/>
        </p:nvGrpSpPr>
        <p:grpSpPr bwMode="auto">
          <a:xfrm>
            <a:off x="4211638" y="2781300"/>
            <a:ext cx="2303462" cy="2208213"/>
            <a:chOff x="839" y="1752"/>
            <a:chExt cx="1451" cy="1391"/>
          </a:xfrm>
        </p:grpSpPr>
        <p:sp>
          <p:nvSpPr>
            <p:cNvPr id="24586" name="Text Box 12"/>
            <p:cNvSpPr txBox="1">
              <a:spLocks noChangeArrowheads="1"/>
            </p:cNvSpPr>
            <p:nvPr/>
          </p:nvSpPr>
          <p:spPr bwMode="auto">
            <a:xfrm>
              <a:off x="1202" y="1752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P1</a:t>
              </a:r>
            </a:p>
          </p:txBody>
        </p:sp>
        <p:sp>
          <p:nvSpPr>
            <p:cNvPr id="24587" name="Text Box 13"/>
            <p:cNvSpPr txBox="1">
              <a:spLocks noChangeArrowheads="1"/>
            </p:cNvSpPr>
            <p:nvPr/>
          </p:nvSpPr>
          <p:spPr bwMode="auto">
            <a:xfrm>
              <a:off x="839" y="2115"/>
              <a:ext cx="1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R0 == mysum == 10 */</a:t>
              </a:r>
            </a:p>
          </p:txBody>
        </p:sp>
        <p:sp>
          <p:nvSpPr>
            <p:cNvPr id="24588" name="Text Box 14"/>
            <p:cNvSpPr txBox="1">
              <a:spLocks noChangeArrowheads="1"/>
            </p:cNvSpPr>
            <p:nvPr/>
          </p:nvSpPr>
          <p:spPr bwMode="auto">
            <a:xfrm>
              <a:off x="872" y="2415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R1 = mem [acc];</a:t>
              </a:r>
            </a:p>
          </p:txBody>
        </p:sp>
        <p:sp>
          <p:nvSpPr>
            <p:cNvPr id="24589" name="Text Box 15"/>
            <p:cNvSpPr txBox="1">
              <a:spLocks noChangeArrowheads="1"/>
            </p:cNvSpPr>
            <p:nvPr/>
          </p:nvSpPr>
          <p:spPr bwMode="auto">
            <a:xfrm>
              <a:off x="872" y="2687"/>
              <a:ext cx="8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R2 = R1 + R0;</a:t>
              </a:r>
            </a:p>
          </p:txBody>
        </p:sp>
        <p:sp>
          <p:nvSpPr>
            <p:cNvPr id="24590" name="Text Box 16"/>
            <p:cNvSpPr txBox="1">
              <a:spLocks noChangeArrowheads="1"/>
            </p:cNvSpPr>
            <p:nvPr/>
          </p:nvSpPr>
          <p:spPr bwMode="auto">
            <a:xfrm>
              <a:off x="884" y="2931"/>
              <a:ext cx="9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mem[acc] = R2;</a:t>
              </a:r>
            </a:p>
          </p:txBody>
        </p:sp>
      </p:grpSp>
      <p:grpSp>
        <p:nvGrpSpPr>
          <p:cNvPr id="24583" name="Group 19"/>
          <p:cNvGrpSpPr>
            <a:grpSpLocks/>
          </p:cNvGrpSpPr>
          <p:nvPr/>
        </p:nvGrpSpPr>
        <p:grpSpPr bwMode="auto">
          <a:xfrm>
            <a:off x="519113" y="3716338"/>
            <a:ext cx="581025" cy="1030287"/>
            <a:chOff x="327" y="2341"/>
            <a:chExt cx="366" cy="649"/>
          </a:xfrm>
        </p:grpSpPr>
        <p:sp>
          <p:nvSpPr>
            <p:cNvPr id="24584" name="Line 17"/>
            <p:cNvSpPr>
              <a:spLocks noChangeShapeType="1"/>
            </p:cNvSpPr>
            <p:nvPr/>
          </p:nvSpPr>
          <p:spPr bwMode="auto">
            <a:xfrm>
              <a:off x="476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327" y="2778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trace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With timing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P0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5 */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1384300" y="4265613"/>
            <a:ext cx="1382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1403350" y="4652963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3851275" y="2781300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P1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10 */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4211638" y="5229225"/>
            <a:ext cx="1560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4211638" y="5661025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4230688" y="6048375"/>
            <a:ext cx="1509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grpSp>
        <p:nvGrpSpPr>
          <p:cNvPr id="25615" name="Group 17"/>
          <p:cNvGrpSpPr>
            <a:grpSpLocks/>
          </p:cNvGrpSpPr>
          <p:nvPr/>
        </p:nvGrpSpPr>
        <p:grpSpPr bwMode="auto">
          <a:xfrm>
            <a:off x="519113" y="3716338"/>
            <a:ext cx="547687" cy="1030287"/>
            <a:chOff x="327" y="2341"/>
            <a:chExt cx="345" cy="649"/>
          </a:xfrm>
        </p:grpSpPr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476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5616" name="Line 20"/>
          <p:cNvSpPr>
            <a:spLocks noChangeShapeType="1"/>
          </p:cNvSpPr>
          <p:nvPr/>
        </p:nvSpPr>
        <p:spPr bwMode="auto">
          <a:xfrm>
            <a:off x="1331913" y="5084763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7" name="AutoShape 21"/>
          <p:cNvSpPr>
            <a:spLocks noChangeArrowheads="1"/>
          </p:cNvSpPr>
          <p:nvPr/>
        </p:nvSpPr>
        <p:spPr bwMode="auto">
          <a:xfrm>
            <a:off x="6659563" y="5084763"/>
            <a:ext cx="2159000" cy="1152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correct answer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acc=15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obtained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With timing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5 */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547813" y="4941888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47813" y="5373688"/>
            <a:ext cx="1509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51275" y="2781300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P1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10 */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140200" y="4292600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211638" y="5013325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140200" y="5949950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519113" y="3716338"/>
            <a:ext cx="547687" cy="1030287"/>
            <a:chOff x="327" y="2341"/>
            <a:chExt cx="345" cy="649"/>
          </a:xfrm>
        </p:grpSpPr>
        <p:sp>
          <p:nvSpPr>
            <p:cNvPr id="26643" name="Line 16"/>
            <p:cNvSpPr>
              <a:spLocks noChangeShapeType="1"/>
            </p:cNvSpPr>
            <p:nvPr/>
          </p:nvSpPr>
          <p:spPr bwMode="auto">
            <a:xfrm>
              <a:off x="476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6640" name="Line 18"/>
          <p:cNvSpPr>
            <a:spLocks noChangeShapeType="1"/>
          </p:cNvSpPr>
          <p:nvPr/>
        </p:nvSpPr>
        <p:spPr bwMode="auto">
          <a:xfrm>
            <a:off x="1403350" y="5805488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1" name="AutoShape 19"/>
          <p:cNvSpPr>
            <a:spLocks noChangeArrowheads="1"/>
          </p:cNvSpPr>
          <p:nvPr/>
        </p:nvSpPr>
        <p:spPr bwMode="auto">
          <a:xfrm>
            <a:off x="6659563" y="5084763"/>
            <a:ext cx="2159000" cy="1152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incorrect answer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acc=10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obtained</a:t>
            </a:r>
          </a:p>
        </p:txBody>
      </p:sp>
      <p:sp>
        <p:nvSpPr>
          <p:cNvPr id="26642" name="Line 20"/>
          <p:cNvSpPr>
            <a:spLocks noChangeShapeType="1"/>
          </p:cNvSpPr>
          <p:nvPr/>
        </p:nvSpPr>
        <p:spPr bwMode="auto">
          <a:xfrm>
            <a:off x="1331913" y="4292600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With timing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5 */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4941888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476375" y="5949950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51275" y="2781300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P1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10 */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140200" y="4292600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211638" y="4941888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067175" y="5373688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519113" y="3716338"/>
            <a:ext cx="547687" cy="1030287"/>
            <a:chOff x="327" y="2341"/>
            <a:chExt cx="345" cy="649"/>
          </a:xfrm>
        </p:grpSpPr>
        <p:sp>
          <p:nvSpPr>
            <p:cNvPr id="27667" name="Line 16"/>
            <p:cNvSpPr>
              <a:spLocks noChangeShapeType="1"/>
            </p:cNvSpPr>
            <p:nvPr/>
          </p:nvSpPr>
          <p:spPr bwMode="auto">
            <a:xfrm>
              <a:off x="476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8" name="Text Box 17"/>
            <p:cNvSpPr txBox="1">
              <a:spLocks noChangeArrowheads="1"/>
            </p:cNvSpPr>
            <p:nvPr/>
          </p:nvSpPr>
          <p:spPr bwMode="auto"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7664" name="Line 18"/>
          <p:cNvSpPr>
            <a:spLocks noChangeShapeType="1"/>
          </p:cNvSpPr>
          <p:nvPr/>
        </p:nvSpPr>
        <p:spPr bwMode="auto">
          <a:xfrm>
            <a:off x="1403350" y="5805488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5" name="AutoShape 19"/>
          <p:cNvSpPr>
            <a:spLocks noChangeArrowheads="1"/>
          </p:cNvSpPr>
          <p:nvPr/>
        </p:nvSpPr>
        <p:spPr bwMode="auto">
          <a:xfrm>
            <a:off x="6659563" y="5084763"/>
            <a:ext cx="2159000" cy="1152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incorrect answer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acc=5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obtained</a:t>
            </a:r>
          </a:p>
        </p:txBody>
      </p:sp>
      <p:sp>
        <p:nvSpPr>
          <p:cNvPr id="27666" name="Line 20"/>
          <p:cNvSpPr>
            <a:spLocks noChangeShapeType="1"/>
          </p:cNvSpPr>
          <p:nvPr/>
        </p:nvSpPr>
        <p:spPr bwMode="auto">
          <a:xfrm>
            <a:off x="1331913" y="4292600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correct program</a:t>
            </a:r>
          </a:p>
        </p:txBody>
      </p:sp>
      <p:grpSp>
        <p:nvGrpSpPr>
          <p:cNvPr id="28675" name="Group 20"/>
          <p:cNvGrpSpPr>
            <a:grpSpLocks/>
          </p:cNvGrpSpPr>
          <p:nvPr/>
        </p:nvGrpSpPr>
        <p:grpSpPr bwMode="auto">
          <a:xfrm>
            <a:off x="1692275" y="2133600"/>
            <a:ext cx="5400675" cy="3889375"/>
            <a:chOff x="1066" y="1344"/>
            <a:chExt cx="3402" cy="2450"/>
          </a:xfrm>
        </p:grpSpPr>
        <p:grpSp>
          <p:nvGrpSpPr>
            <p:cNvPr id="28676" name="Group 16"/>
            <p:cNvGrpSpPr>
              <a:grpSpLocks/>
            </p:cNvGrpSpPr>
            <p:nvPr/>
          </p:nvGrpSpPr>
          <p:grpSpPr bwMode="auto">
            <a:xfrm>
              <a:off x="1099" y="1344"/>
              <a:ext cx="1301" cy="1505"/>
              <a:chOff x="1099" y="1344"/>
              <a:chExt cx="1301" cy="1505"/>
            </a:xfrm>
          </p:grpSpPr>
          <p:sp>
            <p:nvSpPr>
              <p:cNvPr id="28686" name="Text Box 5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301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(i=0;i&lt;10000;i++)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28687" name="Text Box 6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1</a:t>
                </a:r>
              </a:p>
            </p:txBody>
          </p:sp>
        </p:grpSp>
        <p:grpSp>
          <p:nvGrpSpPr>
            <p:cNvPr id="28677" name="Group 10"/>
            <p:cNvGrpSpPr>
              <a:grpSpLocks/>
            </p:cNvGrpSpPr>
            <p:nvPr/>
          </p:nvGrpSpPr>
          <p:grpSpPr bwMode="auto">
            <a:xfrm>
              <a:off x="1066" y="3158"/>
              <a:ext cx="3402" cy="636"/>
              <a:chOff x="703" y="2976"/>
              <a:chExt cx="3402" cy="636"/>
            </a:xfrm>
          </p:grpSpPr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8684" name="Text Box 12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shared memory</a:t>
                </a:r>
              </a:p>
            </p:txBody>
          </p:sp>
          <p:sp>
            <p:nvSpPr>
              <p:cNvPr id="28685" name="Rectangle 13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</a:t>
                </a:r>
              </a:p>
            </p:txBody>
          </p:sp>
        </p:grpSp>
        <p:sp>
          <p:nvSpPr>
            <p:cNvPr id="28678" name="Line 14"/>
            <p:cNvSpPr>
              <a:spLocks noChangeShapeType="1"/>
            </p:cNvSpPr>
            <p:nvPr/>
          </p:nvSpPr>
          <p:spPr bwMode="auto">
            <a:xfrm>
              <a:off x="1882" y="2840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79" name="Line 15"/>
            <p:cNvSpPr>
              <a:spLocks noChangeShapeType="1"/>
            </p:cNvSpPr>
            <p:nvPr/>
          </p:nvSpPr>
          <p:spPr bwMode="auto">
            <a:xfrm flipH="1">
              <a:off x="2971" y="284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680" name="Group 17"/>
            <p:cNvGrpSpPr>
              <a:grpSpLocks/>
            </p:cNvGrpSpPr>
            <p:nvPr/>
          </p:nvGrpSpPr>
          <p:grpSpPr bwMode="auto">
            <a:xfrm>
              <a:off x="2744" y="1344"/>
              <a:ext cx="1498" cy="1505"/>
              <a:chOff x="1099" y="1344"/>
              <a:chExt cx="1498" cy="1505"/>
            </a:xfrm>
          </p:grpSpPr>
          <p:sp>
            <p:nvSpPr>
              <p:cNvPr id="28681" name="Text Box 18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498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(i=10000;i&lt;20000;i++)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28682" name="Text Box 19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correct program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692275" y="2133600"/>
            <a:ext cx="5400675" cy="3889375"/>
            <a:chOff x="1066" y="1344"/>
            <a:chExt cx="3402" cy="2450"/>
          </a:xfrm>
        </p:grpSpPr>
        <p:grpSp>
          <p:nvGrpSpPr>
            <p:cNvPr id="29703" name="Group 4"/>
            <p:cNvGrpSpPr>
              <a:grpSpLocks/>
            </p:cNvGrpSpPr>
            <p:nvPr/>
          </p:nvGrpSpPr>
          <p:grpSpPr bwMode="auto">
            <a:xfrm>
              <a:off x="1099" y="1344"/>
              <a:ext cx="1301" cy="1505"/>
              <a:chOff x="1099" y="1344"/>
              <a:chExt cx="1301" cy="1505"/>
            </a:xfrm>
          </p:grpSpPr>
          <p:sp>
            <p:nvSpPr>
              <p:cNvPr id="29713" name="Text Box 5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301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(i=0;i&lt;10000;i++)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29714" name="Text Box 6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1</a:t>
                </a:r>
              </a:p>
            </p:txBody>
          </p:sp>
        </p:grpSp>
        <p:grpSp>
          <p:nvGrpSpPr>
            <p:cNvPr id="29704" name="Group 7"/>
            <p:cNvGrpSpPr>
              <a:grpSpLocks/>
            </p:cNvGrpSpPr>
            <p:nvPr/>
          </p:nvGrpSpPr>
          <p:grpSpPr bwMode="auto">
            <a:xfrm>
              <a:off x="1066" y="3158"/>
              <a:ext cx="3402" cy="636"/>
              <a:chOff x="703" y="2976"/>
              <a:chExt cx="3402" cy="636"/>
            </a:xfrm>
          </p:grpSpPr>
          <p:sp>
            <p:nvSpPr>
              <p:cNvPr id="29710" name="Rectangle 8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9711" name="Text Box 9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shared memory</a:t>
                </a:r>
              </a:p>
            </p:txBody>
          </p:sp>
          <p:sp>
            <p:nvSpPr>
              <p:cNvPr id="29712" name="Rectangle 10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</a:t>
                </a:r>
              </a:p>
            </p:txBody>
          </p:sp>
        </p:grpSp>
        <p:sp>
          <p:nvSpPr>
            <p:cNvPr id="29705" name="Line 11"/>
            <p:cNvSpPr>
              <a:spLocks noChangeShapeType="1"/>
            </p:cNvSpPr>
            <p:nvPr/>
          </p:nvSpPr>
          <p:spPr bwMode="auto">
            <a:xfrm>
              <a:off x="1882" y="2840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6" name="Line 12"/>
            <p:cNvSpPr>
              <a:spLocks noChangeShapeType="1"/>
            </p:cNvSpPr>
            <p:nvPr/>
          </p:nvSpPr>
          <p:spPr bwMode="auto">
            <a:xfrm flipH="1">
              <a:off x="2971" y="284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07" name="Group 13"/>
            <p:cNvGrpSpPr>
              <a:grpSpLocks/>
            </p:cNvGrpSpPr>
            <p:nvPr/>
          </p:nvGrpSpPr>
          <p:grpSpPr bwMode="auto">
            <a:xfrm>
              <a:off x="2744" y="1344"/>
              <a:ext cx="1498" cy="1505"/>
              <a:chOff x="1099" y="1344"/>
              <a:chExt cx="1498" cy="1505"/>
            </a:xfrm>
          </p:grpSpPr>
          <p:sp>
            <p:nvSpPr>
              <p:cNvPr id="29708" name="Text Box 14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498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(i=10000;i&lt;20000;i++)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29709" name="Text Box 15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2</a:t>
                </a:r>
              </a:p>
            </p:txBody>
          </p:sp>
        </p:grpSp>
      </p:grpSp>
      <p:grpSp>
        <p:nvGrpSpPr>
          <p:cNvPr id="29700" name="Group 18"/>
          <p:cNvGrpSpPr>
            <a:grpSpLocks/>
          </p:cNvGrpSpPr>
          <p:nvPr/>
        </p:nvGrpSpPr>
        <p:grpSpPr bwMode="auto">
          <a:xfrm>
            <a:off x="468313" y="3716338"/>
            <a:ext cx="1223962" cy="792162"/>
            <a:chOff x="295" y="2341"/>
            <a:chExt cx="771" cy="499"/>
          </a:xfrm>
        </p:grpSpPr>
        <p:sp>
          <p:nvSpPr>
            <p:cNvPr id="29701" name="AutoShape 16"/>
            <p:cNvSpPr>
              <a:spLocks/>
            </p:cNvSpPr>
            <p:nvPr/>
          </p:nvSpPr>
          <p:spPr bwMode="auto">
            <a:xfrm>
              <a:off x="884" y="2341"/>
              <a:ext cx="182" cy="499"/>
            </a:xfrm>
            <a:prstGeom prst="leftBrace">
              <a:avLst>
                <a:gd name="adj1" fmla="val 22848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02" name="Text Box 17"/>
            <p:cNvSpPr txBox="1">
              <a:spLocks noChangeArrowheads="1"/>
            </p:cNvSpPr>
            <p:nvPr/>
          </p:nvSpPr>
          <p:spPr bwMode="auto">
            <a:xfrm>
              <a:off x="295" y="2341"/>
              <a:ext cx="5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critical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section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correct program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692275" y="2133600"/>
            <a:ext cx="5400675" cy="3889375"/>
            <a:chOff x="1066" y="1344"/>
            <a:chExt cx="3402" cy="2450"/>
          </a:xfrm>
        </p:grpSpPr>
        <p:grpSp>
          <p:nvGrpSpPr>
            <p:cNvPr id="30730" name="Group 4"/>
            <p:cNvGrpSpPr>
              <a:grpSpLocks/>
            </p:cNvGrpSpPr>
            <p:nvPr/>
          </p:nvGrpSpPr>
          <p:grpSpPr bwMode="auto">
            <a:xfrm>
              <a:off x="1099" y="1344"/>
              <a:ext cx="1301" cy="1505"/>
              <a:chOff x="1099" y="1344"/>
              <a:chExt cx="1301" cy="1505"/>
            </a:xfrm>
          </p:grpSpPr>
          <p:sp>
            <p:nvSpPr>
              <p:cNvPr id="30740" name="Text Box 5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301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(i=0;i&lt;10000;i++)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30741" name="Text Box 6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1</a:t>
                </a:r>
              </a:p>
            </p:txBody>
          </p:sp>
        </p:grpSp>
        <p:grpSp>
          <p:nvGrpSpPr>
            <p:cNvPr id="30731" name="Group 7"/>
            <p:cNvGrpSpPr>
              <a:grpSpLocks/>
            </p:cNvGrpSpPr>
            <p:nvPr/>
          </p:nvGrpSpPr>
          <p:grpSpPr bwMode="auto">
            <a:xfrm>
              <a:off x="1066" y="3158"/>
              <a:ext cx="3402" cy="636"/>
              <a:chOff x="703" y="2976"/>
              <a:chExt cx="3402" cy="636"/>
            </a:xfrm>
          </p:grpSpPr>
          <p:sp>
            <p:nvSpPr>
              <p:cNvPr id="30737" name="Rectangle 8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0738" name="Text Box 9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shared memory</a:t>
                </a:r>
              </a:p>
            </p:txBody>
          </p:sp>
          <p:sp>
            <p:nvSpPr>
              <p:cNvPr id="30739" name="Rectangle 10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</a:t>
                </a:r>
              </a:p>
            </p:txBody>
          </p:sp>
        </p:grpSp>
        <p:sp>
          <p:nvSpPr>
            <p:cNvPr id="30732" name="Line 11"/>
            <p:cNvSpPr>
              <a:spLocks noChangeShapeType="1"/>
            </p:cNvSpPr>
            <p:nvPr/>
          </p:nvSpPr>
          <p:spPr bwMode="auto">
            <a:xfrm>
              <a:off x="1882" y="2840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Line 12"/>
            <p:cNvSpPr>
              <a:spLocks noChangeShapeType="1"/>
            </p:cNvSpPr>
            <p:nvPr/>
          </p:nvSpPr>
          <p:spPr bwMode="auto">
            <a:xfrm flipH="1">
              <a:off x="2971" y="284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0734" name="Group 13"/>
            <p:cNvGrpSpPr>
              <a:grpSpLocks/>
            </p:cNvGrpSpPr>
            <p:nvPr/>
          </p:nvGrpSpPr>
          <p:grpSpPr bwMode="auto">
            <a:xfrm>
              <a:off x="2744" y="1344"/>
              <a:ext cx="1498" cy="1505"/>
              <a:chOff x="1099" y="1344"/>
              <a:chExt cx="1498" cy="1505"/>
            </a:xfrm>
          </p:grpSpPr>
          <p:sp>
            <p:nvSpPr>
              <p:cNvPr id="30735" name="Text Box 14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498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(i=10000;i&lt;20000;i++)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30736" name="Text Box 15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2</a:t>
                </a:r>
              </a:p>
            </p:txBody>
          </p:sp>
        </p:grpSp>
      </p:grpSp>
      <p:grpSp>
        <p:nvGrpSpPr>
          <p:cNvPr id="30724" name="Group 20"/>
          <p:cNvGrpSpPr>
            <a:grpSpLocks/>
          </p:cNvGrpSpPr>
          <p:nvPr/>
        </p:nvGrpSpPr>
        <p:grpSpPr bwMode="auto">
          <a:xfrm>
            <a:off x="395288" y="3933825"/>
            <a:ext cx="1584325" cy="396875"/>
            <a:chOff x="249" y="2478"/>
            <a:chExt cx="998" cy="250"/>
          </a:xfrm>
        </p:grpSpPr>
        <p:sp>
          <p:nvSpPr>
            <p:cNvPr id="30728" name="Text Box 18"/>
            <p:cNvSpPr txBox="1">
              <a:spLocks noChangeArrowheads="1"/>
            </p:cNvSpPr>
            <p:nvPr/>
          </p:nvSpPr>
          <p:spPr bwMode="auto">
            <a:xfrm>
              <a:off x="249" y="2478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executing</a:t>
              </a:r>
            </a:p>
          </p:txBody>
        </p:sp>
        <p:sp>
          <p:nvSpPr>
            <p:cNvPr id="30729" name="Line 19"/>
            <p:cNvSpPr>
              <a:spLocks noChangeShapeType="1"/>
            </p:cNvSpPr>
            <p:nvPr/>
          </p:nvSpPr>
          <p:spPr bwMode="auto">
            <a:xfrm>
              <a:off x="975" y="2614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5" name="Group 25"/>
          <p:cNvGrpSpPr>
            <a:grpSpLocks/>
          </p:cNvGrpSpPr>
          <p:nvPr/>
        </p:nvGrpSpPr>
        <p:grpSpPr bwMode="auto">
          <a:xfrm>
            <a:off x="5292725" y="3644900"/>
            <a:ext cx="3598863" cy="701675"/>
            <a:chOff x="3334" y="2296"/>
            <a:chExt cx="2267" cy="442"/>
          </a:xfrm>
        </p:grpSpPr>
        <p:sp>
          <p:nvSpPr>
            <p:cNvPr id="30726" name="Text Box 22"/>
            <p:cNvSpPr txBox="1">
              <a:spLocks noChangeArrowheads="1"/>
            </p:cNvSpPr>
            <p:nvPr/>
          </p:nvSpPr>
          <p:spPr bwMode="auto">
            <a:xfrm>
              <a:off x="4332" y="2296"/>
              <a:ext cx="12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blocked here until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proc.1 unlock</a:t>
              </a:r>
            </a:p>
          </p:txBody>
        </p:sp>
        <p:sp>
          <p:nvSpPr>
            <p:cNvPr id="30727" name="Line 23"/>
            <p:cNvSpPr>
              <a:spLocks noChangeShapeType="1"/>
            </p:cNvSpPr>
            <p:nvPr/>
          </p:nvSpPr>
          <p:spPr bwMode="auto">
            <a:xfrm flipH="1" flipV="1">
              <a:off x="3334" y="2432"/>
              <a:ext cx="99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timing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27088" y="2636838"/>
            <a:ext cx="1835150" cy="25733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   </a:t>
            </a:r>
            <a:r>
              <a:rPr lang="en-US" altLang="zh-TW" sz="1800"/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//local compute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hlink"/>
                </a:solidFill>
              </a:rPr>
              <a:t>LOCK (L);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acc += mysum;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hlink"/>
                </a:solidFill>
              </a:rPr>
              <a:t>UNLOCK (L);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>
              <a:solidFill>
                <a:schemeClr val="hlink"/>
              </a:solidFill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2916238" y="2420938"/>
            <a:ext cx="5795962" cy="3089275"/>
            <a:chOff x="1960" y="1434"/>
            <a:chExt cx="3651" cy="1946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2245" y="1661"/>
              <a:ext cx="953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local compute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2245" y="1979"/>
              <a:ext cx="953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local compute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2245" y="2296"/>
              <a:ext cx="953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local compute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2245" y="2659"/>
              <a:ext cx="953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local compute</a:t>
              </a: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198" y="1661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+acc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3696" y="2024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+acc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4195" y="2341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+acc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4694" y="2659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+acc</a:t>
              </a:r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2245" y="1434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973" y="1570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5239" y="143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time</a:t>
              </a:r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3198" y="1570"/>
              <a:ext cx="0" cy="14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4694" y="1570"/>
              <a:ext cx="0" cy="14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3198" y="2931"/>
              <a:ext cx="145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3424" y="2976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</a:rPr>
                <a:t>synchronization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</a:rPr>
                <a:t>wait time of p3</a:t>
              </a: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1960" y="162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p0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1973" y="19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p1</a:t>
              </a: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973" y="225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p2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973" y="261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support for parallel programming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IPC with shared memory (Chap.15)</a:t>
            </a:r>
          </a:p>
          <a:p>
            <a:pPr eaLnBrk="1" hangingPunct="1"/>
            <a:r>
              <a:rPr lang="en-US" altLang="zh-TW" smtClean="0"/>
              <a:t>semaphore for mutual exclusive (Chap. 15)</a:t>
            </a:r>
          </a:p>
          <a:p>
            <a:pPr eaLnBrk="1" hangingPunct="1"/>
            <a:r>
              <a:rPr lang="en-US" altLang="zh-TW" smtClean="0"/>
              <a:t>message queue (Chap. 15)</a:t>
            </a:r>
          </a:p>
          <a:p>
            <a:pPr eaLnBrk="1" hangingPunct="1"/>
            <a:r>
              <a:rPr lang="en-US" altLang="zh-TW" smtClean="0"/>
              <a:t>multi-thread library (pthread) (Chap. 11, 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parallel computing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a job with 2+ processors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1547813" y="2997200"/>
            <a:ext cx="6188075" cy="3241675"/>
            <a:chOff x="703" y="1253"/>
            <a:chExt cx="4533" cy="2677"/>
          </a:xfrm>
        </p:grpSpPr>
        <p:grpSp>
          <p:nvGrpSpPr>
            <p:cNvPr id="5125" name="Group 6"/>
            <p:cNvGrpSpPr>
              <a:grpSpLocks/>
            </p:cNvGrpSpPr>
            <p:nvPr/>
          </p:nvGrpSpPr>
          <p:grpSpPr bwMode="auto">
            <a:xfrm>
              <a:off x="703" y="1344"/>
              <a:ext cx="1579" cy="2386"/>
              <a:chOff x="703" y="1344"/>
              <a:chExt cx="1579" cy="2386"/>
            </a:xfrm>
          </p:grpSpPr>
          <p:pic>
            <p:nvPicPr>
              <p:cNvPr id="5141" name="Picture 7" descr="j029202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" y="2613"/>
                <a:ext cx="1177" cy="1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142" name="Group 8"/>
              <p:cNvGrpSpPr>
                <a:grpSpLocks/>
              </p:cNvGrpSpPr>
              <p:nvPr/>
            </p:nvGrpSpPr>
            <p:grpSpPr bwMode="auto">
              <a:xfrm>
                <a:off x="748" y="1797"/>
                <a:ext cx="726" cy="816"/>
                <a:chOff x="340" y="1797"/>
                <a:chExt cx="726" cy="816"/>
              </a:xfrm>
            </p:grpSpPr>
            <p:sp>
              <p:nvSpPr>
                <p:cNvPr id="5144" name="Rectangle 9"/>
                <p:cNvSpPr>
                  <a:spLocks noChangeArrowheads="1"/>
                </p:cNvSpPr>
                <p:nvPr/>
              </p:nvSpPr>
              <p:spPr bwMode="auto">
                <a:xfrm>
                  <a:off x="340" y="179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5" name="Rectangle 10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6" name="Rectangle 11"/>
                <p:cNvSpPr>
                  <a:spLocks noChangeArrowheads="1"/>
                </p:cNvSpPr>
                <p:nvPr/>
              </p:nvSpPr>
              <p:spPr bwMode="auto">
                <a:xfrm>
                  <a:off x="431" y="188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7" name="Rectangle 12"/>
                <p:cNvSpPr>
                  <a:spLocks noChangeArrowheads="1"/>
                </p:cNvSpPr>
                <p:nvPr/>
              </p:nvSpPr>
              <p:spPr bwMode="auto">
                <a:xfrm>
                  <a:off x="476" y="193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8" name="Rectangle 13"/>
                <p:cNvSpPr>
                  <a:spLocks noChangeArrowheads="1"/>
                </p:cNvSpPr>
                <p:nvPr/>
              </p:nvSpPr>
              <p:spPr bwMode="auto">
                <a:xfrm>
                  <a:off x="522" y="1978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9" name="Rectangle 14"/>
                <p:cNvSpPr>
                  <a:spLocks noChangeArrowheads="1"/>
                </p:cNvSpPr>
                <p:nvPr/>
              </p:nvSpPr>
              <p:spPr bwMode="auto">
                <a:xfrm>
                  <a:off x="567" y="202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5143" name="Text Box 15"/>
              <p:cNvSpPr txBox="1">
                <a:spLocks noChangeArrowheads="1"/>
              </p:cNvSpPr>
              <p:nvPr/>
            </p:nvSpPr>
            <p:spPr bwMode="auto">
              <a:xfrm>
                <a:off x="703" y="1344"/>
                <a:ext cx="1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/>
                  <a:t>single processor</a:t>
                </a:r>
              </a:p>
            </p:txBody>
          </p:sp>
        </p:grpSp>
        <p:sp>
          <p:nvSpPr>
            <p:cNvPr id="5126" name="Line 16"/>
            <p:cNvSpPr>
              <a:spLocks noChangeShapeType="1"/>
            </p:cNvSpPr>
            <p:nvPr/>
          </p:nvSpPr>
          <p:spPr bwMode="auto">
            <a:xfrm>
              <a:off x="2336" y="1253"/>
              <a:ext cx="0" cy="26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7" name="Group 17"/>
            <p:cNvGrpSpPr>
              <a:grpSpLocks/>
            </p:cNvGrpSpPr>
            <p:nvPr/>
          </p:nvGrpSpPr>
          <p:grpSpPr bwMode="auto">
            <a:xfrm>
              <a:off x="2744" y="1311"/>
              <a:ext cx="2492" cy="2465"/>
              <a:chOff x="2744" y="1311"/>
              <a:chExt cx="2492" cy="2465"/>
            </a:xfrm>
          </p:grpSpPr>
          <p:grpSp>
            <p:nvGrpSpPr>
              <p:cNvPr id="5128" name="Group 18"/>
              <p:cNvGrpSpPr>
                <a:grpSpLocks/>
              </p:cNvGrpSpPr>
              <p:nvPr/>
            </p:nvGrpSpPr>
            <p:grpSpPr bwMode="auto">
              <a:xfrm>
                <a:off x="2744" y="1888"/>
                <a:ext cx="1177" cy="1888"/>
                <a:chOff x="2200" y="1797"/>
                <a:chExt cx="1177" cy="1888"/>
              </a:xfrm>
            </p:grpSpPr>
            <p:grpSp>
              <p:nvGrpSpPr>
                <p:cNvPr id="5136" name="Group 19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513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513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514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</p:grpSp>
            <p:pic>
              <p:nvPicPr>
                <p:cNvPr id="5137" name="Picture 23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29" name="Group 24"/>
              <p:cNvGrpSpPr>
                <a:grpSpLocks/>
              </p:cNvGrpSpPr>
              <p:nvPr/>
            </p:nvGrpSpPr>
            <p:grpSpPr bwMode="auto">
              <a:xfrm>
                <a:off x="4059" y="1888"/>
                <a:ext cx="1177" cy="1888"/>
                <a:chOff x="2200" y="1797"/>
                <a:chExt cx="1177" cy="1888"/>
              </a:xfrm>
            </p:grpSpPr>
            <p:grpSp>
              <p:nvGrpSpPr>
                <p:cNvPr id="5131" name="Group 25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5133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513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513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</p:grpSp>
            <p:pic>
              <p:nvPicPr>
                <p:cNvPr id="5132" name="Picture 29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30" name="Text Box 30"/>
              <p:cNvSpPr txBox="1">
                <a:spLocks noChangeArrowheads="1"/>
              </p:cNvSpPr>
              <p:nvPr/>
            </p:nvSpPr>
            <p:spPr bwMode="auto">
              <a:xfrm>
                <a:off x="3141" y="1311"/>
                <a:ext cx="1622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/>
                  <a:t>multi-processors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Parallel System?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hlink"/>
                </a:solidFill>
              </a:rPr>
              <a:t>A </a:t>
            </a:r>
            <a:r>
              <a:rPr lang="en-US" altLang="en-US" i="1" dirty="0" smtClean="0">
                <a:solidFill>
                  <a:schemeClr val="hlink"/>
                </a:solidFill>
              </a:rPr>
              <a:t>parallel computer</a:t>
            </a:r>
            <a:r>
              <a:rPr lang="en-US" altLang="en-US" dirty="0" smtClean="0">
                <a:solidFill>
                  <a:schemeClr val="hlink"/>
                </a:solidFill>
              </a:rPr>
              <a:t> is a collection of processing elements that cooperate  to solve large problems fast</a:t>
            </a:r>
            <a:endParaRPr lang="en-US" altLang="zh-TW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IBM Deep </a:t>
            </a:r>
            <a:r>
              <a:rPr lang="en-US" altLang="zh-TW" dirty="0" smtClean="0"/>
              <a:t>Blue </a:t>
            </a:r>
            <a:r>
              <a:rPr lang="en-US" altLang="zh-TW" dirty="0" smtClean="0">
                <a:sym typeface="Wingdings" panose="05000000000000000000" pitchFamily="2" charset="2"/>
              </a:rPr>
              <a:t> Google </a:t>
            </a:r>
            <a:r>
              <a:rPr lang="en-US" altLang="zh-TW" dirty="0" err="1" smtClean="0">
                <a:sym typeface="Wingdings" panose="05000000000000000000" pitchFamily="2" charset="2"/>
              </a:rPr>
              <a:t>AlphaGo</a:t>
            </a: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Google Search Engine</a:t>
            </a: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Sony Play </a:t>
            </a:r>
            <a:r>
              <a:rPr lang="en-US" altLang="zh-TW" dirty="0" smtClean="0"/>
              <a:t>Stations</a:t>
            </a: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Cell Phone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Paradigm: IBM SP-2 Cluster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76475"/>
            <a:ext cx="3384550" cy="3527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Made out of essentially complete RS6000 workstations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Network interface integrated in I/O bus</a:t>
            </a: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FF0000"/>
                </a:solidFill>
              </a:rPr>
              <a:t>The Chess Play Machine</a:t>
            </a:r>
          </a:p>
        </p:txBody>
      </p:sp>
      <p:pic>
        <p:nvPicPr>
          <p:cNvPr id="7172" name="Picture 4" descr="01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916113"/>
            <a:ext cx="510698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IBM Cell Processor for SONY PlayStation/3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6199188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Qualcomm Snapdragon SoC for Mobile Phone</a:t>
            </a:r>
          </a:p>
        </p:txBody>
      </p:sp>
      <p:pic>
        <p:nvPicPr>
          <p:cNvPr id="1024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701992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Style of parallel programming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vs. 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Programming Model</a:t>
            </a:r>
          </a:p>
        </p:txBody>
      </p:sp>
      <p:grpSp>
        <p:nvGrpSpPr>
          <p:cNvPr id="12291" name="Group 161"/>
          <p:cNvGrpSpPr>
            <a:grpSpLocks/>
          </p:cNvGrpSpPr>
          <p:nvPr/>
        </p:nvGrpSpPr>
        <p:grpSpPr bwMode="auto">
          <a:xfrm>
            <a:off x="1619250" y="2636838"/>
            <a:ext cx="5400675" cy="1800225"/>
            <a:chOff x="1020" y="1661"/>
            <a:chExt cx="3402" cy="1134"/>
          </a:xfrm>
        </p:grpSpPr>
        <p:sp>
          <p:nvSpPr>
            <p:cNvPr id="12292" name="Rectangle 153"/>
            <p:cNvSpPr>
              <a:spLocks noChangeArrowheads="1"/>
            </p:cNvSpPr>
            <p:nvPr/>
          </p:nvSpPr>
          <p:spPr bwMode="auto">
            <a:xfrm>
              <a:off x="1338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1</a:t>
              </a:r>
            </a:p>
          </p:txBody>
        </p:sp>
        <p:sp>
          <p:nvSpPr>
            <p:cNvPr id="12293" name="Rectangle 154"/>
            <p:cNvSpPr>
              <a:spLocks noChangeArrowheads="1"/>
            </p:cNvSpPr>
            <p:nvPr/>
          </p:nvSpPr>
          <p:spPr bwMode="auto">
            <a:xfrm>
              <a:off x="2200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2</a:t>
              </a:r>
            </a:p>
          </p:txBody>
        </p:sp>
        <p:sp>
          <p:nvSpPr>
            <p:cNvPr id="12294" name="Rectangle 155"/>
            <p:cNvSpPr>
              <a:spLocks noChangeArrowheads="1"/>
            </p:cNvSpPr>
            <p:nvPr/>
          </p:nvSpPr>
          <p:spPr bwMode="auto">
            <a:xfrm>
              <a:off x="3424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n</a:t>
              </a:r>
            </a:p>
          </p:txBody>
        </p:sp>
        <p:sp>
          <p:nvSpPr>
            <p:cNvPr id="12295" name="Text Box 156"/>
            <p:cNvSpPr txBox="1">
              <a:spLocks noChangeArrowheads="1"/>
            </p:cNvSpPr>
            <p:nvPr/>
          </p:nvSpPr>
          <p:spPr bwMode="auto">
            <a:xfrm>
              <a:off x="2958" y="173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2296" name="Rectangle 157"/>
            <p:cNvSpPr>
              <a:spLocks noChangeArrowheads="1"/>
            </p:cNvSpPr>
            <p:nvPr/>
          </p:nvSpPr>
          <p:spPr bwMode="auto">
            <a:xfrm>
              <a:off x="1020" y="2296"/>
              <a:ext cx="3402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memory</a:t>
              </a:r>
            </a:p>
          </p:txBody>
        </p:sp>
        <p:sp>
          <p:nvSpPr>
            <p:cNvPr id="12297" name="Line 158"/>
            <p:cNvSpPr>
              <a:spLocks noChangeShapeType="1"/>
            </p:cNvSpPr>
            <p:nvPr/>
          </p:nvSpPr>
          <p:spPr bwMode="auto">
            <a:xfrm>
              <a:off x="1655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Line 159"/>
            <p:cNvSpPr>
              <a:spLocks noChangeShapeType="1"/>
            </p:cNvSpPr>
            <p:nvPr/>
          </p:nvSpPr>
          <p:spPr bwMode="auto">
            <a:xfrm>
              <a:off x="2517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Line 160"/>
            <p:cNvSpPr>
              <a:spLocks noChangeShapeType="1"/>
            </p:cNvSpPr>
            <p:nvPr/>
          </p:nvSpPr>
          <p:spPr bwMode="auto">
            <a:xfrm>
              <a:off x="3787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250</TotalTime>
  <Words>1125</Words>
  <Application>Microsoft Office PowerPoint</Application>
  <PresentationFormat>如螢幕大小 (4:3)</PresentationFormat>
  <Paragraphs>375</Paragraphs>
  <Slides>29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Introduction to Parallel Programming</vt:lpstr>
      <vt:lpstr>What’s today’s talk for</vt:lpstr>
      <vt:lpstr>What is parallel computing</vt:lpstr>
      <vt:lpstr>What is a Parallel System?</vt:lpstr>
      <vt:lpstr>Paradigm: IBM SP-2 Cluster</vt:lpstr>
      <vt:lpstr>IBM Cell Processor for SONY PlayStation/3</vt:lpstr>
      <vt:lpstr>Qualcomm Snapdragon SoC for Mobile Phone</vt:lpstr>
      <vt:lpstr>Style of parallel programming</vt:lpstr>
      <vt:lpstr>Shared Memory Programming Model</vt:lpstr>
      <vt:lpstr>Shared Memory Programming Model</vt:lpstr>
      <vt:lpstr>Message Passing Model</vt:lpstr>
      <vt:lpstr>Message Passing Programming Model</vt:lpstr>
      <vt:lpstr>Difficulty of writing a parallel program</vt:lpstr>
      <vt:lpstr>What is parallel computing</vt:lpstr>
      <vt:lpstr>Recap: what the OS has taught you</vt:lpstr>
      <vt:lpstr>Difficulty on parallel computing</vt:lpstr>
      <vt:lpstr>Synchronization</vt:lpstr>
      <vt:lpstr>A program with bug</vt:lpstr>
      <vt:lpstr>A program with bug (cont’d)</vt:lpstr>
      <vt:lpstr>A program with bug (cont’d)</vt:lpstr>
      <vt:lpstr>A program with bug (cont’d)</vt:lpstr>
      <vt:lpstr>A program with bug (cont’d)</vt:lpstr>
      <vt:lpstr>A program with bug (cont’d)</vt:lpstr>
      <vt:lpstr>A program with bug (cont’d)</vt:lpstr>
      <vt:lpstr>The correct program</vt:lpstr>
      <vt:lpstr>The correct program</vt:lpstr>
      <vt:lpstr>The correct program</vt:lpstr>
      <vt:lpstr>The timing</vt:lpstr>
      <vt:lpstr>UNIX support for parallel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53</cp:revision>
  <dcterms:created xsi:type="dcterms:W3CDTF">1601-01-01T00:00:00Z</dcterms:created>
  <dcterms:modified xsi:type="dcterms:W3CDTF">2018-12-06T17:05:41Z</dcterms:modified>
</cp:coreProperties>
</file>