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68" r:id="rId15"/>
    <p:sldId id="269" r:id="rId16"/>
    <p:sldId id="272" r:id="rId17"/>
    <p:sldId id="273" r:id="rId18"/>
    <p:sldId id="277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embeddedFontLst>
    <p:embeddedFont>
      <p:font typeface="標楷體" panose="03000509000000000000" pitchFamily="65" charset="-120"/>
      <p:regular r:id="rId46"/>
    </p:embeddedFont>
    <p:embeddedFont>
      <p:font typeface="Tahoma" panose="020B0604030504040204" pitchFamily="34" charset="0"/>
      <p:regular r:id="rId47"/>
      <p:bold r:id="rId48"/>
    </p:embeddedFont>
  </p:embeddedFontLst>
  <p:defaultTextStyle>
    <a:lvl1pPr marL="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typeface="Arial" charset="0"/>
        <a:ea typeface="新細明體" charset="-120"/>
      </a:defRPr>
    </a:lvl1pPr>
    <a:lvl2pPr marL="4572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typeface="Arial" charset="0"/>
        <a:ea typeface="新細明體" charset="-120"/>
      </a:defRPr>
    </a:lvl2pPr>
    <a:lvl3pPr marL="9144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typeface="Arial" charset="0"/>
        <a:ea typeface="新細明體" charset="-120"/>
      </a:defRPr>
    </a:lvl3pPr>
    <a:lvl4pPr marL="13716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typeface="Arial" charset="0"/>
        <a:ea typeface="新細明體" charset="-120"/>
      </a:defRPr>
    </a:lvl4pPr>
    <a:lvl5pPr marL="18288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typeface="Arial" charset="0"/>
        <a:ea typeface="新細明體" charset="-12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6145"/>
          <p:cNvSpPr>
            <a:spLocks/>
          </p:cNvSpPr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47" name="矩形 6146"/>
          <p:cNvSpPr>
            <a:spLocks/>
          </p:cNvSpPr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48" name="矩形 6147"/>
          <p:cNvSpPr>
            <a:spLocks/>
          </p:cNvSpPr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49" name="矩形 6148"/>
          <p:cNvSpPr>
            <a:spLocks/>
          </p:cNvSpPr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0" name="矩形 6149"/>
          <p:cNvSpPr>
            <a:spLocks/>
          </p:cNvSpPr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1" name="矩形 6150"/>
          <p:cNvSpPr>
            <a:spLocks/>
          </p:cNvSpPr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2" name="矩形 6151"/>
          <p:cNvSpPr>
            <a:spLocks/>
          </p:cNvSpPr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3" name="標題 6152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按一下以編輯母片標題樣式</a:t>
            </a:r>
          </a:p>
        </p:txBody>
      </p:sp>
      <p:sp>
        <p:nvSpPr>
          <p:cNvPr id="6154" name="文字版面配置區 6153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按一下以編輯母片</a:t>
            </a:r>
          </a:p>
          <a:p>
            <a:pPr lvl="1"/>
            <a:r>
              <a:rPr lang="en-US" altLang="en-US" dirty="0"/>
              <a:t>第二層</a:t>
            </a:r>
          </a:p>
          <a:p>
            <a:pPr lvl="2"/>
            <a:r>
              <a:rPr lang="en-US" altLang="en-US" dirty="0"/>
              <a:t>第三層</a:t>
            </a:r>
          </a:p>
          <a:p>
            <a:pPr lvl="3"/>
            <a:r>
              <a:rPr lang="en-US" altLang="en-US" dirty="0"/>
              <a:t>第四層</a:t>
            </a:r>
          </a:p>
          <a:p>
            <a:pPr lvl="4"/>
            <a:r>
              <a:rPr lang="en-US" altLang="en-US" dirty="0"/>
              <a:t>第五層</a:t>
            </a:r>
          </a:p>
        </p:txBody>
      </p:sp>
      <p:sp>
        <p:nvSpPr>
          <p:cNvPr id="6155" name="日期版面配置區 615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>
              <a:buClr>
                <a:srgbClr val="FFFFFF"/>
              </a:buClr>
              <a:buFont typeface="Tahoma" charset="0"/>
            </a:pPr>
            <a:fld id="{12FF1C42-D199-3059-1001-587298610EC3}" type="datetime15">
              <a:rPr lang="en-US" altLang="en-US" sz="1400" dirty="0">
                <a:latin typeface="Times New Roman" charset="0"/>
                <a:ea typeface="標楷體" charset="-120"/>
              </a:rPr>
              <a:t>15</a:t>
            </a:fld>
            <a:endParaRPr lang="en-US" altLang="en-US" sz="1400" dirty="0">
              <a:latin typeface="Times New Roman" charset="0"/>
              <a:ea typeface="標楷體" charset="-120"/>
            </a:endParaRPr>
          </a:p>
        </p:txBody>
      </p:sp>
      <p:sp>
        <p:nvSpPr>
          <p:cNvPr id="6156" name="頁尾版面配置區 615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ctr">
              <a:buClr>
                <a:srgbClr val="FFFFFF"/>
              </a:buClr>
              <a:buFont typeface="Tahoma" charset="0"/>
            </a:pPr>
            <a:r>
              <a:rPr lang="en-US" altLang="en-US" sz="1400" dirty="0">
                <a:latin typeface="Times New Roman" charset="0"/>
                <a:ea typeface="標楷體" charset="-120"/>
              </a:rPr>
              <a:t>*</a:t>
            </a:r>
          </a:p>
        </p:txBody>
      </p:sp>
      <p:sp>
        <p:nvSpPr>
          <p:cNvPr id="6157" name="投影片編號版面配置區 615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r">
              <a:buClr>
                <a:srgbClr val="FFFFFF"/>
              </a:buClr>
              <a:buFont typeface="Tahoma" charset="0"/>
            </a:pPr>
            <a:fld id="{12FF1C42-D199-3061-1001-587298610EC3}" type="slidenum">
              <a:rPr lang="en-US" altLang="en-US" sz="1400" dirty="0">
                <a:latin typeface="Times New Roman" charset="0"/>
                <a:ea typeface="標楷體" charset="-120"/>
              </a:rPr>
              <a:t>‹#›</a:t>
            </a:fld>
            <a:endParaRPr lang="en-US" altLang="en-US" sz="1400" dirty="0">
              <a:latin typeface="Times New Roman" charset="0"/>
              <a:ea typeface="標楷體" charset="-12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7169"/>
          <p:cNvGrpSpPr>
            <a:grpSpLocks/>
          </p:cNvGrpSpPr>
          <p:nvPr/>
        </p:nvGrpSpPr>
        <p:grpSpPr>
          <a:xfrm>
            <a:off x="0" y="2438400"/>
            <a:ext cx="9009062" cy="1052513"/>
            <a:chOff x="0" y="1536"/>
            <a:chExt cx="5675" cy="663"/>
          </a:xfrm>
        </p:grpSpPr>
        <p:grpSp>
          <p:nvGrpSpPr>
            <p:cNvPr id="7171" name="群組 7170"/>
            <p:cNvGrpSpPr>
              <a:grpSpLocks/>
            </p:cNvGrpSpPr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矩形 7171"/>
              <p:cNvSpPr>
                <a:spLocks/>
              </p:cNvSpPr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3" name="矩形 7172"/>
              <p:cNvSpPr>
                <a:spLocks/>
              </p:cNvSpPr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74" name="群組 7173"/>
            <p:cNvGrpSpPr>
              <a:grpSpLocks/>
            </p:cNvGrpSpPr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矩形 7174"/>
              <p:cNvSpPr>
                <a:spLocks/>
              </p:cNvSpPr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6" name="矩形 7175"/>
              <p:cNvSpPr>
                <a:spLocks/>
              </p:cNvSpPr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77" name="矩形 7176"/>
            <p:cNvSpPr>
              <a:spLocks/>
            </p:cNvSpPr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8" name="矩形 7177"/>
            <p:cNvSpPr>
              <a:spLocks/>
            </p:cNvSpPr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9" name="矩形 7178"/>
            <p:cNvSpPr>
              <a:spLocks/>
            </p:cNvSpPr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80" name="標題 7179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noFill/>
          <a:ln>
            <a:noFill/>
          </a:ln>
          <a:effectLst/>
        </p:spPr>
        <p:txBody>
          <a:bodyPr anchor="b" anchorCtr="0"/>
          <a:lstStyle>
            <a:lvl1pPr>
              <a:defRPr/>
            </a:lvl1pPr>
          </a:lstStyle>
          <a:p>
            <a:pPr lvl="0"/>
            <a:r>
              <a:rPr lang="en-US" altLang="en-US" dirty="0"/>
              <a:t>按一下以編輯母片標題樣式</a:t>
            </a:r>
          </a:p>
        </p:txBody>
      </p:sp>
      <p:sp>
        <p:nvSpPr>
          <p:cNvPr id="7181" name="副標題 718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</p:spPr>
        <p:txBody>
          <a:bodyPr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lvl="0"/>
            <a:r>
              <a:rPr lang="en-US" altLang="en-US" dirty="0"/>
              <a:t>按一下以編輯母片副標題樣式</a:t>
            </a:r>
          </a:p>
        </p:txBody>
      </p:sp>
      <p:sp>
        <p:nvSpPr>
          <p:cNvPr id="7182" name="日期版面配置區 718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noFill/>
          <a:ln>
            <a:noFill/>
          </a:ln>
        </p:spPr>
        <p:txBody>
          <a:bodyPr anchor="b" anchorCtr="0"/>
          <a:lstStyle/>
          <a:p>
            <a:pPr>
              <a:buClr>
                <a:srgbClr val="FFFFFF"/>
              </a:buClr>
              <a:buFont typeface="Tahoma" charset="0"/>
            </a:pPr>
            <a:fld id="{12FF1C42-D199-4086-1002-587298610EC3}" type="datetime15">
              <a:rPr lang="en-US" altLang="en-US" sz="1400" dirty="0">
                <a:solidFill>
                  <a:srgbClr val="1C1C1C"/>
                </a:solidFill>
                <a:latin typeface="Times New Roman" charset="0"/>
                <a:ea typeface="標楷體" charset="-120"/>
              </a:rPr>
              <a:t>15</a:t>
            </a:fld>
            <a:endParaRPr lang="en-US" altLang="en-US" sz="1400" dirty="0">
              <a:solidFill>
                <a:srgbClr val="1C1C1C"/>
              </a:solidFill>
              <a:latin typeface="Times New Roman" charset="0"/>
              <a:ea typeface="標楷體" charset="-120"/>
            </a:endParaRPr>
          </a:p>
        </p:txBody>
      </p:sp>
      <p:sp>
        <p:nvSpPr>
          <p:cNvPr id="7183" name="頁尾版面配置區 718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noFill/>
          <a:ln>
            <a:noFill/>
          </a:ln>
        </p:spPr>
        <p:txBody>
          <a:bodyPr anchor="b" anchorCtr="0"/>
          <a:lstStyle/>
          <a:p>
            <a:pPr algn="ctr">
              <a:buClr>
                <a:srgbClr val="FFFFFF"/>
              </a:buClr>
              <a:buFont typeface="Tahoma" charset="0"/>
            </a:pPr>
            <a:r>
              <a:rPr lang="en-US" altLang="en-US" sz="1400" dirty="0">
                <a:solidFill>
                  <a:srgbClr val="1C1C1C"/>
                </a:solidFill>
                <a:latin typeface="Times New Roman" charset="0"/>
                <a:ea typeface="標楷體" charset="-120"/>
              </a:rPr>
              <a:t>*</a:t>
            </a:r>
          </a:p>
        </p:txBody>
      </p:sp>
      <p:sp>
        <p:nvSpPr>
          <p:cNvPr id="7184" name="投影片編號版面配置區 718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noFill/>
          <a:ln>
            <a:noFill/>
          </a:ln>
        </p:spPr>
        <p:txBody>
          <a:bodyPr anchor="b" anchorCtr="0"/>
          <a:lstStyle/>
          <a:p>
            <a:pPr algn="r">
              <a:buClr>
                <a:srgbClr val="FFFFFF"/>
              </a:buClr>
              <a:buFont typeface="Tahoma" charset="0"/>
            </a:pPr>
            <a:fld id="{12FF1C42-D199-4088-1002-587298610EC3}" type="slidenum">
              <a:rPr lang="en-US" altLang="en-US" sz="1400" dirty="0">
                <a:solidFill>
                  <a:srgbClr val="1C1C1C"/>
                </a:solidFill>
                <a:latin typeface="Times New Roman" charset="0"/>
                <a:ea typeface="標楷體" charset="-120"/>
              </a:rPr>
              <a:t>‹#›</a:t>
            </a:fld>
            <a:endParaRPr lang="en-US" altLang="en-US" sz="1400" dirty="0">
              <a:solidFill>
                <a:srgbClr val="1C1C1C"/>
              </a:solidFill>
              <a:latin typeface="Times New Roman" charset="0"/>
              <a:ea typeface="標楷體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6145"/>
          <p:cNvSpPr>
            <a:spLocks/>
          </p:cNvSpPr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47" name="矩形 6146"/>
          <p:cNvSpPr>
            <a:spLocks/>
          </p:cNvSpPr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48" name="矩形 6147"/>
          <p:cNvSpPr>
            <a:spLocks/>
          </p:cNvSpPr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49" name="矩形 6148"/>
          <p:cNvSpPr>
            <a:spLocks/>
          </p:cNvSpPr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0" name="矩形 6149"/>
          <p:cNvSpPr>
            <a:spLocks/>
          </p:cNvSpPr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1" name="矩形 6150"/>
          <p:cNvSpPr>
            <a:spLocks/>
          </p:cNvSpPr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2" name="矩形 6151"/>
          <p:cNvSpPr>
            <a:spLocks/>
          </p:cNvSpPr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buClr>
                <a:srgbClr val="FFFFFF"/>
              </a:buClr>
              <a:buFont typeface="Tahoma" charset="0"/>
            </a:pPr>
            <a:endParaRPr lang="en-US" altLang="en-US" sz="2400" dirty="0">
              <a:latin typeface="Times New Roman" charset="0"/>
              <a:ea typeface="標楷體" charset="-120"/>
            </a:endParaRPr>
          </a:p>
        </p:txBody>
      </p:sp>
      <p:sp>
        <p:nvSpPr>
          <p:cNvPr id="6153" name="標題版面配置區 6152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按一下以編輯母片標題樣式</a:t>
            </a:r>
          </a:p>
        </p:txBody>
      </p:sp>
      <p:sp>
        <p:nvSpPr>
          <p:cNvPr id="6154" name="文字版面配置區 6153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按一下以編輯母片</a:t>
            </a:r>
          </a:p>
          <a:p>
            <a:pPr lvl="1"/>
            <a:r>
              <a:rPr lang="en-US" altLang="en-US" dirty="0"/>
              <a:t>第二層</a:t>
            </a:r>
          </a:p>
          <a:p>
            <a:pPr lvl="2"/>
            <a:r>
              <a:rPr lang="en-US" altLang="en-US" dirty="0"/>
              <a:t>第三層</a:t>
            </a:r>
          </a:p>
          <a:p>
            <a:pPr lvl="3"/>
            <a:r>
              <a:rPr lang="en-US" altLang="en-US" dirty="0"/>
              <a:t>第四層</a:t>
            </a:r>
          </a:p>
          <a:p>
            <a:pPr lvl="4"/>
            <a:r>
              <a:rPr lang="en-US" altLang="en-US" dirty="0"/>
              <a:t>第五層</a:t>
            </a:r>
          </a:p>
        </p:txBody>
      </p:sp>
      <p:sp>
        <p:nvSpPr>
          <p:cNvPr id="6155" name="日期版面配置區 615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>
              <a:buClr>
                <a:srgbClr val="FFFFFF"/>
              </a:buClr>
              <a:buFont typeface="Tahoma" charset="0"/>
            </a:pPr>
            <a:fld id="{12FF1C42-D199-3059-1001-587298610EC3}" type="datetime15">
              <a:rPr lang="en-US" altLang="en-US" sz="1400" dirty="0">
                <a:latin typeface="Times New Roman" charset="0"/>
                <a:ea typeface="標楷體" charset="-120"/>
              </a:rPr>
              <a:t>15</a:t>
            </a:fld>
            <a:endParaRPr lang="en-US" altLang="en-US" sz="1400" dirty="0">
              <a:latin typeface="Times New Roman" charset="0"/>
              <a:ea typeface="標楷體" charset="-120"/>
            </a:endParaRPr>
          </a:p>
        </p:txBody>
      </p:sp>
      <p:sp>
        <p:nvSpPr>
          <p:cNvPr id="6156" name="頁尾版面配置區 615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ctr">
              <a:buClr>
                <a:srgbClr val="FFFFFF"/>
              </a:buClr>
              <a:buFont typeface="Tahoma" charset="0"/>
            </a:pPr>
            <a:r>
              <a:rPr lang="en-US" altLang="en-US" sz="1400" dirty="0">
                <a:latin typeface="Times New Roman" charset="0"/>
                <a:ea typeface="標楷體" charset="-120"/>
              </a:rPr>
              <a:t>*</a:t>
            </a:r>
          </a:p>
        </p:txBody>
      </p:sp>
      <p:sp>
        <p:nvSpPr>
          <p:cNvPr id="6157" name="投影片編號版面配置區 615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r">
              <a:buClr>
                <a:srgbClr val="FFFFFF"/>
              </a:buClr>
              <a:buFont typeface="Tahoma" charset="0"/>
            </a:pPr>
            <a:fld id="{12FF1C42-D199-3061-1001-587298610EC3}" type="slidenum">
              <a:rPr lang="en-US" altLang="en-US" sz="1400" dirty="0">
                <a:latin typeface="Times New Roman" charset="0"/>
                <a:ea typeface="標楷體" charset="-120"/>
              </a:rPr>
              <a:t>‹#›</a:t>
            </a:fld>
            <a:endParaRPr lang="en-US" altLang="en-US" sz="1400" dirty="0">
              <a:latin typeface="Times New Roman" charset="0"/>
              <a:ea typeface="標楷體" charset="-12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00" r:id="rId1"/>
    <p:sldLayoutId id="2147489101" r:id="rId2"/>
    <p:sldLayoutId id="2147489102" r:id="rId3"/>
    <p:sldLayoutId id="2147489103" r:id="rId4"/>
    <p:sldLayoutId id="2147489104" r:id="rId5"/>
    <p:sldLayoutId id="2147489105" r:id="rId6"/>
    <p:sldLayoutId id="2147489106" r:id="rId7"/>
    <p:sldLayoutId id="2147489107" r:id="rId8"/>
    <p:sldLayoutId id="2147489108" r:id="rId9"/>
    <p:sldLayoutId id="2147489109" r:id="rId10"/>
    <p:sldLayoutId id="2147489110" r:id="rId11"/>
    <p:sldLayoutId id="2147489111" r:id="rId12"/>
    <p:sldLayoutId id="2147489112" r:id="rId13"/>
  </p:sldLayoutIdLst>
  <p:txStyles>
    <p:title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None/>
        <a:defRPr sz="4400">
          <a:solidFill>
            <a:srgbClr val="333399"/>
          </a:solidFill>
          <a:latin typeface="Times New Roman" charset="0"/>
          <a:ea typeface="標楷體" charset="-120"/>
        </a:defRPr>
      </a:lvl1pPr>
    </p:titleStyle>
    <p:bodyStyle>
      <a:lvl1pPr marL="342900" indent="-3429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60000"/>
        <a:buFont typeface="Wingdings" charset="2"/>
        <a:buChar char="n"/>
        <a:defRPr sz="3200">
          <a:solidFill>
            <a:srgbClr val="000000"/>
          </a:solidFill>
          <a:latin typeface="Times New Roman" charset="0"/>
          <a:ea typeface="標楷體" charset="-120"/>
        </a:defRPr>
      </a:lvl1pPr>
      <a:lvl2pPr marL="742950" indent="-28575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charset="2"/>
        <a:buChar char="n"/>
        <a:defRPr sz="2800">
          <a:solidFill>
            <a:srgbClr val="000000"/>
          </a:solidFill>
          <a:latin typeface="Times New Roman" charset="0"/>
          <a:ea typeface="標楷體" charset="-120"/>
        </a:defRPr>
      </a:lvl2pPr>
      <a:lvl3pPr marL="1143000" indent="-2286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3333CC"/>
        </a:buClr>
        <a:buSzPct val="50000"/>
        <a:buFont typeface="Wingdings" charset="2"/>
        <a:buChar char="n"/>
        <a:defRPr sz="2400">
          <a:solidFill>
            <a:srgbClr val="000000"/>
          </a:solidFill>
          <a:latin typeface="Times New Roman" charset="0"/>
          <a:ea typeface="標楷體" charset="-120"/>
        </a:defRPr>
      </a:lvl3pPr>
      <a:lvl4pPr marL="1600200" indent="-2286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CF01"/>
        </a:buClr>
        <a:buSzPct val="55000"/>
        <a:buFont typeface="Wingdings" charset="2"/>
        <a:buChar char="n"/>
        <a:defRPr sz="2000">
          <a:solidFill>
            <a:srgbClr val="000000"/>
          </a:solidFill>
          <a:latin typeface="Times New Roman" charset="0"/>
          <a:ea typeface="標楷體" charset="-120"/>
        </a:defRPr>
      </a:lvl4pPr>
      <a:lvl5pPr marL="2057400" indent="-228600" algn="l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E4A8"/>
        </a:buClr>
        <a:buSzPct val="50000"/>
        <a:buFont typeface="Wingdings" charset="2"/>
        <a:buChar char="n"/>
        <a:defRPr sz="2000">
          <a:solidFill>
            <a:srgbClr val="000000"/>
          </a:solidFill>
          <a:latin typeface="Times New Roman" charset="0"/>
          <a:ea typeface="標楷體" charset="-120"/>
        </a:defRPr>
      </a:lvl5pPr>
    </p:bodyStyle>
    <p:otherStyle>
      <a:lvl1pPr marL="0" indent="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  <a:ea typeface="新細明體" charset="-120"/>
        </a:defRPr>
      </a:lvl1pPr>
      <a:lvl2pPr marL="457200" indent="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  <a:ea typeface="新細明體" charset="-120"/>
        </a:defRPr>
      </a:lvl2pPr>
      <a:lvl3pPr marL="914400" indent="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  <a:ea typeface="新細明體" charset="-120"/>
        </a:defRPr>
      </a:lvl3pPr>
      <a:lvl4pPr marL="1371600" indent="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  <a:ea typeface="新細明體" charset="-120"/>
        </a:defRPr>
      </a:lvl4pPr>
      <a:lvl5pPr marL="1828800" indent="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None/>
        <a:defRPr sz="1200">
          <a:solidFill>
            <a:srgbClr val="000000"/>
          </a:solidFill>
          <a:latin typeface="Arial" charset="0"/>
          <a:ea typeface="新細明體" charset="-12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097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r>
              <a:rPr lang="en-US" dirty="0"/>
              <a:t>Multi-Threading on UNIX</a:t>
            </a:r>
          </a:p>
        </p:txBody>
      </p:sp>
      <p:sp>
        <p:nvSpPr>
          <p:cNvPr id="4099" name="副標題 409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endParaRPr lang="en-US" dirty="0"/>
          </a:p>
        </p:txBody>
      </p:sp>
      <p:sp>
        <p:nvSpPr>
          <p:cNvPr id="4100" name="文字方塊 4099"/>
          <p:cNvSpPr txBox="1">
            <a:spLocks/>
          </p:cNvSpPr>
          <p:nvPr/>
        </p:nvSpPr>
        <p:spPr>
          <a:xfrm>
            <a:off x="1050925" y="1162050"/>
            <a:ext cx="2576513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3200" u="sng" dirty="0">
                <a:latin typeface="Times New Roman" charset="0"/>
                <a:ea typeface="標楷體" charset="-120"/>
              </a:rPr>
              <a:t>Lecture 10 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21507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r>
              <a:rPr lang="en-US" dirty="0"/>
              <a:t>Why multi-threading</a:t>
            </a:r>
          </a:p>
        </p:txBody>
      </p:sp>
      <p:sp>
        <p:nvSpPr>
          <p:cNvPr id="21509" name="副標題 2150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2048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Why multi-threading?</a:t>
            </a:r>
          </a:p>
        </p:txBody>
      </p:sp>
      <p:sp>
        <p:nvSpPr>
          <p:cNvPr id="20483" name="文字版面配置區 2048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r>
              <a:rPr lang="en-US" sz="2800" dirty="0"/>
              <a:t>Responsiveness
Resource sharing
Economy
Utilization of multiprocessor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2355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Why multi-threading?</a:t>
            </a:r>
          </a:p>
        </p:txBody>
      </p:sp>
      <p:sp>
        <p:nvSpPr>
          <p:cNvPr id="23555" name="文字版面配置區 2355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r>
              <a:rPr lang="en-US" dirty="0"/>
              <a:t>Responsiveness</a:t>
            </a:r>
          </a:p>
          <a:p>
            <a:pPr lvl="1"/>
            <a:r>
              <a:rPr lang="en-US" dirty="0"/>
              <a:t>Example: Web-browser do the following simultaneously</a:t>
            </a:r>
          </a:p>
          <a:p>
            <a:pPr lvl="2"/>
            <a:r>
              <a:rPr lang="en-US" dirty="0"/>
              <a:t>receiving a image/video from Internet and decompressing</a:t>
            </a:r>
          </a:p>
          <a:p>
            <a:pPr lvl="2"/>
            <a:r>
              <a:rPr lang="en-US" dirty="0"/>
              <a:t>waiting for your input from a dialog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2764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Why multi-threading?</a:t>
            </a:r>
          </a:p>
        </p:txBody>
      </p:sp>
      <p:sp>
        <p:nvSpPr>
          <p:cNvPr id="27651" name="文字版面配置區 2765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r>
              <a:rPr lang="en-US" dirty="0">
                <a:solidFill>
                  <a:srgbClr val="CCCCFF"/>
                </a:solidFill>
              </a:rPr>
              <a:t>Responsiveness</a:t>
            </a:r>
          </a:p>
          <a:p>
            <a:r>
              <a:rPr lang="en-US" dirty="0">
                <a:solidFill>
                  <a:srgbClr val="CCCCFF"/>
                </a:solidFill>
              </a:rPr>
              <a:t>Resource sharing</a:t>
            </a:r>
          </a:p>
          <a:p>
            <a:r>
              <a:rPr lang="en-US" dirty="0">
                <a:solidFill>
                  <a:srgbClr val="CCCCFF"/>
                </a:solidFill>
              </a:rPr>
              <a:t>Economy</a:t>
            </a:r>
          </a:p>
          <a:p>
            <a:r>
              <a:rPr lang="en-US" dirty="0">
                <a:solidFill>
                  <a:srgbClr val="FF0000"/>
                </a:solidFill>
              </a:rPr>
              <a:t>Utilization of multiprocessor architecture</a:t>
            </a:r>
          </a:p>
        </p:txBody>
      </p:sp>
      <p:grpSp>
        <p:nvGrpSpPr>
          <p:cNvPr id="27659" name="群組 27658"/>
          <p:cNvGrpSpPr>
            <a:grpSpLocks/>
          </p:cNvGrpSpPr>
          <p:nvPr/>
        </p:nvGrpSpPr>
        <p:grpSpPr>
          <a:xfrm>
            <a:off x="1295400" y="4724400"/>
            <a:ext cx="3290888" cy="1600200"/>
            <a:chOff x="816" y="2976"/>
            <a:chExt cx="2073" cy="1008"/>
          </a:xfrm>
        </p:grpSpPr>
        <p:sp>
          <p:nvSpPr>
            <p:cNvPr id="27652" name="直線接點 27651"/>
            <p:cNvSpPr>
              <a:spLocks/>
            </p:cNvSpPr>
            <p:nvPr/>
          </p:nvSpPr>
          <p:spPr>
            <a:xfrm>
              <a:off x="1824" y="3120"/>
              <a:ext cx="72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53" name="文字方塊 27652"/>
            <p:cNvSpPr txBox="1">
              <a:spLocks/>
            </p:cNvSpPr>
            <p:nvPr/>
          </p:nvSpPr>
          <p:spPr>
            <a:xfrm>
              <a:off x="2544" y="2976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time</a:t>
              </a:r>
            </a:p>
          </p:txBody>
        </p:sp>
        <p:sp>
          <p:nvSpPr>
            <p:cNvPr id="27654" name="直線接點 27653"/>
            <p:cNvSpPr>
              <a:spLocks/>
            </p:cNvSpPr>
            <p:nvPr/>
          </p:nvSpPr>
          <p:spPr>
            <a:xfrm>
              <a:off x="1296" y="3168"/>
              <a:ext cx="0" cy="816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55" name="矩形 27654"/>
            <p:cNvSpPr>
              <a:spLocks/>
            </p:cNvSpPr>
            <p:nvPr/>
          </p:nvSpPr>
          <p:spPr>
            <a:xfrm>
              <a:off x="1296" y="3360"/>
              <a:ext cx="1248" cy="1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charset="0"/>
                  <a:ea typeface="標楷體" charset="-120"/>
                </a:rPr>
                <a:t>thread 1</a:t>
              </a:r>
            </a:p>
          </p:txBody>
        </p:sp>
        <p:sp>
          <p:nvSpPr>
            <p:cNvPr id="27656" name="矩形 27655"/>
            <p:cNvSpPr>
              <a:spLocks/>
            </p:cNvSpPr>
            <p:nvPr/>
          </p:nvSpPr>
          <p:spPr>
            <a:xfrm>
              <a:off x="1296" y="3648"/>
              <a:ext cx="1248" cy="1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charset="0"/>
                  <a:ea typeface="標楷體" charset="-120"/>
                </a:rPr>
                <a:t>thread 2</a:t>
              </a:r>
            </a:p>
          </p:txBody>
        </p:sp>
        <p:sp>
          <p:nvSpPr>
            <p:cNvPr id="27657" name="文字方塊 27656"/>
            <p:cNvSpPr txBox="1">
              <a:spLocks/>
            </p:cNvSpPr>
            <p:nvPr/>
          </p:nvSpPr>
          <p:spPr>
            <a:xfrm>
              <a:off x="816" y="3360"/>
              <a:ext cx="46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CPU 1</a:t>
              </a:r>
            </a:p>
          </p:txBody>
        </p:sp>
        <p:sp>
          <p:nvSpPr>
            <p:cNvPr id="27658" name="文字方塊 27657"/>
            <p:cNvSpPr txBox="1">
              <a:spLocks/>
            </p:cNvSpPr>
            <p:nvPr/>
          </p:nvSpPr>
          <p:spPr>
            <a:xfrm>
              <a:off x="816" y="3648"/>
              <a:ext cx="46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CPU 2</a:t>
              </a:r>
            </a:p>
          </p:txBody>
        </p:sp>
      </p:grpSp>
      <p:sp>
        <p:nvSpPr>
          <p:cNvPr id="27660" name="圓角矩形 27659"/>
          <p:cNvSpPr>
            <a:spLocks/>
          </p:cNvSpPr>
          <p:nvPr/>
        </p:nvSpPr>
        <p:spPr>
          <a:xfrm>
            <a:off x="5334000" y="4953000"/>
            <a:ext cx="2971800" cy="10668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/>
          <a:lstStyle/>
          <a:p>
            <a:pPr algn="ctr"/>
            <a:r>
              <a:rPr lang="en-US" altLang="en-US" sz="1600" dirty="0">
                <a:latin typeface="Times New Roman" charset="0"/>
                <a:ea typeface="標楷體" charset="-120"/>
              </a:rPr>
              <a:t>Demo: pthread_run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2457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Why multi-threading?</a:t>
            </a:r>
          </a:p>
        </p:txBody>
      </p:sp>
      <p:sp>
        <p:nvSpPr>
          <p:cNvPr id="24579" name="文字版面配置區 24578"/>
          <p:cNvSpPr>
            <a:spLocks noGrp="1"/>
          </p:cNvSpPr>
          <p:nvPr>
            <p:ph type="body" sz="half" idx="4294967295"/>
          </p:nvPr>
        </p:nvSpPr>
        <p:spPr>
          <a:xfrm>
            <a:off x="228600" y="2133600"/>
            <a:ext cx="3581400" cy="914400"/>
          </a:xfrm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2400" dirty="0"/>
              <a:t>Resource sharing</a:t>
            </a:r>
          </a:p>
          <a:p>
            <a:r>
              <a:rPr lang="en-US" sz="2400" dirty="0"/>
              <a:t>Economy</a:t>
            </a:r>
          </a:p>
        </p:txBody>
      </p:sp>
      <p:sp>
        <p:nvSpPr>
          <p:cNvPr id="24583" name="文字版面配置區 24582"/>
          <p:cNvSpPr>
            <a:spLocks noGrp="1"/>
          </p:cNvSpPr>
          <p:nvPr>
            <p:ph type="body" sz="half" idx="4294967295"/>
          </p:nvPr>
        </p:nvSpPr>
        <p:spPr>
          <a:xfrm>
            <a:off x="3886200" y="1981200"/>
            <a:ext cx="5029200" cy="914400"/>
          </a:xfrm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2400" dirty="0"/>
              <a:t>Recall: </a:t>
            </a:r>
            <a:r>
              <a:rPr lang="en-US" sz="2400" i="1" dirty="0"/>
              <a:t>fork</a:t>
            </a:r>
            <a:r>
              <a:rPr lang="en-US" sz="2400" dirty="0"/>
              <a:t>() duplicates the whole memory space of a process</a:t>
            </a:r>
          </a:p>
        </p:txBody>
      </p:sp>
      <p:pic>
        <p:nvPicPr>
          <p:cNvPr id="24580" name="圖片 24579"/>
          <p:cNvPicPr>
            <a:picLocks/>
          </p:cNvPicPr>
          <p:nvPr/>
        </p:nvPicPr>
        <p:blipFill>
          <a:blip r:embed="rId2">
            <a:extLst/>
          </a:blip>
          <a:srcRect l="392" t="11746" r="392" b="11746"/>
          <a:stretch>
            <a:fillRect/>
          </a:stretch>
        </p:blipFill>
        <p:spPr>
          <a:xfrm>
            <a:off x="2133600" y="3200400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  <p:sp>
        <p:nvSpPr>
          <p:cNvPr id="24581" name="圓角矩形 24580"/>
          <p:cNvSpPr>
            <a:spLocks/>
          </p:cNvSpPr>
          <p:nvPr/>
        </p:nvSpPr>
        <p:spPr>
          <a:xfrm>
            <a:off x="5029200" y="3197225"/>
            <a:ext cx="25908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582" name="圓角矩形圖說文字 24581"/>
          <p:cNvSpPr>
            <a:spLocks/>
          </p:cNvSpPr>
          <p:nvPr/>
        </p:nvSpPr>
        <p:spPr>
          <a:xfrm>
            <a:off x="6400800" y="4111625"/>
            <a:ext cx="2590800" cy="685800"/>
          </a:xfrm>
          <a:prstGeom prst="wedgeRoundRectCallout">
            <a:avLst>
              <a:gd name="adj1" fmla="val -39888"/>
              <a:gd name="adj2" fmla="val -104629"/>
              <a:gd name="adj3" fmla="val 16666"/>
            </a:avLst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shared by all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26625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How to create a new process?</a:t>
            </a:r>
          </a:p>
        </p:txBody>
      </p:sp>
      <p:sp>
        <p:nvSpPr>
          <p:cNvPr id="26627" name="文字版面配置區 2662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0000"/>
                </a:solidFill>
              </a:rPr>
              <a:t>fork</a:t>
            </a:r>
            <a:r>
              <a:rPr lang="en-US" dirty="0"/>
              <a:t> and generate a process with identical content</a:t>
            </a:r>
          </a:p>
        </p:txBody>
      </p:sp>
      <p:sp>
        <p:nvSpPr>
          <p:cNvPr id="26628" name="圓角矩形 26627"/>
          <p:cNvSpPr>
            <a:spLocks/>
          </p:cNvSpPr>
          <p:nvPr/>
        </p:nvSpPr>
        <p:spPr>
          <a:xfrm>
            <a:off x="179388" y="3429000"/>
            <a:ext cx="4032250" cy="2374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</a:rPr>
              <a:t>pid = fork ();</a:t>
            </a:r>
          </a:p>
          <a:p>
            <a:r>
              <a:rPr lang="en-US" altLang="en-US" dirty="0">
                <a:latin typeface="Times New Roman" charset="0"/>
              </a:rPr>
              <a:t>if (pid==0) {//child process</a:t>
            </a:r>
          </a:p>
          <a:p>
            <a:r>
              <a:rPr lang="en-US" altLang="en-US" dirty="0">
                <a:latin typeface="Times New Roman" charset="0"/>
              </a:rPr>
              <a:t>    execlp (filename, filename, (void*)0);</a:t>
            </a:r>
          </a:p>
          <a:p>
            <a:r>
              <a:rPr lang="en-US" altLang="en-US" dirty="0">
                <a:latin typeface="Times New Roman" charset="0"/>
              </a:rPr>
              <a:t>    printf (“Error if you see this line\n”); </a:t>
            </a:r>
          </a:p>
          <a:p>
            <a:r>
              <a:rPr lang="en-US" altLang="en-US" dirty="0">
                <a:latin typeface="Times New Roman" charset="0"/>
              </a:rPr>
              <a:t>}</a:t>
            </a:r>
          </a:p>
          <a:p>
            <a:r>
              <a:rPr lang="en-US" altLang="en-US" dirty="0">
                <a:latin typeface="Times New Roman" charset="0"/>
              </a:rPr>
              <a:t>else { //parent process</a:t>
            </a:r>
          </a:p>
          <a:p>
            <a:r>
              <a:rPr lang="en-US" altLang="en-US" dirty="0">
                <a:latin typeface="Times New Roman" charset="0"/>
              </a:rPr>
              <a:t>    printf (“This is in parent process\n”);</a:t>
            </a:r>
          </a:p>
          <a:p>
            <a:r>
              <a:rPr lang="en-US" altLang="en-US" dirty="0">
                <a:latin typeface="Times New Roman" charset="0"/>
              </a:rPr>
              <a:t>}</a:t>
            </a:r>
          </a:p>
        </p:txBody>
      </p:sp>
      <p:sp>
        <p:nvSpPr>
          <p:cNvPr id="26629" name="文字方塊 26628"/>
          <p:cNvSpPr txBox="1">
            <a:spLocks/>
          </p:cNvSpPr>
          <p:nvPr/>
        </p:nvSpPr>
        <p:spPr>
          <a:xfrm>
            <a:off x="592138" y="3017838"/>
            <a:ext cx="15240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Parent Process</a:t>
            </a:r>
          </a:p>
        </p:txBody>
      </p:sp>
      <p:sp>
        <p:nvSpPr>
          <p:cNvPr id="26630" name="向右箭號 26629"/>
          <p:cNvSpPr>
            <a:spLocks/>
          </p:cNvSpPr>
          <p:nvPr/>
        </p:nvSpPr>
        <p:spPr>
          <a:xfrm>
            <a:off x="4211638" y="4581525"/>
            <a:ext cx="576262" cy="360363"/>
          </a:xfrm>
          <a:prstGeom prst="rightArrow">
            <a:avLst>
              <a:gd name="adj1" fmla="val 50000"/>
              <a:gd name="adj2" fmla="val 39977"/>
            </a:avLst>
          </a:prstGeom>
          <a:solidFill>
            <a:srgbClr val="00E4A8"/>
          </a:solidFill>
          <a:ln>
            <a:solidFill>
              <a:srgbClr val="00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6631" name="文字方塊 26630"/>
          <p:cNvSpPr txBox="1">
            <a:spLocks/>
          </p:cNvSpPr>
          <p:nvPr/>
        </p:nvSpPr>
        <p:spPr>
          <a:xfrm>
            <a:off x="4211638" y="4149725"/>
            <a:ext cx="692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charset="0"/>
              </a:rPr>
              <a:t>fork</a:t>
            </a:r>
          </a:p>
        </p:txBody>
      </p:sp>
      <p:sp>
        <p:nvSpPr>
          <p:cNvPr id="26632" name="圓角矩形 26631"/>
          <p:cNvSpPr>
            <a:spLocks/>
          </p:cNvSpPr>
          <p:nvPr/>
        </p:nvSpPr>
        <p:spPr>
          <a:xfrm>
            <a:off x="4787900" y="3500438"/>
            <a:ext cx="4032250" cy="2374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</a:rPr>
              <a:t>pid = fork ();</a:t>
            </a:r>
          </a:p>
          <a:p>
            <a:r>
              <a:rPr lang="en-US" altLang="en-US" dirty="0">
                <a:latin typeface="Times New Roman" charset="0"/>
              </a:rPr>
              <a:t>if (pid==0) {//child process</a:t>
            </a:r>
          </a:p>
          <a:p>
            <a:r>
              <a:rPr lang="en-US" altLang="en-US" dirty="0">
                <a:latin typeface="Times New Roman" charset="0"/>
              </a:rPr>
              <a:t>    execlp (filename, filename, (void*)0);</a:t>
            </a:r>
          </a:p>
          <a:p>
            <a:r>
              <a:rPr lang="en-US" altLang="en-US" dirty="0">
                <a:latin typeface="Times New Roman" charset="0"/>
              </a:rPr>
              <a:t>    printf (“Error if you see this line\n”); </a:t>
            </a:r>
          </a:p>
          <a:p>
            <a:r>
              <a:rPr lang="en-US" altLang="en-US" dirty="0">
                <a:latin typeface="Times New Roman" charset="0"/>
              </a:rPr>
              <a:t>}</a:t>
            </a:r>
          </a:p>
          <a:p>
            <a:r>
              <a:rPr lang="en-US" altLang="en-US" dirty="0">
                <a:latin typeface="Times New Roman" charset="0"/>
              </a:rPr>
              <a:t>else { //parent process</a:t>
            </a:r>
          </a:p>
          <a:p>
            <a:r>
              <a:rPr lang="en-US" altLang="en-US" dirty="0">
                <a:latin typeface="Times New Roman" charset="0"/>
              </a:rPr>
              <a:t>    printf (“This is in parent process\n”);</a:t>
            </a:r>
          </a:p>
          <a:p>
            <a:r>
              <a:rPr lang="en-US" altLang="en-US" dirty="0">
                <a:latin typeface="Times New Roman" charset="0"/>
              </a:rPr>
              <a:t>}</a:t>
            </a:r>
          </a:p>
        </p:txBody>
      </p:sp>
      <p:sp>
        <p:nvSpPr>
          <p:cNvPr id="26633" name="文字方塊 26632"/>
          <p:cNvSpPr txBox="1">
            <a:spLocks/>
          </p:cNvSpPr>
          <p:nvPr/>
        </p:nvSpPr>
        <p:spPr>
          <a:xfrm>
            <a:off x="5076825" y="3068638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Child Process</a:t>
            </a:r>
          </a:p>
        </p:txBody>
      </p:sp>
      <p:sp>
        <p:nvSpPr>
          <p:cNvPr id="26634" name="文字方塊 26633"/>
          <p:cNvSpPr txBox="1">
            <a:spLocks/>
          </p:cNvSpPr>
          <p:nvPr/>
        </p:nvSpPr>
        <p:spPr>
          <a:xfrm>
            <a:off x="4932363" y="5876925"/>
            <a:ext cx="3767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identical copy to the parent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標題 30723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r>
              <a:rPr lang="en-US" dirty="0"/>
              <a:t>Multi-threaded programming on UNIX</a:t>
            </a:r>
          </a:p>
        </p:txBody>
      </p:sp>
      <p:sp>
        <p:nvSpPr>
          <p:cNvPr id="30725" name="副標題 3072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r>
              <a:rPr lang="en-US" altLang="en-US" dirty="0"/>
              <a:t>the pthread system call families</a:t>
            </a:r>
          </a:p>
        </p:txBody>
      </p:sp>
      <p:sp>
        <p:nvSpPr>
          <p:cNvPr id="30726" name="文字方塊 30725"/>
          <p:cNvSpPr txBox="1">
            <a:spLocks/>
          </p:cNvSpPr>
          <p:nvPr/>
        </p:nvSpPr>
        <p:spPr>
          <a:xfrm>
            <a:off x="974725" y="704850"/>
            <a:ext cx="114300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3200" u="sng" dirty="0">
                <a:latin typeface="Times New Roman" charset="0"/>
                <a:ea typeface="標楷體" charset="-120"/>
              </a:rPr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3276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UNIX support for multi-threading</a:t>
            </a:r>
          </a:p>
        </p:txBody>
      </p:sp>
      <p:sp>
        <p:nvSpPr>
          <p:cNvPr id="32771" name="文字版面配置區 3277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create and terminate a thread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pthread_create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pthread_exit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pthread_join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thread synchronization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pthread_mutex_init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pthread_mutex_destroy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pthread_mutex_lock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pthread_mutex_trylock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pthread_mutex_unlock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標題 36867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r>
              <a:rPr lang="en-US" dirty="0"/>
              <a:t>Thread creation and termination</a:t>
            </a:r>
          </a:p>
        </p:txBody>
      </p:sp>
      <p:sp>
        <p:nvSpPr>
          <p:cNvPr id="36869" name="副標題 3686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r>
              <a:rPr lang="en-US" altLang="en-US" dirty="0"/>
              <a:t>pthread_create, pthread_exit, and pthread_join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3379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3795" name="文字版面配置區 3379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r>
              <a:rPr lang="en-US" altLang="en-US" dirty="0"/>
              <a:t>pthread_create (*thread_id, *attribute, start_addr, *argument)</a:t>
            </a:r>
          </a:p>
          <a:p>
            <a:pPr lvl="1"/>
            <a:r>
              <a:rPr lang="en-US" altLang="en-US" dirty="0"/>
              <a:t>thread_id: location to store the ID of a thread after creation</a:t>
            </a:r>
          </a:p>
          <a:p>
            <a:pPr lvl="1"/>
            <a:r>
              <a:rPr lang="en-US" altLang="en-US" dirty="0"/>
              <a:t>start_addr: starting address of executing the thread</a:t>
            </a:r>
          </a:p>
          <a:p>
            <a:pPr lvl="1"/>
            <a:r>
              <a:rPr lang="en-US" altLang="en-US" dirty="0"/>
              <a:t>argument: memory location for arguments to start executing the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標題 28675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r>
              <a:rPr lang="en-US" dirty="0"/>
              <a:t>Basic concepts of multi-threading</a:t>
            </a:r>
          </a:p>
        </p:txBody>
      </p:sp>
      <p:sp>
        <p:nvSpPr>
          <p:cNvPr id="28677" name="副標題 2867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r>
              <a:rPr lang="en-US" dirty="0"/>
              <a:t>from your OS textbook Chap. 4</a:t>
            </a:r>
          </a:p>
        </p:txBody>
      </p:sp>
      <p:sp>
        <p:nvSpPr>
          <p:cNvPr id="28678" name="文字方塊 28677"/>
          <p:cNvSpPr txBox="1">
            <a:spLocks/>
          </p:cNvSpPr>
          <p:nvPr/>
        </p:nvSpPr>
        <p:spPr>
          <a:xfrm>
            <a:off x="990600" y="947738"/>
            <a:ext cx="114300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3200" u="sng" dirty="0">
                <a:latin typeface="Times New Roman" charset="0"/>
                <a:ea typeface="標楷體" charset="-120"/>
              </a:rPr>
              <a:t>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481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4819" name="文字版面配置區 3481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pPr>
              <a:buFont typeface="Wingdings" charset="2"/>
              <a:buAutoNum type="arabicParenBoth"/>
            </a:pPr>
            <a:r>
              <a:rPr lang="en-US" altLang="en-US" dirty="0"/>
              <a:t>just return from the starting subroutine</a:t>
            </a:r>
          </a:p>
          <a:p>
            <a:pPr lvl="1"/>
            <a:r>
              <a:rPr lang="en-US" altLang="en-US" dirty="0"/>
              <a:t>return a pointor to the execution result</a:t>
            </a:r>
          </a:p>
          <a:p>
            <a:pPr>
              <a:buFont typeface="Wingdings" charset="2"/>
              <a:buAutoNum type="arabicParenBoth"/>
            </a:pPr>
            <a:endParaRPr lang="en-US" altLang="en-US" dirty="0"/>
          </a:p>
          <a:p>
            <a:pPr>
              <a:buFont typeface="Wingdings" charset="2"/>
              <a:buAutoNum type="arabicParenBoth"/>
            </a:pPr>
            <a:r>
              <a:rPr lang="en-US" altLang="en-US" dirty="0"/>
              <a:t>call pthread_exit (*result)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3584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Wait for a thread to terminate</a:t>
            </a:r>
          </a:p>
        </p:txBody>
      </p:sp>
      <p:sp>
        <p:nvSpPr>
          <p:cNvPr id="35843" name="文字版面配置區 3584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r>
              <a:rPr lang="en-US" altLang="en-US" dirty="0"/>
              <a:t>pthread_join (thread_id, **result)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3891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pthread_basic</a:t>
            </a:r>
          </a:p>
        </p:txBody>
      </p:sp>
      <p:grpSp>
        <p:nvGrpSpPr>
          <p:cNvPr id="38916" name="群組 38915"/>
          <p:cNvGrpSpPr>
            <a:grpSpLocks/>
          </p:cNvGrpSpPr>
          <p:nvPr/>
        </p:nvGrpSpPr>
        <p:grpSpPr>
          <a:xfrm>
            <a:off x="2209800" y="2667000"/>
            <a:ext cx="4032250" cy="1758950"/>
            <a:chOff x="1247" y="1327"/>
            <a:chExt cx="2540" cy="1108"/>
          </a:xfrm>
        </p:grpSpPr>
        <p:sp>
          <p:nvSpPr>
            <p:cNvPr id="38917" name="文字方塊 38916"/>
            <p:cNvSpPr txBox="1">
              <a:spLocks/>
            </p:cNvSpPr>
            <p:nvPr/>
          </p:nvSpPr>
          <p:spPr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value = 100;</a:t>
              </a:r>
            </a:p>
            <a:p>
              <a:r>
                <a:rPr lang="en-US" sz="1600" dirty="0">
                  <a:latin typeface="Times New Roman" charset="0"/>
                  <a:ea typeface="標楷體" charset="-120"/>
                </a:rPr>
                <a:t>flag = 1;</a:t>
              </a:r>
            </a:p>
          </p:txBody>
        </p:sp>
        <p:sp>
          <p:nvSpPr>
            <p:cNvPr id="38918" name="文字方塊 38917"/>
            <p:cNvSpPr txBox="1">
              <a:spLocks/>
            </p:cNvSpPr>
            <p:nvPr/>
          </p:nvSpPr>
          <p:spPr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while (flag==0);</a:t>
              </a:r>
            </a:p>
            <a:p>
              <a:r>
                <a:rPr lang="en-US" sz="1600" dirty="0">
                  <a:latin typeface="Times New Roman" charset="0"/>
                  <a:ea typeface="標楷體" charset="-120"/>
                </a:rPr>
                <a:t>print value;</a:t>
              </a:r>
            </a:p>
          </p:txBody>
        </p:sp>
        <p:sp>
          <p:nvSpPr>
            <p:cNvPr id="38919" name="直線接點 38918"/>
            <p:cNvSpPr>
              <a:spLocks/>
            </p:cNvSpPr>
            <p:nvPr/>
          </p:nvSpPr>
          <p:spPr>
            <a:xfrm>
              <a:off x="1247" y="1616"/>
              <a:ext cx="2540" cy="0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20" name="文字方塊 38919"/>
            <p:cNvSpPr txBox="1">
              <a:spLocks/>
            </p:cNvSpPr>
            <p:nvPr/>
          </p:nvSpPr>
          <p:spPr>
            <a:xfrm>
              <a:off x="1461" y="1372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thread. 1</a:t>
              </a:r>
            </a:p>
          </p:txBody>
        </p:sp>
        <p:sp>
          <p:nvSpPr>
            <p:cNvPr id="38921" name="文字方塊 38920"/>
            <p:cNvSpPr txBox="1">
              <a:spLocks/>
            </p:cNvSpPr>
            <p:nvPr/>
          </p:nvSpPr>
          <p:spPr>
            <a:xfrm>
              <a:off x="2777" y="1327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thread. 2</a:t>
              </a:r>
            </a:p>
          </p:txBody>
        </p:sp>
        <p:sp>
          <p:nvSpPr>
            <p:cNvPr id="38922" name="文字方塊 38921"/>
            <p:cNvSpPr txBox="1">
              <a:spLocks/>
            </p:cNvSpPr>
            <p:nvPr/>
          </p:nvSpPr>
          <p:spPr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/* initial: flag = 0 */</a:t>
              </a:r>
            </a:p>
          </p:txBody>
        </p:sp>
        <p:sp>
          <p:nvSpPr>
            <p:cNvPr id="38923" name="直線接點 38922"/>
            <p:cNvSpPr>
              <a:spLocks/>
            </p:cNvSpPr>
            <p:nvPr/>
          </p:nvSpPr>
          <p:spPr>
            <a:xfrm>
              <a:off x="1973" y="2205"/>
              <a:ext cx="68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4096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pthread_basic</a:t>
            </a:r>
          </a:p>
        </p:txBody>
      </p:sp>
      <p:pic>
        <p:nvPicPr>
          <p:cNvPr id="40964" name="圖片 40963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62000" y="2514600"/>
            <a:ext cx="5867400" cy="278447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4300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pthread_basic</a:t>
            </a:r>
          </a:p>
        </p:txBody>
      </p:sp>
      <p:pic>
        <p:nvPicPr>
          <p:cNvPr id="43011" name="圖片 43010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62000" y="2514600"/>
            <a:ext cx="5867400" cy="2784475"/>
          </a:xfrm>
          <a:prstGeom prst="rect">
            <a:avLst/>
          </a:prstGeom>
          <a:ln/>
        </p:spPr>
      </p:pic>
      <p:sp>
        <p:nvSpPr>
          <p:cNvPr id="43012" name="圓角矩形 43011"/>
          <p:cNvSpPr>
            <a:spLocks/>
          </p:cNvSpPr>
          <p:nvPr/>
        </p:nvSpPr>
        <p:spPr>
          <a:xfrm>
            <a:off x="914400" y="3276600"/>
            <a:ext cx="52578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3013" name="文字方塊 43012"/>
          <p:cNvSpPr txBox="1">
            <a:spLocks/>
          </p:cNvSpPr>
          <p:nvPr/>
        </p:nvSpPr>
        <p:spPr>
          <a:xfrm>
            <a:off x="2819400" y="2819400"/>
            <a:ext cx="49688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create a thread to start execution from function producer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4403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pthread_basic</a:t>
            </a:r>
          </a:p>
        </p:txBody>
      </p:sp>
      <p:pic>
        <p:nvPicPr>
          <p:cNvPr id="44035" name="圖片 44034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62000" y="2514600"/>
            <a:ext cx="5867400" cy="2784475"/>
          </a:xfrm>
          <a:prstGeom prst="rect">
            <a:avLst/>
          </a:prstGeom>
          <a:ln/>
        </p:spPr>
      </p:pic>
      <p:sp>
        <p:nvSpPr>
          <p:cNvPr id="44036" name="圓角矩形 44035"/>
          <p:cNvSpPr>
            <a:spLocks/>
          </p:cNvSpPr>
          <p:nvPr/>
        </p:nvSpPr>
        <p:spPr>
          <a:xfrm>
            <a:off x="914400" y="3962400"/>
            <a:ext cx="32766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4037" name="文字方塊 44036"/>
          <p:cNvSpPr txBox="1">
            <a:spLocks/>
          </p:cNvSpPr>
          <p:nvPr/>
        </p:nvSpPr>
        <p:spPr>
          <a:xfrm>
            <a:off x="3810000" y="4343400"/>
            <a:ext cx="2557463" cy="336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wait for a thread to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4505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pthread_basic</a:t>
            </a:r>
          </a:p>
        </p:txBody>
      </p:sp>
      <p:grpSp>
        <p:nvGrpSpPr>
          <p:cNvPr id="45060" name="群組 45059"/>
          <p:cNvGrpSpPr>
            <a:grpSpLocks/>
          </p:cNvGrpSpPr>
          <p:nvPr/>
        </p:nvGrpSpPr>
        <p:grpSpPr>
          <a:xfrm>
            <a:off x="4724400" y="3505200"/>
            <a:ext cx="4032250" cy="1758950"/>
            <a:chOff x="1247" y="1327"/>
            <a:chExt cx="2540" cy="1108"/>
          </a:xfrm>
        </p:grpSpPr>
        <p:sp>
          <p:nvSpPr>
            <p:cNvPr id="45061" name="文字方塊 45060"/>
            <p:cNvSpPr txBox="1">
              <a:spLocks/>
            </p:cNvSpPr>
            <p:nvPr/>
          </p:nvSpPr>
          <p:spPr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value = 100;</a:t>
              </a:r>
            </a:p>
            <a:p>
              <a:r>
                <a:rPr lang="en-US" sz="1600" dirty="0">
                  <a:latin typeface="Times New Roman" charset="0"/>
                  <a:ea typeface="標楷體" charset="-120"/>
                </a:rPr>
                <a:t>flag = 1;</a:t>
              </a:r>
            </a:p>
          </p:txBody>
        </p:sp>
        <p:sp>
          <p:nvSpPr>
            <p:cNvPr id="45062" name="文字方塊 45061"/>
            <p:cNvSpPr txBox="1">
              <a:spLocks/>
            </p:cNvSpPr>
            <p:nvPr/>
          </p:nvSpPr>
          <p:spPr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while (flag==0);</a:t>
              </a:r>
            </a:p>
            <a:p>
              <a:r>
                <a:rPr lang="en-US" sz="1600" dirty="0">
                  <a:latin typeface="Times New Roman" charset="0"/>
                  <a:ea typeface="標楷體" charset="-120"/>
                </a:rPr>
                <a:t>print value;</a:t>
              </a:r>
            </a:p>
          </p:txBody>
        </p:sp>
        <p:sp>
          <p:nvSpPr>
            <p:cNvPr id="45063" name="直線接點 45062"/>
            <p:cNvSpPr>
              <a:spLocks/>
            </p:cNvSpPr>
            <p:nvPr/>
          </p:nvSpPr>
          <p:spPr>
            <a:xfrm>
              <a:off x="1247" y="1616"/>
              <a:ext cx="2540" cy="0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64" name="文字方塊 45063"/>
            <p:cNvSpPr txBox="1">
              <a:spLocks/>
            </p:cNvSpPr>
            <p:nvPr/>
          </p:nvSpPr>
          <p:spPr>
            <a:xfrm>
              <a:off x="1461" y="1372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thread. 1</a:t>
              </a:r>
            </a:p>
          </p:txBody>
        </p:sp>
        <p:sp>
          <p:nvSpPr>
            <p:cNvPr id="45065" name="文字方塊 45064"/>
            <p:cNvSpPr txBox="1">
              <a:spLocks/>
            </p:cNvSpPr>
            <p:nvPr/>
          </p:nvSpPr>
          <p:spPr>
            <a:xfrm>
              <a:off x="2777" y="1327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thread. 2</a:t>
              </a:r>
            </a:p>
          </p:txBody>
        </p:sp>
        <p:sp>
          <p:nvSpPr>
            <p:cNvPr id="45066" name="文字方塊 45065"/>
            <p:cNvSpPr txBox="1">
              <a:spLocks/>
            </p:cNvSpPr>
            <p:nvPr/>
          </p:nvSpPr>
          <p:spPr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/* initial: flag = 0 */</a:t>
              </a:r>
            </a:p>
          </p:txBody>
        </p:sp>
        <p:sp>
          <p:nvSpPr>
            <p:cNvPr id="45067" name="直線接點 45066"/>
            <p:cNvSpPr>
              <a:spLocks/>
            </p:cNvSpPr>
            <p:nvPr/>
          </p:nvSpPr>
          <p:spPr>
            <a:xfrm>
              <a:off x="1973" y="2205"/>
              <a:ext cx="68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068" name="圖片 45067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28600" y="2286000"/>
            <a:ext cx="4600575" cy="363855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標題 47107"/>
          <p:cNvSpPr>
            <a:spLocks noGrp="1"/>
          </p:cNvSpPr>
          <p:nvPr>
            <p:ph type="ctrTitle" idx="4294967295"/>
          </p:nvPr>
        </p:nvSpPr>
        <p:spPr>
          <a:xfrm>
            <a:off x="990600" y="1676400"/>
            <a:ext cx="7772400" cy="1462088"/>
          </a:xfrm>
          <a:ln/>
        </p:spPr>
        <p:txBody>
          <a:bodyPr/>
          <a:lstStyle/>
          <a:p>
            <a:r>
              <a:rPr lang="en-US" dirty="0"/>
              <a:t>Mutual exclusive and critical section for multi-threading</a:t>
            </a:r>
          </a:p>
        </p:txBody>
      </p:sp>
      <p:sp>
        <p:nvSpPr>
          <p:cNvPr id="47109" name="副標題 4710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4915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Recap: A program with bug</a:t>
            </a:r>
          </a:p>
        </p:txBody>
      </p:sp>
      <p:sp>
        <p:nvSpPr>
          <p:cNvPr id="49155" name="文字版面配置區 4915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  <a:ln/>
        </p:spPr>
        <p:txBody>
          <a:bodyPr/>
          <a:lstStyle/>
          <a:p>
            <a:r>
              <a:rPr lang="en-US" dirty="0"/>
              <a:t>doing dot-product with two processors</a:t>
            </a:r>
          </a:p>
        </p:txBody>
      </p:sp>
      <p:grpSp>
        <p:nvGrpSpPr>
          <p:cNvPr id="49156" name="群組 49155"/>
          <p:cNvGrpSpPr>
            <a:grpSpLocks/>
          </p:cNvGrpSpPr>
          <p:nvPr/>
        </p:nvGrpSpPr>
        <p:grpSpPr>
          <a:xfrm>
            <a:off x="539750" y="2852738"/>
            <a:ext cx="5400675" cy="3457575"/>
            <a:chOff x="839" y="1344"/>
            <a:chExt cx="3402" cy="2178"/>
          </a:xfrm>
        </p:grpSpPr>
        <p:grpSp>
          <p:nvGrpSpPr>
            <p:cNvPr id="49157" name="群組 49156"/>
            <p:cNvGrpSpPr>
              <a:grpSpLocks/>
            </p:cNvGrpSpPr>
            <p:nvPr/>
          </p:nvGrpSpPr>
          <p:grpSpPr>
            <a:xfrm>
              <a:off x="872" y="1344"/>
              <a:ext cx="1301" cy="1197"/>
              <a:chOff x="872" y="1344"/>
              <a:chExt cx="1301" cy="1197"/>
            </a:xfrm>
          </p:grpSpPr>
          <p:sp>
            <p:nvSpPr>
              <p:cNvPr id="49158" name="文字方塊 49157"/>
              <p:cNvSpPr txBox="1">
                <a:spLocks/>
              </p:cNvSpPr>
              <p:nvPr/>
            </p:nvSpPr>
            <p:spPr>
              <a:xfrm>
                <a:off x="872" y="1553"/>
                <a:ext cx="1301" cy="98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mysum = 0;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for (i=0;i&lt;10000;i++)</a:t>
                </a: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    mysum += a[i]*b[i];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acc += mysum;</a:t>
                </a:r>
              </a:p>
            </p:txBody>
          </p:sp>
          <p:sp>
            <p:nvSpPr>
              <p:cNvPr id="49159" name="文字方塊 49158"/>
              <p:cNvSpPr txBox="1">
                <a:spLocks/>
              </p:cNvSpPr>
              <p:nvPr/>
            </p:nvSpPr>
            <p:spPr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Proc. 1</a:t>
                </a:r>
              </a:p>
            </p:txBody>
          </p:sp>
        </p:grpSp>
        <p:grpSp>
          <p:nvGrpSpPr>
            <p:cNvPr id="49160" name="群組 49159"/>
            <p:cNvGrpSpPr>
              <a:grpSpLocks/>
            </p:cNvGrpSpPr>
            <p:nvPr/>
          </p:nvGrpSpPr>
          <p:grpSpPr>
            <a:xfrm>
              <a:off x="2653" y="1344"/>
              <a:ext cx="1498" cy="1197"/>
              <a:chOff x="872" y="1344"/>
              <a:chExt cx="1498" cy="1197"/>
            </a:xfrm>
          </p:grpSpPr>
          <p:sp>
            <p:nvSpPr>
              <p:cNvPr id="49161" name="文字方塊 49160"/>
              <p:cNvSpPr txBox="1">
                <a:spLocks/>
              </p:cNvSpPr>
              <p:nvPr/>
            </p:nvSpPr>
            <p:spPr>
              <a:xfrm>
                <a:off x="872" y="1553"/>
                <a:ext cx="1498" cy="98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mysum = 0;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for (i=10000;i&lt;20000;i++)</a:t>
                </a: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    mysum += a[i]*b[i];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acc += mysum;</a:t>
                </a:r>
              </a:p>
            </p:txBody>
          </p:sp>
          <p:sp>
            <p:nvSpPr>
              <p:cNvPr id="49162" name="文字方塊 49161"/>
              <p:cNvSpPr txBox="1">
                <a:spLocks/>
              </p:cNvSpPr>
              <p:nvPr/>
            </p:nvSpPr>
            <p:spPr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Proc. 2</a:t>
                </a:r>
              </a:p>
            </p:txBody>
          </p:sp>
        </p:grpSp>
        <p:grpSp>
          <p:nvGrpSpPr>
            <p:cNvPr id="49163" name="群組 49162"/>
            <p:cNvGrpSpPr>
              <a:grpSpLocks/>
            </p:cNvGrpSpPr>
            <p:nvPr/>
          </p:nvGrpSpPr>
          <p:grpSpPr>
            <a:xfrm>
              <a:off x="839" y="2886"/>
              <a:ext cx="3402" cy="636"/>
              <a:chOff x="703" y="2976"/>
              <a:chExt cx="3402" cy="636"/>
            </a:xfrm>
          </p:grpSpPr>
          <p:sp>
            <p:nvSpPr>
              <p:cNvPr id="49164" name="矩形 49163"/>
              <p:cNvSpPr>
                <a:spLocks/>
              </p:cNvSpPr>
              <p:nvPr/>
            </p:nvSpPr>
            <p:spPr>
              <a:xfrm>
                <a:off x="703" y="2976"/>
                <a:ext cx="3402" cy="63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65" name="文字方塊 49164"/>
              <p:cNvSpPr txBox="1">
                <a:spLocks/>
              </p:cNvSpPr>
              <p:nvPr/>
            </p:nvSpPr>
            <p:spPr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shared memory</a:t>
                </a:r>
              </a:p>
            </p:txBody>
          </p:sp>
          <p:sp>
            <p:nvSpPr>
              <p:cNvPr id="49166" name="矩形 49165"/>
              <p:cNvSpPr>
                <a:spLocks/>
              </p:cNvSpPr>
              <p:nvPr/>
            </p:nvSpPr>
            <p:spPr>
              <a:xfrm>
                <a:off x="1973" y="3158"/>
                <a:ext cx="545" cy="18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Times New Roman" charset="0"/>
                    <a:ea typeface="標楷體" charset="-120"/>
                  </a:rPr>
                  <a:t>acc</a:t>
                </a:r>
              </a:p>
            </p:txBody>
          </p:sp>
        </p:grpSp>
        <p:sp>
          <p:nvSpPr>
            <p:cNvPr id="49167" name="直線接點 49166"/>
            <p:cNvSpPr>
              <a:spLocks/>
            </p:cNvSpPr>
            <p:nvPr/>
          </p:nvSpPr>
          <p:spPr>
            <a:xfrm>
              <a:off x="1655" y="2523"/>
              <a:ext cx="318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68" name="直線接點 49167"/>
            <p:cNvSpPr>
              <a:spLocks/>
            </p:cNvSpPr>
            <p:nvPr/>
          </p:nvSpPr>
          <p:spPr>
            <a:xfrm flipH="1">
              <a:off x="2608" y="2523"/>
              <a:ext cx="544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169" name="圖片 49168"/>
          <p:cNvPicPr>
            <a:picLocks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340475" y="2708275"/>
            <a:ext cx="1792288" cy="669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5017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t/>
            </a:r>
            <a:br/>
            <a:r>
              <a:rPr lang="en-US" sz="4000" dirty="0"/>
              <a:t>Recap: A program with bug (cont’d)</a:t>
            </a:r>
          </a:p>
        </p:txBody>
      </p:sp>
      <p:sp>
        <p:nvSpPr>
          <p:cNvPr id="50179" name="文字版面配置區 5017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Detailed view: the trace of two processors</a:t>
            </a:r>
          </a:p>
        </p:txBody>
      </p:sp>
      <p:sp>
        <p:nvSpPr>
          <p:cNvPr id="50180" name="直線接點 50179"/>
          <p:cNvSpPr>
            <a:spLocks/>
          </p:cNvSpPr>
          <p:nvPr/>
        </p:nvSpPr>
        <p:spPr>
          <a:xfrm>
            <a:off x="3708400" y="2708275"/>
            <a:ext cx="0" cy="2449513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0181" name="群組 50180"/>
          <p:cNvGrpSpPr>
            <a:grpSpLocks/>
          </p:cNvGrpSpPr>
          <p:nvPr/>
        </p:nvGrpSpPr>
        <p:grpSpPr>
          <a:xfrm>
            <a:off x="1619250" y="2708275"/>
            <a:ext cx="1816100" cy="1562100"/>
            <a:chOff x="1020" y="1706"/>
            <a:chExt cx="1144" cy="984"/>
          </a:xfrm>
        </p:grpSpPr>
        <p:sp>
          <p:nvSpPr>
            <p:cNvPr id="50182" name="文字方塊 50181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latin typeface="Times New Roman" charset="0"/>
                  <a:ea typeface="標楷體" charset="-120"/>
                </a:rPr>
                <a:t>P0</a:t>
              </a:r>
            </a:p>
          </p:txBody>
        </p:sp>
        <p:sp>
          <p:nvSpPr>
            <p:cNvPr id="50183" name="文字方塊 50182"/>
            <p:cNvSpPr txBox="1">
              <a:spLocks/>
            </p:cNvSpPr>
            <p:nvPr/>
          </p:nvSpPr>
          <p:spPr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/* mysum == 5 */</a:t>
              </a:r>
            </a:p>
          </p:txBody>
        </p:sp>
        <p:sp>
          <p:nvSpPr>
            <p:cNvPr id="50184" name="文字方塊 50183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acc = acc + mysum;</a:t>
              </a:r>
            </a:p>
          </p:txBody>
        </p:sp>
        <p:sp>
          <p:nvSpPr>
            <p:cNvPr id="50185" name="文字方塊 50184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...</a:t>
              </a:r>
            </a:p>
          </p:txBody>
        </p:sp>
      </p:grpSp>
      <p:grpSp>
        <p:nvGrpSpPr>
          <p:cNvPr id="50186" name="群組 50185"/>
          <p:cNvGrpSpPr>
            <a:grpSpLocks/>
          </p:cNvGrpSpPr>
          <p:nvPr/>
        </p:nvGrpSpPr>
        <p:grpSpPr>
          <a:xfrm>
            <a:off x="3924300" y="2708275"/>
            <a:ext cx="1816100" cy="1562100"/>
            <a:chOff x="1020" y="1706"/>
            <a:chExt cx="1144" cy="984"/>
          </a:xfrm>
        </p:grpSpPr>
        <p:sp>
          <p:nvSpPr>
            <p:cNvPr id="50187" name="文字方塊 50186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latin typeface="Times New Roman" charset="0"/>
                  <a:ea typeface="標楷體" charset="-120"/>
                </a:rPr>
                <a:t>P1</a:t>
              </a:r>
            </a:p>
          </p:txBody>
        </p:sp>
        <p:sp>
          <p:nvSpPr>
            <p:cNvPr id="50188" name="文字方塊 50187"/>
            <p:cNvSpPr txBox="1">
              <a:spLocks/>
            </p:cNvSpPr>
            <p:nvPr/>
          </p:nvSpPr>
          <p:spPr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/* mysum == 10 */</a:t>
              </a:r>
            </a:p>
          </p:txBody>
        </p:sp>
        <p:sp>
          <p:nvSpPr>
            <p:cNvPr id="50189" name="文字方塊 50188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acc = acc + mysum;</a:t>
              </a:r>
            </a:p>
          </p:txBody>
        </p:sp>
        <p:sp>
          <p:nvSpPr>
            <p:cNvPr id="50190" name="文字方塊 50189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1265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11269" name="文字版面配置區 1126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  <a:ln/>
        </p:spPr>
        <p:txBody>
          <a:bodyPr/>
          <a:lstStyle/>
          <a:p>
            <a:r>
              <a:rPr lang="en-US" sz="2800" dirty="0"/>
              <a:t>an instruction execution sequence in a process</a:t>
            </a:r>
          </a:p>
        </p:txBody>
      </p:sp>
      <p:pic>
        <p:nvPicPr>
          <p:cNvPr id="11268" name="圖片 11267"/>
          <p:cNvPicPr>
            <a:picLocks/>
          </p:cNvPicPr>
          <p:nvPr/>
        </p:nvPicPr>
        <p:blipFill>
          <a:blip r:embed="rId2">
            <a:extLst/>
          </a:blip>
          <a:srcRect l="392" t="11746" r="392" b="11746"/>
          <a:stretch>
            <a:fillRect/>
          </a:stretch>
        </p:blipFill>
        <p:spPr>
          <a:xfrm>
            <a:off x="1295400" y="2743200"/>
            <a:ext cx="6435725" cy="3722688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5120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Recap: A program with bug (cont’d)</a:t>
            </a:r>
          </a:p>
        </p:txBody>
      </p:sp>
      <p:sp>
        <p:nvSpPr>
          <p:cNvPr id="51203" name="文字版面配置區 5120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Detailed view: the trace of two processes</a:t>
            </a:r>
          </a:p>
        </p:txBody>
      </p:sp>
      <p:sp>
        <p:nvSpPr>
          <p:cNvPr id="51204" name="直線接點 51203"/>
          <p:cNvSpPr>
            <a:spLocks/>
          </p:cNvSpPr>
          <p:nvPr/>
        </p:nvSpPr>
        <p:spPr>
          <a:xfrm>
            <a:off x="3708400" y="2708275"/>
            <a:ext cx="0" cy="2449513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1205" name="群組 51204"/>
          <p:cNvGrpSpPr>
            <a:grpSpLocks/>
          </p:cNvGrpSpPr>
          <p:nvPr/>
        </p:nvGrpSpPr>
        <p:grpSpPr>
          <a:xfrm>
            <a:off x="1619250" y="2708275"/>
            <a:ext cx="1816100" cy="1562100"/>
            <a:chOff x="1020" y="1706"/>
            <a:chExt cx="1144" cy="984"/>
          </a:xfrm>
        </p:grpSpPr>
        <p:sp>
          <p:nvSpPr>
            <p:cNvPr id="51206" name="文字方塊 51205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latin typeface="Times New Roman" charset="0"/>
                  <a:ea typeface="標楷體" charset="-120"/>
                </a:rPr>
                <a:t>P0</a:t>
              </a:r>
            </a:p>
          </p:txBody>
        </p:sp>
        <p:sp>
          <p:nvSpPr>
            <p:cNvPr id="51207" name="文字方塊 51206"/>
            <p:cNvSpPr txBox="1">
              <a:spLocks/>
            </p:cNvSpPr>
            <p:nvPr/>
          </p:nvSpPr>
          <p:spPr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/* mysum == 5 */</a:t>
              </a:r>
            </a:p>
          </p:txBody>
        </p:sp>
        <p:sp>
          <p:nvSpPr>
            <p:cNvPr id="51208" name="文字方塊 51207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acc = acc + mysum;</a:t>
              </a:r>
            </a:p>
          </p:txBody>
        </p:sp>
        <p:sp>
          <p:nvSpPr>
            <p:cNvPr id="51209" name="文字方塊 51208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...</a:t>
              </a:r>
            </a:p>
          </p:txBody>
        </p:sp>
      </p:grpSp>
      <p:grpSp>
        <p:nvGrpSpPr>
          <p:cNvPr id="51210" name="群組 51209"/>
          <p:cNvGrpSpPr>
            <a:grpSpLocks/>
          </p:cNvGrpSpPr>
          <p:nvPr/>
        </p:nvGrpSpPr>
        <p:grpSpPr>
          <a:xfrm>
            <a:off x="3924300" y="2708275"/>
            <a:ext cx="1816100" cy="1562100"/>
            <a:chOff x="1020" y="1706"/>
            <a:chExt cx="1144" cy="984"/>
          </a:xfrm>
        </p:grpSpPr>
        <p:sp>
          <p:nvSpPr>
            <p:cNvPr id="51211" name="文字方塊 51210"/>
            <p:cNvSpPr txBox="1">
              <a:spLocks/>
            </p:cNvSpPr>
            <p:nvPr/>
          </p:nvSpPr>
          <p:spPr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latin typeface="Times New Roman" charset="0"/>
                  <a:ea typeface="標楷體" charset="-120"/>
                </a:rPr>
                <a:t>P1</a:t>
              </a:r>
            </a:p>
          </p:txBody>
        </p:sp>
        <p:sp>
          <p:nvSpPr>
            <p:cNvPr id="51212" name="文字方塊 51211"/>
            <p:cNvSpPr txBox="1">
              <a:spLocks/>
            </p:cNvSpPr>
            <p:nvPr/>
          </p:nvSpPr>
          <p:spPr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/* mysum == 10 */</a:t>
              </a:r>
            </a:p>
          </p:txBody>
        </p:sp>
        <p:sp>
          <p:nvSpPr>
            <p:cNvPr id="51213" name="文字方塊 51212"/>
            <p:cNvSpPr txBox="1">
              <a:spLocks/>
            </p:cNvSpPr>
            <p:nvPr/>
          </p:nvSpPr>
          <p:spPr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acc = acc + mysum;</a:t>
              </a:r>
            </a:p>
          </p:txBody>
        </p:sp>
        <p:sp>
          <p:nvSpPr>
            <p:cNvPr id="51214" name="文字方塊 51213"/>
            <p:cNvSpPr txBox="1">
              <a:spLocks/>
            </p:cNvSpPr>
            <p:nvPr/>
          </p:nvSpPr>
          <p:spPr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...</a:t>
              </a:r>
            </a:p>
          </p:txBody>
        </p:sp>
      </p:grpSp>
      <p:sp>
        <p:nvSpPr>
          <p:cNvPr id="51215" name="圓角矩形 51214"/>
          <p:cNvSpPr>
            <a:spLocks/>
          </p:cNvSpPr>
          <p:nvPr/>
        </p:nvSpPr>
        <p:spPr>
          <a:xfrm>
            <a:off x="827088" y="4724400"/>
            <a:ext cx="2520950" cy="1584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/* R0 == mysum == 5 */</a:t>
            </a:r>
          </a:p>
          <a:p>
            <a:endParaRPr lang="en-US" altLang="en-US" sz="1600" dirty="0">
              <a:latin typeface="Times New Roman" charset="0"/>
              <a:ea typeface="標楷體" charset="-120"/>
            </a:endParaRPr>
          </a:p>
          <a:p>
            <a:r>
              <a:rPr lang="en-US" altLang="en-US" sz="1600" dirty="0">
                <a:latin typeface="Times New Roman" charset="0"/>
                <a:ea typeface="標楷體" charset="-120"/>
              </a:rPr>
              <a:t>R1 = mem [Acc] //load</a:t>
            </a:r>
          </a:p>
          <a:p>
            <a:r>
              <a:rPr lang="en-US" altLang="en-US" sz="1600" dirty="0">
                <a:latin typeface="Times New Roman" charset="0"/>
                <a:ea typeface="標楷體" charset="-120"/>
              </a:rPr>
              <a:t>R2 = R1 + R0</a:t>
            </a:r>
          </a:p>
          <a:p>
            <a:r>
              <a:rPr lang="en-US" altLang="en-US" sz="1600" dirty="0">
                <a:latin typeface="Times New Roman" charset="0"/>
                <a:ea typeface="標楷體" charset="-120"/>
              </a:rPr>
              <a:t>mem[Acc] = R2 //store</a:t>
            </a:r>
          </a:p>
        </p:txBody>
      </p:sp>
      <p:sp>
        <p:nvSpPr>
          <p:cNvPr id="51216" name="圓角矩形 51215"/>
          <p:cNvSpPr>
            <a:spLocks/>
          </p:cNvSpPr>
          <p:nvPr/>
        </p:nvSpPr>
        <p:spPr>
          <a:xfrm>
            <a:off x="1547813" y="3933825"/>
            <a:ext cx="1871662" cy="358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1217" name="直線接點 51216"/>
          <p:cNvSpPr>
            <a:spLocks/>
          </p:cNvSpPr>
          <p:nvPr/>
        </p:nvSpPr>
        <p:spPr>
          <a:xfrm>
            <a:off x="2411413" y="4292600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52225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A program with bug (cont’d)</a:t>
            </a:r>
          </a:p>
        </p:txBody>
      </p:sp>
      <p:sp>
        <p:nvSpPr>
          <p:cNvPr id="52227" name="文字版面配置區 5222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Detailed view with assembly</a:t>
            </a:r>
          </a:p>
        </p:txBody>
      </p:sp>
      <p:grpSp>
        <p:nvGrpSpPr>
          <p:cNvPr id="52228" name="群組 52227"/>
          <p:cNvGrpSpPr>
            <a:grpSpLocks/>
          </p:cNvGrpSpPr>
          <p:nvPr/>
        </p:nvGrpSpPr>
        <p:grpSpPr>
          <a:xfrm>
            <a:off x="1331913" y="2781300"/>
            <a:ext cx="2201862" cy="2208213"/>
            <a:chOff x="839" y="1752"/>
            <a:chExt cx="1387" cy="1391"/>
          </a:xfrm>
        </p:grpSpPr>
        <p:sp>
          <p:nvSpPr>
            <p:cNvPr id="52229" name="文字方塊 52228"/>
            <p:cNvSpPr txBox="1">
              <a:spLocks/>
            </p:cNvSpPr>
            <p:nvPr/>
          </p:nvSpPr>
          <p:spPr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latin typeface="Times New Roman" charset="0"/>
                  <a:ea typeface="標楷體" charset="-120"/>
                </a:rPr>
                <a:t>P0</a:t>
              </a:r>
            </a:p>
          </p:txBody>
        </p:sp>
        <p:sp>
          <p:nvSpPr>
            <p:cNvPr id="52230" name="文字方塊 52229"/>
            <p:cNvSpPr txBox="1">
              <a:spLocks/>
            </p:cNvSpPr>
            <p:nvPr/>
          </p:nvSpPr>
          <p:spPr>
            <a:xfrm>
              <a:off x="839" y="2115"/>
              <a:ext cx="1387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/* R0 == mysum == 5 */</a:t>
              </a:r>
            </a:p>
          </p:txBody>
        </p:sp>
        <p:sp>
          <p:nvSpPr>
            <p:cNvPr id="52231" name="文字方塊 52230"/>
            <p:cNvSpPr txBox="1">
              <a:spLocks/>
            </p:cNvSpPr>
            <p:nvPr/>
          </p:nvSpPr>
          <p:spPr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R1 = mem [acc];</a:t>
              </a:r>
            </a:p>
          </p:txBody>
        </p:sp>
        <p:sp>
          <p:nvSpPr>
            <p:cNvPr id="52232" name="文字方塊 52231"/>
            <p:cNvSpPr txBox="1">
              <a:spLocks/>
            </p:cNvSpPr>
            <p:nvPr/>
          </p:nvSpPr>
          <p:spPr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R2 = R1 + R1;</a:t>
              </a:r>
            </a:p>
          </p:txBody>
        </p:sp>
        <p:sp>
          <p:nvSpPr>
            <p:cNvPr id="52233" name="文字方塊 52232"/>
            <p:cNvSpPr txBox="1">
              <a:spLocks/>
            </p:cNvSpPr>
            <p:nvPr/>
          </p:nvSpPr>
          <p:spPr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mem[acc] = R2;</a:t>
              </a:r>
            </a:p>
          </p:txBody>
        </p:sp>
      </p:grpSp>
      <p:sp>
        <p:nvSpPr>
          <p:cNvPr id="52234" name="直線接點 52233"/>
          <p:cNvSpPr>
            <a:spLocks/>
          </p:cNvSpPr>
          <p:nvPr/>
        </p:nvSpPr>
        <p:spPr>
          <a:xfrm>
            <a:off x="3851275" y="2781300"/>
            <a:ext cx="0" cy="2519363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2235" name="群組 52234"/>
          <p:cNvGrpSpPr>
            <a:grpSpLocks/>
          </p:cNvGrpSpPr>
          <p:nvPr/>
        </p:nvGrpSpPr>
        <p:grpSpPr>
          <a:xfrm>
            <a:off x="4211638" y="2781300"/>
            <a:ext cx="2303462" cy="2208213"/>
            <a:chOff x="839" y="1752"/>
            <a:chExt cx="1451" cy="1391"/>
          </a:xfrm>
        </p:grpSpPr>
        <p:sp>
          <p:nvSpPr>
            <p:cNvPr id="52236" name="文字方塊 52235"/>
            <p:cNvSpPr txBox="1">
              <a:spLocks/>
            </p:cNvSpPr>
            <p:nvPr/>
          </p:nvSpPr>
          <p:spPr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u="sng" dirty="0">
                  <a:latin typeface="Times New Roman" charset="0"/>
                  <a:ea typeface="標楷體" charset="-120"/>
                </a:rPr>
                <a:t>P1</a:t>
              </a:r>
            </a:p>
          </p:txBody>
        </p:sp>
        <p:sp>
          <p:nvSpPr>
            <p:cNvPr id="52237" name="文字方塊 52236"/>
            <p:cNvSpPr txBox="1">
              <a:spLocks/>
            </p:cNvSpPr>
            <p:nvPr/>
          </p:nvSpPr>
          <p:spPr>
            <a:xfrm>
              <a:off x="839" y="2115"/>
              <a:ext cx="145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/* R0 == mysum == 10 */</a:t>
              </a:r>
            </a:p>
          </p:txBody>
        </p:sp>
        <p:sp>
          <p:nvSpPr>
            <p:cNvPr id="52238" name="文字方塊 52237"/>
            <p:cNvSpPr txBox="1">
              <a:spLocks/>
            </p:cNvSpPr>
            <p:nvPr/>
          </p:nvSpPr>
          <p:spPr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R1 = mem [acc];</a:t>
              </a:r>
            </a:p>
          </p:txBody>
        </p:sp>
        <p:sp>
          <p:nvSpPr>
            <p:cNvPr id="52239" name="文字方塊 52238"/>
            <p:cNvSpPr txBox="1">
              <a:spLocks/>
            </p:cNvSpPr>
            <p:nvPr/>
          </p:nvSpPr>
          <p:spPr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R2 = R1 + R1;</a:t>
              </a:r>
            </a:p>
          </p:txBody>
        </p:sp>
        <p:sp>
          <p:nvSpPr>
            <p:cNvPr id="52240" name="文字方塊 52239"/>
            <p:cNvSpPr txBox="1">
              <a:spLocks/>
            </p:cNvSpPr>
            <p:nvPr/>
          </p:nvSpPr>
          <p:spPr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Times New Roman" charset="0"/>
                  <a:ea typeface="標楷體" charset="-120"/>
                </a:rPr>
                <a:t>mem[acc] = R2;</a:t>
              </a:r>
            </a:p>
          </p:txBody>
        </p:sp>
      </p:grpSp>
      <p:grpSp>
        <p:nvGrpSpPr>
          <p:cNvPr id="52241" name="群組 52240"/>
          <p:cNvGrpSpPr>
            <a:grpSpLocks/>
          </p:cNvGrpSpPr>
          <p:nvPr/>
        </p:nvGrpSpPr>
        <p:grpSpPr>
          <a:xfrm>
            <a:off x="519113" y="3716338"/>
            <a:ext cx="581025" cy="1030287"/>
            <a:chOff x="327" y="2341"/>
            <a:chExt cx="366" cy="649"/>
          </a:xfrm>
        </p:grpSpPr>
        <p:sp>
          <p:nvSpPr>
            <p:cNvPr id="52242" name="直線接點 52241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43" name="文字方塊 52242"/>
            <p:cNvSpPr txBox="1">
              <a:spLocks/>
            </p:cNvSpPr>
            <p:nvPr/>
          </p:nvSpPr>
          <p:spPr>
            <a:xfrm>
              <a:off x="327" y="2778"/>
              <a:ext cx="366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trace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5324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A program with bug (cont’d)</a:t>
            </a:r>
          </a:p>
        </p:txBody>
      </p:sp>
      <p:sp>
        <p:nvSpPr>
          <p:cNvPr id="53251" name="文字版面配置區 5325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With timing</a:t>
            </a:r>
          </a:p>
        </p:txBody>
      </p:sp>
      <p:sp>
        <p:nvSpPr>
          <p:cNvPr id="53252" name="文字方塊 53251"/>
          <p:cNvSpPr txBox="1">
            <a:spLocks/>
          </p:cNvSpPr>
          <p:nvPr/>
        </p:nvSpPr>
        <p:spPr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charset="0"/>
                <a:ea typeface="標楷體" charset="-120"/>
              </a:rPr>
              <a:t>P0</a:t>
            </a:r>
          </a:p>
        </p:txBody>
      </p:sp>
      <p:sp>
        <p:nvSpPr>
          <p:cNvPr id="53253" name="文字方塊 53252"/>
          <p:cNvSpPr txBox="1">
            <a:spLocks/>
          </p:cNvSpPr>
          <p:nvPr/>
        </p:nvSpPr>
        <p:spPr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/* R0 == mysum == 5 */</a:t>
            </a:r>
          </a:p>
        </p:txBody>
      </p:sp>
      <p:sp>
        <p:nvSpPr>
          <p:cNvPr id="53254" name="文字方塊 53253"/>
          <p:cNvSpPr txBox="1">
            <a:spLocks/>
          </p:cNvSpPr>
          <p:nvPr/>
        </p:nvSpPr>
        <p:spPr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R1 = mem [acc];</a:t>
            </a:r>
          </a:p>
        </p:txBody>
      </p:sp>
      <p:sp>
        <p:nvSpPr>
          <p:cNvPr id="53255" name="文字方塊 53254"/>
          <p:cNvSpPr txBox="1">
            <a:spLocks/>
          </p:cNvSpPr>
          <p:nvPr/>
        </p:nvSpPr>
        <p:spPr>
          <a:xfrm>
            <a:off x="1384300" y="4265613"/>
            <a:ext cx="1382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  <a:ea typeface="標楷體" charset="-120"/>
              </a:rPr>
              <a:t>R2 = R1 + R1;</a:t>
            </a:r>
          </a:p>
        </p:txBody>
      </p:sp>
      <p:sp>
        <p:nvSpPr>
          <p:cNvPr id="53256" name="文字方塊 53255"/>
          <p:cNvSpPr txBox="1">
            <a:spLocks/>
          </p:cNvSpPr>
          <p:nvPr/>
        </p:nvSpPr>
        <p:spPr>
          <a:xfrm>
            <a:off x="1403350" y="4652963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mem[acc] = R2;</a:t>
            </a:r>
          </a:p>
        </p:txBody>
      </p:sp>
      <p:sp>
        <p:nvSpPr>
          <p:cNvPr id="53257" name="直線接點 53256"/>
          <p:cNvSpPr>
            <a:spLocks/>
          </p:cNvSpPr>
          <p:nvPr/>
        </p:nvSpPr>
        <p:spPr>
          <a:xfrm>
            <a:off x="3851275" y="2781300"/>
            <a:ext cx="0" cy="3743325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3258" name="文字方塊 53257"/>
          <p:cNvSpPr txBox="1">
            <a:spLocks/>
          </p:cNvSpPr>
          <p:nvPr/>
        </p:nvSpPr>
        <p:spPr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charset="0"/>
                <a:ea typeface="標楷體" charset="-120"/>
              </a:rPr>
              <a:t>P1</a:t>
            </a:r>
          </a:p>
        </p:txBody>
      </p:sp>
      <p:sp>
        <p:nvSpPr>
          <p:cNvPr id="53259" name="文字方塊 53258"/>
          <p:cNvSpPr txBox="1">
            <a:spLocks/>
          </p:cNvSpPr>
          <p:nvPr/>
        </p:nvSpPr>
        <p:spPr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/* R0 == mysum == 10 */</a:t>
            </a:r>
          </a:p>
        </p:txBody>
      </p:sp>
      <p:sp>
        <p:nvSpPr>
          <p:cNvPr id="53260" name="文字方塊 53259"/>
          <p:cNvSpPr txBox="1">
            <a:spLocks/>
          </p:cNvSpPr>
          <p:nvPr/>
        </p:nvSpPr>
        <p:spPr>
          <a:xfrm>
            <a:off x="4211638" y="5229225"/>
            <a:ext cx="15605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R1 = mem [acc];</a:t>
            </a:r>
          </a:p>
        </p:txBody>
      </p:sp>
      <p:sp>
        <p:nvSpPr>
          <p:cNvPr id="53261" name="文字方塊 53260"/>
          <p:cNvSpPr txBox="1">
            <a:spLocks/>
          </p:cNvSpPr>
          <p:nvPr/>
        </p:nvSpPr>
        <p:spPr>
          <a:xfrm>
            <a:off x="4211638" y="5661025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  <a:ea typeface="標楷體" charset="-120"/>
              </a:rPr>
              <a:t>R2 = R1 + R1;</a:t>
            </a:r>
          </a:p>
        </p:txBody>
      </p:sp>
      <p:sp>
        <p:nvSpPr>
          <p:cNvPr id="53262" name="文字方塊 53261"/>
          <p:cNvSpPr txBox="1">
            <a:spLocks/>
          </p:cNvSpPr>
          <p:nvPr/>
        </p:nvSpPr>
        <p:spPr>
          <a:xfrm>
            <a:off x="4230688" y="6048375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mem[acc] = R2;</a:t>
            </a:r>
          </a:p>
        </p:txBody>
      </p:sp>
      <p:grpSp>
        <p:nvGrpSpPr>
          <p:cNvPr id="53263" name="群組 53262"/>
          <p:cNvGrpSpPr>
            <a:grpSpLocks/>
          </p:cNvGrpSpPr>
          <p:nvPr/>
        </p:nvGrpSpPr>
        <p:grpSpPr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53264" name="直線接點 53263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65" name="文字方塊 53264"/>
            <p:cNvSpPr txBox="1">
              <a:spLocks/>
            </p:cNvSpPr>
            <p:nvPr/>
          </p:nvSpPr>
          <p:spPr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time</a:t>
              </a:r>
            </a:p>
          </p:txBody>
        </p:sp>
      </p:grpSp>
      <p:sp>
        <p:nvSpPr>
          <p:cNvPr id="53266" name="直線接點 53265"/>
          <p:cNvSpPr>
            <a:spLocks/>
          </p:cNvSpPr>
          <p:nvPr/>
        </p:nvSpPr>
        <p:spPr>
          <a:xfrm>
            <a:off x="1331913" y="5084763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3267" name="圓角矩形 53266"/>
          <p:cNvSpPr>
            <a:spLocks/>
          </p:cNvSpPr>
          <p:nvPr/>
        </p:nvSpPr>
        <p:spPr>
          <a:xfrm>
            <a:off x="6659563" y="5084763"/>
            <a:ext cx="2158999" cy="11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correct answer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acc=15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obtained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5427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A program with bug (cont’d)</a:t>
            </a:r>
          </a:p>
        </p:txBody>
      </p:sp>
      <p:sp>
        <p:nvSpPr>
          <p:cNvPr id="54275" name="文字版面配置區 5427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With timing</a:t>
            </a:r>
          </a:p>
        </p:txBody>
      </p:sp>
      <p:sp>
        <p:nvSpPr>
          <p:cNvPr id="54276" name="文字方塊 54275"/>
          <p:cNvSpPr txBox="1">
            <a:spLocks/>
          </p:cNvSpPr>
          <p:nvPr/>
        </p:nvSpPr>
        <p:spPr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charset="0"/>
                <a:ea typeface="標楷體" charset="-120"/>
              </a:rPr>
              <a:t>P0</a:t>
            </a:r>
          </a:p>
        </p:txBody>
      </p:sp>
      <p:sp>
        <p:nvSpPr>
          <p:cNvPr id="54277" name="文字方塊 54276"/>
          <p:cNvSpPr txBox="1">
            <a:spLocks/>
          </p:cNvSpPr>
          <p:nvPr/>
        </p:nvSpPr>
        <p:spPr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/* R0 == mysum == 5 */</a:t>
            </a:r>
          </a:p>
        </p:txBody>
      </p:sp>
      <p:sp>
        <p:nvSpPr>
          <p:cNvPr id="54278" name="文字方塊 54277"/>
          <p:cNvSpPr txBox="1">
            <a:spLocks/>
          </p:cNvSpPr>
          <p:nvPr/>
        </p:nvSpPr>
        <p:spPr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R1 = mem [acc];</a:t>
            </a:r>
          </a:p>
        </p:txBody>
      </p:sp>
      <p:sp>
        <p:nvSpPr>
          <p:cNvPr id="54279" name="文字方塊 54278"/>
          <p:cNvSpPr txBox="1">
            <a:spLocks/>
          </p:cNvSpPr>
          <p:nvPr/>
        </p:nvSpPr>
        <p:spPr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  <a:ea typeface="標楷體" charset="-120"/>
              </a:rPr>
              <a:t>R2 = R1 + R1;</a:t>
            </a:r>
          </a:p>
        </p:txBody>
      </p:sp>
      <p:sp>
        <p:nvSpPr>
          <p:cNvPr id="54280" name="文字方塊 54279"/>
          <p:cNvSpPr txBox="1">
            <a:spLocks/>
          </p:cNvSpPr>
          <p:nvPr/>
        </p:nvSpPr>
        <p:spPr>
          <a:xfrm>
            <a:off x="1547813" y="5373688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mem[acc] = R2;</a:t>
            </a:r>
          </a:p>
        </p:txBody>
      </p:sp>
      <p:sp>
        <p:nvSpPr>
          <p:cNvPr id="54281" name="直線接點 54280"/>
          <p:cNvSpPr>
            <a:spLocks/>
          </p:cNvSpPr>
          <p:nvPr/>
        </p:nvSpPr>
        <p:spPr>
          <a:xfrm>
            <a:off x="3851275" y="2781300"/>
            <a:ext cx="0" cy="3743325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4282" name="文字方塊 54281"/>
          <p:cNvSpPr txBox="1">
            <a:spLocks/>
          </p:cNvSpPr>
          <p:nvPr/>
        </p:nvSpPr>
        <p:spPr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charset="0"/>
                <a:ea typeface="標楷體" charset="-120"/>
              </a:rPr>
              <a:t>P1</a:t>
            </a:r>
          </a:p>
        </p:txBody>
      </p:sp>
      <p:sp>
        <p:nvSpPr>
          <p:cNvPr id="54283" name="文字方塊 54282"/>
          <p:cNvSpPr txBox="1">
            <a:spLocks/>
          </p:cNvSpPr>
          <p:nvPr/>
        </p:nvSpPr>
        <p:spPr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/* R0 == mysum == 10 */</a:t>
            </a:r>
          </a:p>
        </p:txBody>
      </p:sp>
      <p:sp>
        <p:nvSpPr>
          <p:cNvPr id="54284" name="文字方塊 54283"/>
          <p:cNvSpPr txBox="1">
            <a:spLocks/>
          </p:cNvSpPr>
          <p:nvPr/>
        </p:nvSpPr>
        <p:spPr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R1 = mem [acc];</a:t>
            </a:r>
          </a:p>
        </p:txBody>
      </p:sp>
      <p:sp>
        <p:nvSpPr>
          <p:cNvPr id="54285" name="文字方塊 54284"/>
          <p:cNvSpPr txBox="1">
            <a:spLocks/>
          </p:cNvSpPr>
          <p:nvPr/>
        </p:nvSpPr>
        <p:spPr>
          <a:xfrm>
            <a:off x="4211638" y="5013325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  <a:ea typeface="標楷體" charset="-120"/>
              </a:rPr>
              <a:t>R2 = R1 + R1;</a:t>
            </a:r>
          </a:p>
        </p:txBody>
      </p:sp>
      <p:sp>
        <p:nvSpPr>
          <p:cNvPr id="54286" name="文字方塊 54285"/>
          <p:cNvSpPr txBox="1">
            <a:spLocks/>
          </p:cNvSpPr>
          <p:nvPr/>
        </p:nvSpPr>
        <p:spPr>
          <a:xfrm>
            <a:off x="4140200" y="5949950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mem[acc] = R2;</a:t>
            </a:r>
          </a:p>
        </p:txBody>
      </p:sp>
      <p:grpSp>
        <p:nvGrpSpPr>
          <p:cNvPr id="54287" name="群組 54286"/>
          <p:cNvGrpSpPr>
            <a:grpSpLocks/>
          </p:cNvGrpSpPr>
          <p:nvPr/>
        </p:nvGrpSpPr>
        <p:grpSpPr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54288" name="直線接點 54287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89" name="文字方塊 54288"/>
            <p:cNvSpPr txBox="1">
              <a:spLocks/>
            </p:cNvSpPr>
            <p:nvPr/>
          </p:nvSpPr>
          <p:spPr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time</a:t>
              </a:r>
            </a:p>
          </p:txBody>
        </p:sp>
      </p:grpSp>
      <p:sp>
        <p:nvSpPr>
          <p:cNvPr id="54290" name="直線接點 54289"/>
          <p:cNvSpPr>
            <a:spLocks/>
          </p:cNvSpPr>
          <p:nvPr/>
        </p:nvSpPr>
        <p:spPr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4291" name="圓角矩形 54290"/>
          <p:cNvSpPr>
            <a:spLocks/>
          </p:cNvSpPr>
          <p:nvPr/>
        </p:nvSpPr>
        <p:spPr>
          <a:xfrm>
            <a:off x="6659563" y="5084763"/>
            <a:ext cx="2158999" cy="11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incorrect answer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acc=10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obtained</a:t>
            </a:r>
          </a:p>
        </p:txBody>
      </p:sp>
      <p:sp>
        <p:nvSpPr>
          <p:cNvPr id="54292" name="直線接點 54291"/>
          <p:cNvSpPr>
            <a:spLocks/>
          </p:cNvSpPr>
          <p:nvPr/>
        </p:nvSpPr>
        <p:spPr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5529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A program with bug (cont’d)</a:t>
            </a:r>
          </a:p>
        </p:txBody>
      </p:sp>
      <p:sp>
        <p:nvSpPr>
          <p:cNvPr id="55299" name="文字版面配置區 5529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With timing</a:t>
            </a:r>
          </a:p>
        </p:txBody>
      </p:sp>
      <p:sp>
        <p:nvSpPr>
          <p:cNvPr id="55300" name="文字方塊 55299"/>
          <p:cNvSpPr txBox="1">
            <a:spLocks/>
          </p:cNvSpPr>
          <p:nvPr/>
        </p:nvSpPr>
        <p:spPr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charset="0"/>
                <a:ea typeface="標楷體" charset="-120"/>
              </a:rPr>
              <a:t>P0</a:t>
            </a:r>
          </a:p>
        </p:txBody>
      </p:sp>
      <p:sp>
        <p:nvSpPr>
          <p:cNvPr id="55301" name="文字方塊 55300"/>
          <p:cNvSpPr txBox="1">
            <a:spLocks/>
          </p:cNvSpPr>
          <p:nvPr/>
        </p:nvSpPr>
        <p:spPr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/* R0 == mysum == 5 */</a:t>
            </a:r>
          </a:p>
        </p:txBody>
      </p:sp>
      <p:sp>
        <p:nvSpPr>
          <p:cNvPr id="55302" name="文字方塊 55301"/>
          <p:cNvSpPr txBox="1">
            <a:spLocks/>
          </p:cNvSpPr>
          <p:nvPr/>
        </p:nvSpPr>
        <p:spPr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R1 = mem [acc];</a:t>
            </a:r>
          </a:p>
        </p:txBody>
      </p:sp>
      <p:sp>
        <p:nvSpPr>
          <p:cNvPr id="55303" name="文字方塊 55302"/>
          <p:cNvSpPr txBox="1">
            <a:spLocks/>
          </p:cNvSpPr>
          <p:nvPr/>
        </p:nvSpPr>
        <p:spPr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  <a:ea typeface="標楷體" charset="-120"/>
              </a:rPr>
              <a:t>R2 = R1 + R1;</a:t>
            </a:r>
          </a:p>
        </p:txBody>
      </p:sp>
      <p:sp>
        <p:nvSpPr>
          <p:cNvPr id="55304" name="文字方塊 55303"/>
          <p:cNvSpPr txBox="1">
            <a:spLocks/>
          </p:cNvSpPr>
          <p:nvPr/>
        </p:nvSpPr>
        <p:spPr>
          <a:xfrm>
            <a:off x="1476375" y="5949950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mem[acc] = R2;</a:t>
            </a:r>
          </a:p>
        </p:txBody>
      </p:sp>
      <p:sp>
        <p:nvSpPr>
          <p:cNvPr id="55305" name="直線接點 55304"/>
          <p:cNvSpPr>
            <a:spLocks/>
          </p:cNvSpPr>
          <p:nvPr/>
        </p:nvSpPr>
        <p:spPr>
          <a:xfrm>
            <a:off x="3851275" y="2781300"/>
            <a:ext cx="0" cy="3743325"/>
          </a:xfrm>
          <a:prstGeom prst="line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5306" name="文字方塊 55305"/>
          <p:cNvSpPr txBox="1">
            <a:spLocks/>
          </p:cNvSpPr>
          <p:nvPr/>
        </p:nvSpPr>
        <p:spPr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latin typeface="Times New Roman" charset="0"/>
                <a:ea typeface="標楷體" charset="-120"/>
              </a:rPr>
              <a:t>P1</a:t>
            </a:r>
          </a:p>
        </p:txBody>
      </p:sp>
      <p:sp>
        <p:nvSpPr>
          <p:cNvPr id="55307" name="文字方塊 55306"/>
          <p:cNvSpPr txBox="1">
            <a:spLocks/>
          </p:cNvSpPr>
          <p:nvPr/>
        </p:nvSpPr>
        <p:spPr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/* R0 == mysum == 10 */</a:t>
            </a:r>
          </a:p>
        </p:txBody>
      </p:sp>
      <p:sp>
        <p:nvSpPr>
          <p:cNvPr id="55308" name="文字方塊 55307"/>
          <p:cNvSpPr txBox="1">
            <a:spLocks/>
          </p:cNvSpPr>
          <p:nvPr/>
        </p:nvSpPr>
        <p:spPr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R1 = mem [acc];</a:t>
            </a:r>
          </a:p>
        </p:txBody>
      </p:sp>
      <p:sp>
        <p:nvSpPr>
          <p:cNvPr id="55309" name="文字方塊 55308"/>
          <p:cNvSpPr txBox="1">
            <a:spLocks/>
          </p:cNvSpPr>
          <p:nvPr/>
        </p:nvSpPr>
        <p:spPr>
          <a:xfrm>
            <a:off x="4211638" y="4941888"/>
            <a:ext cx="1382712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charset="0"/>
                <a:ea typeface="標楷體" charset="-120"/>
              </a:rPr>
              <a:t>R2 = R1 + R1;</a:t>
            </a:r>
          </a:p>
        </p:txBody>
      </p:sp>
      <p:sp>
        <p:nvSpPr>
          <p:cNvPr id="55310" name="文字方塊 55309"/>
          <p:cNvSpPr txBox="1">
            <a:spLocks/>
          </p:cNvSpPr>
          <p:nvPr/>
        </p:nvSpPr>
        <p:spPr>
          <a:xfrm>
            <a:off x="4067175" y="5373688"/>
            <a:ext cx="150971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charset="0"/>
                <a:ea typeface="標楷體" charset="-120"/>
              </a:rPr>
              <a:t>mem[acc] = R2;</a:t>
            </a:r>
          </a:p>
        </p:txBody>
      </p:sp>
      <p:grpSp>
        <p:nvGrpSpPr>
          <p:cNvPr id="55311" name="群組 55310"/>
          <p:cNvGrpSpPr>
            <a:grpSpLocks/>
          </p:cNvGrpSpPr>
          <p:nvPr/>
        </p:nvGrpSpPr>
        <p:grpSpPr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55312" name="直線接點 55311"/>
            <p:cNvSpPr>
              <a:spLocks/>
            </p:cNvSpPr>
            <p:nvPr/>
          </p:nvSpPr>
          <p:spPr>
            <a:xfrm>
              <a:off x="476" y="2341"/>
              <a:ext cx="0" cy="454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13" name="文字方塊 55312"/>
            <p:cNvSpPr txBox="1">
              <a:spLocks/>
            </p:cNvSpPr>
            <p:nvPr/>
          </p:nvSpPr>
          <p:spPr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time</a:t>
              </a:r>
            </a:p>
          </p:txBody>
        </p:sp>
      </p:grpSp>
      <p:sp>
        <p:nvSpPr>
          <p:cNvPr id="55314" name="直線接點 55313"/>
          <p:cNvSpPr>
            <a:spLocks/>
          </p:cNvSpPr>
          <p:nvPr/>
        </p:nvSpPr>
        <p:spPr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5315" name="圓角矩形 55314"/>
          <p:cNvSpPr>
            <a:spLocks/>
          </p:cNvSpPr>
          <p:nvPr/>
        </p:nvSpPr>
        <p:spPr>
          <a:xfrm>
            <a:off x="6659563" y="5084763"/>
            <a:ext cx="2158999" cy="11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incorrect answer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acc=5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obtained</a:t>
            </a:r>
          </a:p>
        </p:txBody>
      </p:sp>
      <p:sp>
        <p:nvSpPr>
          <p:cNvPr id="55316" name="直線接點 55315"/>
          <p:cNvSpPr>
            <a:spLocks/>
          </p:cNvSpPr>
          <p:nvPr/>
        </p:nvSpPr>
        <p:spPr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5632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The correct program</a:t>
            </a:r>
          </a:p>
        </p:txBody>
      </p:sp>
      <p:grpSp>
        <p:nvGrpSpPr>
          <p:cNvPr id="56323" name="群組 56322"/>
          <p:cNvGrpSpPr>
            <a:grpSpLocks/>
          </p:cNvGrpSpPr>
          <p:nvPr/>
        </p:nvGrpSpPr>
        <p:grpSpPr>
          <a:xfrm>
            <a:off x="1692275" y="2133600"/>
            <a:ext cx="5400675" cy="3889375"/>
            <a:chOff x="1066" y="1344"/>
            <a:chExt cx="3402" cy="2450"/>
          </a:xfrm>
        </p:grpSpPr>
        <p:grpSp>
          <p:nvGrpSpPr>
            <p:cNvPr id="56324" name="群組 56323"/>
            <p:cNvGrpSpPr>
              <a:grpSpLocks/>
            </p:cNvGrpSpPr>
            <p:nvPr/>
          </p:nvGrpSpPr>
          <p:grpSpPr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56325" name="文字方塊 56324"/>
              <p:cNvSpPr txBox="1">
                <a:spLocks/>
              </p:cNvSpPr>
              <p:nvPr/>
            </p:nvSpPr>
            <p:spPr>
              <a:xfrm>
                <a:off x="1099" y="1553"/>
                <a:ext cx="1301" cy="129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mysum = 0;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for (i=0;i&lt;10000;i++)</a:t>
                </a: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    mysum += a[i]*b[i];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b="1" dirty="0">
                    <a:latin typeface="Times New Roman" charset="0"/>
                    <a:ea typeface="標楷體" charset="-120"/>
                  </a:rPr>
                  <a:t>lock (L);</a:t>
                </a: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    acc += mysum;</a:t>
                </a:r>
              </a:p>
              <a:p>
                <a:r>
                  <a:rPr lang="en-US" altLang="en-US" sz="1600" b="1" dirty="0">
                    <a:latin typeface="Times New Roman" charset="0"/>
                    <a:ea typeface="標楷體" charset="-120"/>
                  </a:rPr>
                  <a:t>unlock (L);</a:t>
                </a:r>
              </a:p>
            </p:txBody>
          </p:sp>
          <p:sp>
            <p:nvSpPr>
              <p:cNvPr id="56326" name="文字方塊 56325"/>
              <p:cNvSpPr txBox="1">
                <a:spLocks/>
              </p:cNvSpPr>
              <p:nvPr/>
            </p:nvSpPr>
            <p:spPr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Proc. 1</a:t>
                </a:r>
              </a:p>
            </p:txBody>
          </p:sp>
        </p:grpSp>
        <p:grpSp>
          <p:nvGrpSpPr>
            <p:cNvPr id="56327" name="群組 56326"/>
            <p:cNvGrpSpPr>
              <a:grpSpLocks/>
            </p:cNvGrpSpPr>
            <p:nvPr/>
          </p:nvGrpSpPr>
          <p:grpSpPr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56328" name="矩形 56327"/>
              <p:cNvSpPr>
                <a:spLocks/>
              </p:cNvSpPr>
              <p:nvPr/>
            </p:nvSpPr>
            <p:spPr>
              <a:xfrm>
                <a:off x="703" y="2976"/>
                <a:ext cx="3402" cy="63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29" name="文字方塊 56328"/>
              <p:cNvSpPr txBox="1">
                <a:spLocks/>
              </p:cNvSpPr>
              <p:nvPr/>
            </p:nvSpPr>
            <p:spPr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shared memory</a:t>
                </a:r>
              </a:p>
            </p:txBody>
          </p:sp>
          <p:sp>
            <p:nvSpPr>
              <p:cNvPr id="56330" name="矩形 56329"/>
              <p:cNvSpPr>
                <a:spLocks/>
              </p:cNvSpPr>
              <p:nvPr/>
            </p:nvSpPr>
            <p:spPr>
              <a:xfrm>
                <a:off x="1973" y="3158"/>
                <a:ext cx="545" cy="18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Times New Roman" charset="0"/>
                    <a:ea typeface="標楷體" charset="-120"/>
                  </a:rPr>
                  <a:t>acc</a:t>
                </a:r>
              </a:p>
            </p:txBody>
          </p:sp>
        </p:grpSp>
        <p:sp>
          <p:nvSpPr>
            <p:cNvPr id="56331" name="直線接點 56330"/>
            <p:cNvSpPr>
              <a:spLocks/>
            </p:cNvSpPr>
            <p:nvPr/>
          </p:nvSpPr>
          <p:spPr>
            <a:xfrm>
              <a:off x="1882" y="2840"/>
              <a:ext cx="318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32" name="直線接點 56331"/>
            <p:cNvSpPr>
              <a:spLocks/>
            </p:cNvSpPr>
            <p:nvPr/>
          </p:nvSpPr>
          <p:spPr>
            <a:xfrm flipH="1">
              <a:off x="2971" y="2840"/>
              <a:ext cx="544" cy="317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333" name="群組 56332"/>
            <p:cNvGrpSpPr>
              <a:grpSpLocks/>
            </p:cNvGrpSpPr>
            <p:nvPr/>
          </p:nvGrpSpPr>
          <p:grpSpPr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56334" name="文字方塊 56333"/>
              <p:cNvSpPr txBox="1">
                <a:spLocks/>
              </p:cNvSpPr>
              <p:nvPr/>
            </p:nvSpPr>
            <p:spPr>
              <a:xfrm>
                <a:off x="1099" y="1553"/>
                <a:ext cx="1498" cy="129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mysum = 0;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for (i=10000;i&lt;20000;i++)</a:t>
                </a: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    mysum += a[i]*b[i];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  <a:p>
                <a:r>
                  <a:rPr lang="en-US" altLang="en-US" sz="1600" b="1" dirty="0">
                    <a:latin typeface="Times New Roman" charset="0"/>
                    <a:ea typeface="標楷體" charset="-120"/>
                  </a:rPr>
                  <a:t>lock (L);</a:t>
                </a:r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    acc += mysum;</a:t>
                </a:r>
              </a:p>
              <a:p>
                <a:r>
                  <a:rPr lang="en-US" altLang="en-US" sz="1600" b="1" dirty="0">
                    <a:latin typeface="Times New Roman" charset="0"/>
                    <a:ea typeface="標楷體" charset="-120"/>
                  </a:rPr>
                  <a:t>unlock (L);</a:t>
                </a:r>
              </a:p>
            </p:txBody>
          </p:sp>
          <p:sp>
            <p:nvSpPr>
              <p:cNvPr id="56335" name="文字方塊 56334"/>
              <p:cNvSpPr txBox="1">
                <a:spLocks/>
              </p:cNvSpPr>
              <p:nvPr/>
            </p:nvSpPr>
            <p:spPr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Proc. 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57345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sz="4000" dirty="0"/>
              <a:t>System calls for mutual-exclusive synchronization for multi-threading</a:t>
            </a:r>
          </a:p>
        </p:txBody>
      </p:sp>
      <p:sp>
        <p:nvSpPr>
          <p:cNvPr id="57347" name="文字版面配置區 5734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r>
              <a:rPr lang="en-US" altLang="en-US" dirty="0"/>
              <a:t>thread synchronization</a:t>
            </a:r>
          </a:p>
          <a:p>
            <a:pPr lvl="1"/>
            <a:r>
              <a:rPr lang="en-US" altLang="en-US" dirty="0"/>
              <a:t>pthread_mutex_init</a:t>
            </a:r>
          </a:p>
          <a:p>
            <a:pPr lvl="1"/>
            <a:r>
              <a:rPr lang="en-US" altLang="en-US" dirty="0"/>
              <a:t>pthread_mutex_destroy</a:t>
            </a:r>
          </a:p>
          <a:p>
            <a:pPr lvl="1"/>
            <a:r>
              <a:rPr lang="en-US" altLang="en-US" dirty="0"/>
              <a:t>pthread_mutex_lock</a:t>
            </a:r>
          </a:p>
          <a:p>
            <a:pPr lvl="1"/>
            <a:r>
              <a:rPr lang="en-US" altLang="en-US" dirty="0"/>
              <a:t>pthread_mutex_trylock</a:t>
            </a:r>
          </a:p>
          <a:p>
            <a:pPr lvl="1"/>
            <a:r>
              <a:rPr lang="en-US" altLang="en-US" dirty="0"/>
              <a:t>pthread_mutex_unlock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5836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pthread_acc</a:t>
            </a:r>
          </a:p>
        </p:txBody>
      </p:sp>
      <p:grpSp>
        <p:nvGrpSpPr>
          <p:cNvPr id="58371" name="群組 58370"/>
          <p:cNvGrpSpPr>
            <a:grpSpLocks/>
          </p:cNvGrpSpPr>
          <p:nvPr/>
        </p:nvGrpSpPr>
        <p:grpSpPr>
          <a:xfrm>
            <a:off x="1187450" y="2349500"/>
            <a:ext cx="6278563" cy="2882900"/>
            <a:chOff x="793" y="1706"/>
            <a:chExt cx="3955" cy="1816"/>
          </a:xfrm>
        </p:grpSpPr>
        <p:grpSp>
          <p:nvGrpSpPr>
            <p:cNvPr id="58372" name="群組 58371"/>
            <p:cNvGrpSpPr>
              <a:grpSpLocks/>
            </p:cNvGrpSpPr>
            <p:nvPr/>
          </p:nvGrpSpPr>
          <p:grpSpPr>
            <a:xfrm>
              <a:off x="793" y="1706"/>
              <a:ext cx="915" cy="753"/>
              <a:chOff x="1111" y="1752"/>
              <a:chExt cx="915" cy="753"/>
            </a:xfrm>
          </p:grpSpPr>
          <p:sp>
            <p:nvSpPr>
              <p:cNvPr id="58373" name="文字方塊 58372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endParaRPr/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acc = acc + …;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</p:txBody>
          </p:sp>
          <p:sp>
            <p:nvSpPr>
              <p:cNvPr id="58374" name="文字方塊 58373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Thread 1</a:t>
                </a:r>
              </a:p>
            </p:txBody>
          </p:sp>
        </p:grpSp>
        <p:grpSp>
          <p:nvGrpSpPr>
            <p:cNvPr id="58375" name="群組 58374"/>
            <p:cNvGrpSpPr>
              <a:grpSpLocks/>
            </p:cNvGrpSpPr>
            <p:nvPr/>
          </p:nvGrpSpPr>
          <p:grpSpPr>
            <a:xfrm>
              <a:off x="1066" y="2886"/>
              <a:ext cx="3402" cy="636"/>
              <a:chOff x="703" y="2976"/>
              <a:chExt cx="3402" cy="636"/>
            </a:xfrm>
          </p:grpSpPr>
          <p:sp>
            <p:nvSpPr>
              <p:cNvPr id="58376" name="矩形 58375"/>
              <p:cNvSpPr>
                <a:spLocks/>
              </p:cNvSpPr>
              <p:nvPr/>
            </p:nvSpPr>
            <p:spPr>
              <a:xfrm>
                <a:off x="703" y="2976"/>
                <a:ext cx="3402" cy="63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77" name="文字方塊 58376"/>
              <p:cNvSpPr txBox="1">
                <a:spLocks/>
              </p:cNvSpPr>
              <p:nvPr/>
            </p:nvSpPr>
            <p:spPr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shared memory</a:t>
                </a:r>
              </a:p>
            </p:txBody>
          </p:sp>
          <p:sp>
            <p:nvSpPr>
              <p:cNvPr id="58378" name="矩形 58377"/>
              <p:cNvSpPr>
                <a:spLocks/>
              </p:cNvSpPr>
              <p:nvPr/>
            </p:nvSpPr>
            <p:spPr>
              <a:xfrm>
                <a:off x="1973" y="3158"/>
                <a:ext cx="545" cy="18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Times New Roman" charset="0"/>
                    <a:ea typeface="標楷體" charset="-120"/>
                  </a:rPr>
                  <a:t>acc</a:t>
                </a:r>
              </a:p>
            </p:txBody>
          </p:sp>
        </p:grpSp>
        <p:sp>
          <p:nvSpPr>
            <p:cNvPr id="58379" name="直線接點 58378"/>
            <p:cNvSpPr>
              <a:spLocks/>
            </p:cNvSpPr>
            <p:nvPr/>
          </p:nvSpPr>
          <p:spPr>
            <a:xfrm>
              <a:off x="1292" y="2478"/>
              <a:ext cx="862" cy="408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80" name="直線接點 58379"/>
            <p:cNvSpPr>
              <a:spLocks/>
            </p:cNvSpPr>
            <p:nvPr/>
          </p:nvSpPr>
          <p:spPr>
            <a:xfrm>
              <a:off x="2335" y="2478"/>
              <a:ext cx="137" cy="408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381" name="群組 58380"/>
            <p:cNvGrpSpPr>
              <a:grpSpLocks/>
            </p:cNvGrpSpPr>
            <p:nvPr/>
          </p:nvGrpSpPr>
          <p:grpSpPr>
            <a:xfrm>
              <a:off x="1837" y="1706"/>
              <a:ext cx="915" cy="753"/>
              <a:chOff x="1111" y="1752"/>
              <a:chExt cx="915" cy="753"/>
            </a:xfrm>
          </p:grpSpPr>
          <p:sp>
            <p:nvSpPr>
              <p:cNvPr id="58382" name="文字方塊 58381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endParaRPr/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acc = acc + …;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</p:txBody>
          </p:sp>
          <p:sp>
            <p:nvSpPr>
              <p:cNvPr id="58383" name="文字方塊 58382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Thread 2</a:t>
                </a:r>
              </a:p>
            </p:txBody>
          </p:sp>
        </p:grpSp>
        <p:grpSp>
          <p:nvGrpSpPr>
            <p:cNvPr id="58384" name="群組 58383"/>
            <p:cNvGrpSpPr>
              <a:grpSpLocks/>
            </p:cNvGrpSpPr>
            <p:nvPr/>
          </p:nvGrpSpPr>
          <p:grpSpPr>
            <a:xfrm>
              <a:off x="2835" y="1706"/>
              <a:ext cx="915" cy="753"/>
              <a:chOff x="1111" y="1752"/>
              <a:chExt cx="915" cy="753"/>
            </a:xfrm>
          </p:grpSpPr>
          <p:sp>
            <p:nvSpPr>
              <p:cNvPr id="58385" name="文字方塊 58384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endParaRPr/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acc = acc + …;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</p:txBody>
          </p:sp>
          <p:sp>
            <p:nvSpPr>
              <p:cNvPr id="58386" name="文字方塊 58385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Thread 3</a:t>
                </a:r>
              </a:p>
            </p:txBody>
          </p:sp>
        </p:grpSp>
        <p:grpSp>
          <p:nvGrpSpPr>
            <p:cNvPr id="58387" name="群組 58386"/>
            <p:cNvGrpSpPr>
              <a:grpSpLocks/>
            </p:cNvGrpSpPr>
            <p:nvPr/>
          </p:nvGrpSpPr>
          <p:grpSpPr>
            <a:xfrm>
              <a:off x="3833" y="1706"/>
              <a:ext cx="915" cy="753"/>
              <a:chOff x="1111" y="1752"/>
              <a:chExt cx="915" cy="753"/>
            </a:xfrm>
          </p:grpSpPr>
          <p:sp>
            <p:nvSpPr>
              <p:cNvPr id="58388" name="文字方塊 58387"/>
              <p:cNvSpPr txBox="1">
                <a:spLocks/>
              </p:cNvSpPr>
              <p:nvPr/>
            </p:nvSpPr>
            <p:spPr>
              <a:xfrm>
                <a:off x="1111" y="1979"/>
                <a:ext cx="915" cy="52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  <a:prstDash val="dash"/>
              </a:ln>
            </p:spPr>
            <p:txBody>
              <a:bodyPr>
                <a:spAutoFit/>
              </a:bodyPr>
              <a:lstStyle/>
              <a:p>
                <a:endParaRPr/>
              </a:p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acc = acc + …;</a:t>
                </a:r>
              </a:p>
              <a:p>
                <a:endParaRPr lang="en-US" altLang="en-US" sz="1600" dirty="0">
                  <a:latin typeface="Times New Roman" charset="0"/>
                  <a:ea typeface="標楷體" charset="-120"/>
                </a:endParaRPr>
              </a:p>
            </p:txBody>
          </p:sp>
          <p:sp>
            <p:nvSpPr>
              <p:cNvPr id="58389" name="文字方塊 58388"/>
              <p:cNvSpPr txBox="1">
                <a:spLocks/>
              </p:cNvSpPr>
              <p:nvPr/>
            </p:nvSpPr>
            <p:spPr>
              <a:xfrm>
                <a:off x="1111" y="1752"/>
                <a:ext cx="57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Thread 4</a:t>
                </a:r>
              </a:p>
            </p:txBody>
          </p:sp>
        </p:grpSp>
        <p:sp>
          <p:nvSpPr>
            <p:cNvPr id="58390" name="直線接點 58389"/>
            <p:cNvSpPr>
              <a:spLocks/>
            </p:cNvSpPr>
            <p:nvPr/>
          </p:nvSpPr>
          <p:spPr>
            <a:xfrm flipH="1">
              <a:off x="2880" y="2478"/>
              <a:ext cx="363" cy="362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91" name="直線接點 58390"/>
            <p:cNvSpPr>
              <a:spLocks/>
            </p:cNvSpPr>
            <p:nvPr/>
          </p:nvSpPr>
          <p:spPr>
            <a:xfrm flipH="1">
              <a:off x="3288" y="2478"/>
              <a:ext cx="998" cy="408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5939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pthread_acc</a:t>
            </a:r>
          </a:p>
        </p:txBody>
      </p:sp>
      <p:sp>
        <p:nvSpPr>
          <p:cNvPr id="59395" name="文字版面配置區 5939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initialize a lock</a:t>
            </a:r>
          </a:p>
        </p:txBody>
      </p:sp>
      <p:pic>
        <p:nvPicPr>
          <p:cNvPr id="59396" name="圖片 59395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59397" name="圖片 59396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6041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pthread_acc</a:t>
            </a:r>
          </a:p>
        </p:txBody>
      </p:sp>
      <p:sp>
        <p:nvSpPr>
          <p:cNvPr id="60419" name="文字版面配置區 6041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initialize a lock</a:t>
            </a:r>
          </a:p>
        </p:txBody>
      </p:sp>
      <p:pic>
        <p:nvPicPr>
          <p:cNvPr id="60420" name="圖片 60419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0421" name="圖片 60420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  <p:sp>
        <p:nvSpPr>
          <p:cNvPr id="60422" name="圓角矩形 60421"/>
          <p:cNvSpPr>
            <a:spLocks/>
          </p:cNvSpPr>
          <p:nvPr/>
        </p:nvSpPr>
        <p:spPr>
          <a:xfrm>
            <a:off x="457200" y="4038600"/>
            <a:ext cx="19812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0423" name="文字方塊 60422"/>
          <p:cNvSpPr txBox="1">
            <a:spLocks/>
          </p:cNvSpPr>
          <p:nvPr/>
        </p:nvSpPr>
        <p:spPr>
          <a:xfrm>
            <a:off x="593725" y="4405313"/>
            <a:ext cx="154305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the lock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433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14339" name="文字版面配置區 1433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Demo: thread_demo</a:t>
            </a:r>
          </a:p>
        </p:txBody>
      </p:sp>
      <p:grpSp>
        <p:nvGrpSpPr>
          <p:cNvPr id="14367" name="群組 14366"/>
          <p:cNvGrpSpPr>
            <a:grpSpLocks/>
          </p:cNvGrpSpPr>
          <p:nvPr/>
        </p:nvGrpSpPr>
        <p:grpSpPr>
          <a:xfrm>
            <a:off x="990600" y="2667000"/>
            <a:ext cx="5907088" cy="3689350"/>
            <a:chOff x="624" y="1680"/>
            <a:chExt cx="3721" cy="2324"/>
          </a:xfrm>
        </p:grpSpPr>
        <p:grpSp>
          <p:nvGrpSpPr>
            <p:cNvPr id="14360" name="群組 14359"/>
            <p:cNvGrpSpPr>
              <a:grpSpLocks/>
            </p:cNvGrpSpPr>
            <p:nvPr/>
          </p:nvGrpSpPr>
          <p:grpSpPr>
            <a:xfrm>
              <a:off x="1344" y="1680"/>
              <a:ext cx="3001" cy="2324"/>
              <a:chOff x="682" y="1728"/>
              <a:chExt cx="3001" cy="2324"/>
            </a:xfrm>
          </p:grpSpPr>
          <p:sp>
            <p:nvSpPr>
              <p:cNvPr id="14340" name="文字方塊 14339"/>
              <p:cNvSpPr txBox="1">
                <a:spLocks/>
              </p:cNvSpPr>
              <p:nvPr/>
            </p:nvSpPr>
            <p:spPr>
              <a:xfrm>
                <a:off x="912" y="1728"/>
                <a:ext cx="49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main ()</a:t>
                </a:r>
              </a:p>
            </p:txBody>
          </p:sp>
          <p:sp>
            <p:nvSpPr>
              <p:cNvPr id="14341" name="直線接點 14340"/>
              <p:cNvSpPr>
                <a:spLocks/>
              </p:cNvSpPr>
              <p:nvPr/>
            </p:nvSpPr>
            <p:spPr>
              <a:xfrm>
                <a:off x="1114" y="1977"/>
                <a:ext cx="0" cy="240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42" name="文字方塊 14341"/>
              <p:cNvSpPr txBox="1">
                <a:spLocks/>
              </p:cNvSpPr>
              <p:nvPr/>
            </p:nvSpPr>
            <p:spPr>
              <a:xfrm>
                <a:off x="682" y="2217"/>
                <a:ext cx="99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pthread_create ()</a:t>
                </a:r>
              </a:p>
            </p:txBody>
          </p:sp>
          <p:sp>
            <p:nvSpPr>
              <p:cNvPr id="14344" name="直線接點 14343"/>
              <p:cNvSpPr>
                <a:spLocks/>
              </p:cNvSpPr>
              <p:nvPr/>
            </p:nvSpPr>
            <p:spPr>
              <a:xfrm>
                <a:off x="1632" y="2400"/>
                <a:ext cx="720" cy="144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45" name="文字方塊 14344"/>
              <p:cNvSpPr txBox="1">
                <a:spLocks/>
              </p:cNvSpPr>
              <p:nvPr/>
            </p:nvSpPr>
            <p:spPr>
              <a:xfrm>
                <a:off x="1968" y="259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mile-stone 1</a:t>
                </a:r>
              </a:p>
            </p:txBody>
          </p:sp>
          <p:sp>
            <p:nvSpPr>
              <p:cNvPr id="14346" name="直線接點 14345"/>
              <p:cNvSpPr>
                <a:spLocks/>
              </p:cNvSpPr>
              <p:nvPr/>
            </p:nvSpPr>
            <p:spPr>
              <a:xfrm>
                <a:off x="2304" y="2832"/>
                <a:ext cx="0" cy="240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47" name="文字方塊 14346"/>
              <p:cNvSpPr txBox="1">
                <a:spLocks/>
              </p:cNvSpPr>
              <p:nvPr/>
            </p:nvSpPr>
            <p:spPr>
              <a:xfrm>
                <a:off x="1968" y="307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mile-stone 2</a:t>
                </a:r>
              </a:p>
            </p:txBody>
          </p:sp>
          <p:sp>
            <p:nvSpPr>
              <p:cNvPr id="14348" name="文字方塊 14347"/>
              <p:cNvSpPr txBox="1">
                <a:spLocks/>
              </p:cNvSpPr>
              <p:nvPr/>
            </p:nvSpPr>
            <p:spPr>
              <a:xfrm>
                <a:off x="1968" y="3408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mile-stone 3</a:t>
                </a:r>
              </a:p>
            </p:txBody>
          </p:sp>
          <p:sp>
            <p:nvSpPr>
              <p:cNvPr id="14349" name="直線接點 14348"/>
              <p:cNvSpPr>
                <a:spLocks/>
              </p:cNvSpPr>
              <p:nvPr/>
            </p:nvSpPr>
            <p:spPr>
              <a:xfrm>
                <a:off x="2304" y="3264"/>
                <a:ext cx="0" cy="1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0" name="文字方塊 14349"/>
              <p:cNvSpPr txBox="1">
                <a:spLocks/>
              </p:cNvSpPr>
              <p:nvPr/>
            </p:nvSpPr>
            <p:spPr>
              <a:xfrm>
                <a:off x="2928" y="259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mile-stone 1</a:t>
                </a:r>
              </a:p>
            </p:txBody>
          </p:sp>
          <p:sp>
            <p:nvSpPr>
              <p:cNvPr id="14351" name="直線接點 14350"/>
              <p:cNvSpPr>
                <a:spLocks/>
              </p:cNvSpPr>
              <p:nvPr/>
            </p:nvSpPr>
            <p:spPr>
              <a:xfrm>
                <a:off x="3264" y="2832"/>
                <a:ext cx="0" cy="240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2" name="文字方塊 14351"/>
              <p:cNvSpPr txBox="1">
                <a:spLocks/>
              </p:cNvSpPr>
              <p:nvPr/>
            </p:nvSpPr>
            <p:spPr>
              <a:xfrm>
                <a:off x="2928" y="3072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mile-stone 2</a:t>
                </a:r>
              </a:p>
            </p:txBody>
          </p:sp>
          <p:sp>
            <p:nvSpPr>
              <p:cNvPr id="14353" name="文字方塊 14352"/>
              <p:cNvSpPr txBox="1">
                <a:spLocks/>
              </p:cNvSpPr>
              <p:nvPr/>
            </p:nvSpPr>
            <p:spPr>
              <a:xfrm>
                <a:off x="2928" y="3408"/>
                <a:ext cx="75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mile-stone 3</a:t>
                </a:r>
              </a:p>
            </p:txBody>
          </p:sp>
          <p:sp>
            <p:nvSpPr>
              <p:cNvPr id="14354" name="直線接點 14353"/>
              <p:cNvSpPr>
                <a:spLocks/>
              </p:cNvSpPr>
              <p:nvPr/>
            </p:nvSpPr>
            <p:spPr>
              <a:xfrm>
                <a:off x="3264" y="3264"/>
                <a:ext cx="0" cy="1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5" name="直線接點 14354"/>
              <p:cNvSpPr>
                <a:spLocks/>
              </p:cNvSpPr>
              <p:nvPr/>
            </p:nvSpPr>
            <p:spPr>
              <a:xfrm>
                <a:off x="1632" y="2352"/>
                <a:ext cx="1536" cy="1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6" name="文字方塊 14355"/>
              <p:cNvSpPr txBox="1">
                <a:spLocks/>
              </p:cNvSpPr>
              <p:nvPr/>
            </p:nvSpPr>
            <p:spPr>
              <a:xfrm>
                <a:off x="720" y="3840"/>
                <a:ext cx="88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>
                    <a:latin typeface="Times New Roman" charset="0"/>
                    <a:ea typeface="標楷體" charset="-120"/>
                  </a:rPr>
                  <a:t>pthread_join ()</a:t>
                </a:r>
              </a:p>
            </p:txBody>
          </p:sp>
          <p:sp>
            <p:nvSpPr>
              <p:cNvPr id="14357" name="直線接點 14356"/>
              <p:cNvSpPr>
                <a:spLocks/>
              </p:cNvSpPr>
              <p:nvPr/>
            </p:nvSpPr>
            <p:spPr>
              <a:xfrm flipH="1">
                <a:off x="1584" y="3600"/>
                <a:ext cx="720" cy="288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8" name="直線接點 14357"/>
              <p:cNvSpPr>
                <a:spLocks/>
              </p:cNvSpPr>
              <p:nvPr/>
            </p:nvSpPr>
            <p:spPr>
              <a:xfrm flipH="1">
                <a:off x="1584" y="3600"/>
                <a:ext cx="1680" cy="384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59" name="直線接點 14358"/>
              <p:cNvSpPr>
                <a:spLocks/>
              </p:cNvSpPr>
              <p:nvPr/>
            </p:nvSpPr>
            <p:spPr>
              <a:xfrm>
                <a:off x="1104" y="2448"/>
                <a:ext cx="0" cy="1392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362" name="文字方塊 14361"/>
            <p:cNvSpPr txBox="1">
              <a:spLocks/>
            </p:cNvSpPr>
            <p:nvPr/>
          </p:nvSpPr>
          <p:spPr>
            <a:xfrm>
              <a:off x="2582" y="1719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 01</a:t>
              </a:r>
            </a:p>
          </p:txBody>
        </p:sp>
        <p:sp>
          <p:nvSpPr>
            <p:cNvPr id="14363" name="文字方塊 14362"/>
            <p:cNvSpPr txBox="1">
              <a:spLocks/>
            </p:cNvSpPr>
            <p:nvPr/>
          </p:nvSpPr>
          <p:spPr>
            <a:xfrm>
              <a:off x="3648" y="1728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 02</a:t>
              </a:r>
            </a:p>
          </p:txBody>
        </p:sp>
        <p:grpSp>
          <p:nvGrpSpPr>
            <p:cNvPr id="14366" name="群組 14365"/>
            <p:cNvGrpSpPr>
              <a:grpSpLocks/>
            </p:cNvGrpSpPr>
            <p:nvPr/>
          </p:nvGrpSpPr>
          <p:grpSpPr>
            <a:xfrm>
              <a:off x="624" y="2400"/>
              <a:ext cx="345" cy="548"/>
              <a:chOff x="480" y="2400"/>
              <a:chExt cx="345" cy="548"/>
            </a:xfrm>
          </p:grpSpPr>
          <p:sp>
            <p:nvSpPr>
              <p:cNvPr id="14364" name="直線接點 14363"/>
              <p:cNvSpPr>
                <a:spLocks/>
              </p:cNvSpPr>
              <p:nvPr/>
            </p:nvSpPr>
            <p:spPr>
              <a:xfrm>
                <a:off x="672" y="2400"/>
                <a:ext cx="0" cy="336"/>
              </a:xfrm>
              <a:prstGeom prst="line">
                <a:avLst/>
              </a:prstGeom>
              <a:noFill/>
              <a:ln>
                <a:solidFill>
                  <a:srgbClr val="000000"/>
                </a:solidFill>
                <a:tailEnd type="triangle" w="med" len="med"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65" name="文字方塊 14364"/>
              <p:cNvSpPr txBox="1">
                <a:spLocks/>
              </p:cNvSpPr>
              <p:nvPr/>
            </p:nvSpPr>
            <p:spPr>
              <a:xfrm>
                <a:off x="480" y="2736"/>
                <a:ext cx="34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Times New Roman" charset="0"/>
                    <a:ea typeface="標楷體" charset="-120"/>
                  </a:rPr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6144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pthread_acc</a:t>
            </a:r>
          </a:p>
        </p:txBody>
      </p:sp>
      <p:sp>
        <p:nvSpPr>
          <p:cNvPr id="61443" name="文字版面配置區 6144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initialize a lock</a:t>
            </a:r>
          </a:p>
        </p:txBody>
      </p:sp>
      <p:pic>
        <p:nvPicPr>
          <p:cNvPr id="61444" name="圖片 61443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1445" name="圖片 61444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  <p:sp>
        <p:nvSpPr>
          <p:cNvPr id="61446" name="圓角矩形 61445"/>
          <p:cNvSpPr>
            <a:spLocks/>
          </p:cNvSpPr>
          <p:nvPr/>
        </p:nvSpPr>
        <p:spPr>
          <a:xfrm>
            <a:off x="3505200" y="3962400"/>
            <a:ext cx="30480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1447" name="文字方塊 61446"/>
          <p:cNvSpPr txBox="1">
            <a:spLocks/>
          </p:cNvSpPr>
          <p:nvPr/>
        </p:nvSpPr>
        <p:spPr>
          <a:xfrm>
            <a:off x="4876800" y="3581400"/>
            <a:ext cx="177165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initializing the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62465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pthread_acc</a:t>
            </a:r>
          </a:p>
        </p:txBody>
      </p:sp>
      <p:sp>
        <p:nvSpPr>
          <p:cNvPr id="62467" name="文字版面配置區 6246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critical section</a:t>
            </a:r>
          </a:p>
        </p:txBody>
      </p:sp>
      <p:pic>
        <p:nvPicPr>
          <p:cNvPr id="62468" name="圖片 62467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2469" name="圖片 62468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200400" y="2971800"/>
            <a:ext cx="5524500" cy="347662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6348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pthread_acc</a:t>
            </a:r>
          </a:p>
        </p:txBody>
      </p:sp>
      <p:sp>
        <p:nvSpPr>
          <p:cNvPr id="63491" name="文字版面配置區 6349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critical section</a:t>
            </a:r>
          </a:p>
        </p:txBody>
      </p:sp>
      <p:pic>
        <p:nvPicPr>
          <p:cNvPr id="63492" name="圖片 63491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3493" name="圖片 63492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200400" y="2971800"/>
            <a:ext cx="5524500" cy="3476625"/>
          </a:xfrm>
          <a:prstGeom prst="rect">
            <a:avLst/>
          </a:prstGeom>
          <a:ln/>
        </p:spPr>
      </p:pic>
      <p:sp>
        <p:nvSpPr>
          <p:cNvPr id="63494" name="圓角矩形 63493"/>
          <p:cNvSpPr>
            <a:spLocks/>
          </p:cNvSpPr>
          <p:nvPr/>
        </p:nvSpPr>
        <p:spPr>
          <a:xfrm>
            <a:off x="3733800" y="4953000"/>
            <a:ext cx="3048000" cy="1219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3495" name="文字方塊 63494"/>
          <p:cNvSpPr txBox="1">
            <a:spLocks/>
          </p:cNvSpPr>
          <p:nvPr/>
        </p:nvSpPr>
        <p:spPr>
          <a:xfrm>
            <a:off x="5105400" y="4495800"/>
            <a:ext cx="1681163" cy="336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the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6451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altLang="en-US" dirty="0"/>
              <a:t>Demo: pthread_acc</a:t>
            </a:r>
          </a:p>
        </p:txBody>
      </p:sp>
      <p:sp>
        <p:nvSpPr>
          <p:cNvPr id="64515" name="文字版面配置區 6451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create threads and pass parameters</a:t>
            </a:r>
          </a:p>
        </p:txBody>
      </p:sp>
      <p:pic>
        <p:nvPicPr>
          <p:cNvPr id="64516" name="圖片 64515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04800" y="3505200"/>
            <a:ext cx="2552700" cy="876300"/>
          </a:xfrm>
          <a:prstGeom prst="rect">
            <a:avLst/>
          </a:prstGeom>
          <a:ln/>
        </p:spPr>
      </p:pic>
      <p:pic>
        <p:nvPicPr>
          <p:cNvPr id="64517" name="圖片 64516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048000" y="3048000"/>
            <a:ext cx="5876926" cy="2552700"/>
          </a:xfrm>
          <a:prstGeom prst="rect">
            <a:avLst/>
          </a:prstGeom>
          <a:ln/>
        </p:spPr>
      </p:pic>
      <p:sp>
        <p:nvSpPr>
          <p:cNvPr id="64518" name="圓角矩形 64517"/>
          <p:cNvSpPr>
            <a:spLocks/>
          </p:cNvSpPr>
          <p:nvPr/>
        </p:nvSpPr>
        <p:spPr>
          <a:xfrm>
            <a:off x="3886200" y="4648200"/>
            <a:ext cx="48768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4519" name="文字方塊 64518"/>
          <p:cNvSpPr txBox="1">
            <a:spLocks/>
          </p:cNvSpPr>
          <p:nvPr/>
        </p:nvSpPr>
        <p:spPr>
          <a:xfrm>
            <a:off x="5867400" y="4191000"/>
            <a:ext cx="13112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create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6553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 smtClean="0"/>
              <a:t>HW</a:t>
            </a:r>
            <a:r>
              <a:rPr dirty="0" smtClean="0"/>
              <a:t> 0</a:t>
            </a:r>
            <a:r>
              <a:rPr lang="en-US" dirty="0" smtClean="0"/>
              <a:t>6</a:t>
            </a:r>
            <a:endParaRPr dirty="0"/>
          </a:p>
        </p:txBody>
      </p:sp>
      <p:sp>
        <p:nvSpPr>
          <p:cNvPr id="65539" name="文字版面配置區 65538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ln/>
        </p:spPr>
        <p:txBody>
          <a:bodyPr/>
          <a:lstStyle/>
          <a:p>
            <a:r>
              <a:rPr lang="en-US" altLang="en-US" dirty="0"/>
              <a:t>write a dot-product with pthread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you may modify from pthread_acc</a:t>
            </a:r>
          </a:p>
          <a:p>
            <a:pPr marL="342900" lvl="0"/>
            <a:r>
              <a:rPr/>
              <a:t>Estimate the execution time and compare to sequential execution</a:t>
            </a:r>
          </a:p>
        </p:txBody>
      </p:sp>
      <p:pic>
        <p:nvPicPr>
          <p:cNvPr id="65540" name="圖片 65539"/>
          <p:cNvPicPr>
            <a:picLocks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971800" y="2667000"/>
            <a:ext cx="1828800" cy="927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536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15363" name="文字版面配置區 1536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thread has its own “context”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register file content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stack</a:t>
            </a:r>
          </a:p>
        </p:txBody>
      </p:sp>
      <p:pic>
        <p:nvPicPr>
          <p:cNvPr id="15364" name="圖片 15363"/>
          <p:cNvPicPr>
            <a:picLocks/>
          </p:cNvPicPr>
          <p:nvPr/>
        </p:nvPicPr>
        <p:blipFill>
          <a:blip r:embed="rId2">
            <a:extLst/>
          </a:blip>
          <a:srcRect l="392" t="11746" r="392" b="11746"/>
          <a:stretch>
            <a:fillRect/>
          </a:stretch>
        </p:blipFill>
        <p:spPr>
          <a:xfrm>
            <a:off x="1828800" y="3203575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6385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16387" name="文字版面配置區 1638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thread has its own “context”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register file content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stack</a:t>
            </a:r>
          </a:p>
        </p:txBody>
      </p:sp>
      <p:pic>
        <p:nvPicPr>
          <p:cNvPr id="16388" name="圖片 16387"/>
          <p:cNvPicPr>
            <a:picLocks/>
          </p:cNvPicPr>
          <p:nvPr/>
        </p:nvPicPr>
        <p:blipFill>
          <a:blip r:embed="rId2">
            <a:extLst/>
          </a:blip>
          <a:srcRect l="392" t="11746" r="392" b="11746"/>
          <a:stretch>
            <a:fillRect/>
          </a:stretch>
        </p:blipFill>
        <p:spPr>
          <a:xfrm>
            <a:off x="1828800" y="3203575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  <p:sp>
        <p:nvSpPr>
          <p:cNvPr id="16389" name="圓角矩形 16388"/>
          <p:cNvSpPr>
            <a:spLocks/>
          </p:cNvSpPr>
          <p:nvPr/>
        </p:nvSpPr>
        <p:spPr>
          <a:xfrm>
            <a:off x="4724400" y="3657600"/>
            <a:ext cx="7620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390" name="圓角矩形 16389"/>
          <p:cNvSpPr>
            <a:spLocks/>
          </p:cNvSpPr>
          <p:nvPr/>
        </p:nvSpPr>
        <p:spPr>
          <a:xfrm>
            <a:off x="5562600" y="3657600"/>
            <a:ext cx="7620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391" name="圓角矩形 16390"/>
          <p:cNvSpPr>
            <a:spLocks/>
          </p:cNvSpPr>
          <p:nvPr/>
        </p:nvSpPr>
        <p:spPr>
          <a:xfrm>
            <a:off x="6324600" y="3657600"/>
            <a:ext cx="7620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392" name="圓角矩形圖說文字 16391"/>
          <p:cNvSpPr>
            <a:spLocks/>
          </p:cNvSpPr>
          <p:nvPr/>
        </p:nvSpPr>
        <p:spPr>
          <a:xfrm>
            <a:off x="5867400" y="1981200"/>
            <a:ext cx="2590800" cy="914400"/>
          </a:xfrm>
          <a:prstGeom prst="wedgeRoundRectCallout">
            <a:avLst>
              <a:gd name="adj1" fmla="val -43259"/>
              <a:gd name="adj2" fmla="val 123263"/>
              <a:gd name="adj3" fmla="val 16666"/>
            </a:avLst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separate context for a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740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17411" name="文字版面配置區 174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  <a:ln/>
        </p:spPr>
        <p:txBody>
          <a:bodyPr/>
          <a:lstStyle/>
          <a:p>
            <a:r>
              <a:rPr lang="en-US" dirty="0"/>
              <a:t>all threads share the same memory content</a:t>
            </a:r>
          </a:p>
        </p:txBody>
      </p:sp>
      <p:pic>
        <p:nvPicPr>
          <p:cNvPr id="17412" name="圖片 17411"/>
          <p:cNvPicPr>
            <a:picLocks/>
          </p:cNvPicPr>
          <p:nvPr/>
        </p:nvPicPr>
        <p:blipFill>
          <a:blip r:embed="rId2">
            <a:extLst/>
          </a:blip>
          <a:srcRect l="392" t="11746" r="392" b="11746"/>
          <a:stretch>
            <a:fillRect/>
          </a:stretch>
        </p:blipFill>
        <p:spPr>
          <a:xfrm>
            <a:off x="1828800" y="3203575"/>
            <a:ext cx="5902325" cy="3414713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  <p:sp>
        <p:nvSpPr>
          <p:cNvPr id="17413" name="圓角矩形 17412"/>
          <p:cNvSpPr>
            <a:spLocks/>
          </p:cNvSpPr>
          <p:nvPr/>
        </p:nvSpPr>
        <p:spPr>
          <a:xfrm>
            <a:off x="4724400" y="3200400"/>
            <a:ext cx="25908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416" name="圓角矩形圖說文字 17415"/>
          <p:cNvSpPr>
            <a:spLocks/>
          </p:cNvSpPr>
          <p:nvPr/>
        </p:nvSpPr>
        <p:spPr>
          <a:xfrm>
            <a:off x="6096000" y="4114800"/>
            <a:ext cx="2590800" cy="685800"/>
          </a:xfrm>
          <a:prstGeom prst="wedgeRoundRectCallout">
            <a:avLst>
              <a:gd name="adj1" fmla="val -39888"/>
              <a:gd name="adj2" fmla="val -104629"/>
              <a:gd name="adj3" fmla="val 16666"/>
            </a:avLst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charset="0"/>
                <a:ea typeface="標楷體" charset="-120"/>
              </a:rPr>
              <a:t>shared by all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8433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What is a thread</a:t>
            </a:r>
          </a:p>
        </p:txBody>
      </p:sp>
      <p:sp>
        <p:nvSpPr>
          <p:cNvPr id="18435" name="文字版面配置區 1843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  <a:ln/>
        </p:spPr>
        <p:txBody>
          <a:bodyPr/>
          <a:lstStyle/>
          <a:p>
            <a:r>
              <a:rPr lang="en-US" altLang="en-US" dirty="0"/>
              <a:t>DEMO: pthread_basic</a:t>
            </a:r>
          </a:p>
          <a:p>
            <a:pPr lvl="1"/>
            <a:r>
              <a:rPr lang="en-US" altLang="en-US" dirty="0"/>
              <a:t>global variables </a:t>
            </a:r>
            <a:r>
              <a:rPr lang="en-US" altLang="en-US" i="1" dirty="0"/>
              <a:t>value</a:t>
            </a:r>
            <a:r>
              <a:rPr lang="en-US" altLang="en-US" dirty="0"/>
              <a:t> and </a:t>
            </a:r>
            <a:r>
              <a:rPr lang="en-US" altLang="en-US" i="1" dirty="0"/>
              <a:t>flag</a:t>
            </a:r>
            <a:r>
              <a:rPr lang="en-US" altLang="en-US" dirty="0"/>
              <a:t> shared by all threads</a:t>
            </a:r>
          </a:p>
        </p:txBody>
      </p:sp>
      <p:grpSp>
        <p:nvGrpSpPr>
          <p:cNvPr id="18436" name="群組 18435"/>
          <p:cNvGrpSpPr>
            <a:grpSpLocks/>
          </p:cNvGrpSpPr>
          <p:nvPr/>
        </p:nvGrpSpPr>
        <p:grpSpPr>
          <a:xfrm>
            <a:off x="2209800" y="4038600"/>
            <a:ext cx="4032250" cy="1758950"/>
            <a:chOff x="1247" y="1327"/>
            <a:chExt cx="2540" cy="1108"/>
          </a:xfrm>
        </p:grpSpPr>
        <p:sp>
          <p:nvSpPr>
            <p:cNvPr id="18437" name="文字方塊 18436"/>
            <p:cNvSpPr txBox="1">
              <a:spLocks/>
            </p:cNvSpPr>
            <p:nvPr/>
          </p:nvSpPr>
          <p:spPr>
            <a:xfrm>
              <a:off x="1383" y="1933"/>
              <a:ext cx="758" cy="36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value = 100;</a:t>
              </a:r>
            </a:p>
            <a:p>
              <a:r>
                <a:rPr lang="en-US" sz="1600" dirty="0">
                  <a:latin typeface="Times New Roman" charset="0"/>
                  <a:ea typeface="標楷體" charset="-120"/>
                </a:rPr>
                <a:t>flag = 1;</a:t>
              </a:r>
            </a:p>
          </p:txBody>
        </p:sp>
        <p:sp>
          <p:nvSpPr>
            <p:cNvPr id="18438" name="文字方塊 18437"/>
            <p:cNvSpPr txBox="1">
              <a:spLocks/>
            </p:cNvSpPr>
            <p:nvPr/>
          </p:nvSpPr>
          <p:spPr>
            <a:xfrm>
              <a:off x="2699" y="2069"/>
              <a:ext cx="963" cy="3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while (flag==0);</a:t>
              </a:r>
            </a:p>
            <a:p>
              <a:r>
                <a:rPr lang="en-US" sz="1600" dirty="0">
                  <a:latin typeface="Times New Roman" charset="0"/>
                  <a:ea typeface="標楷體" charset="-120"/>
                </a:rPr>
                <a:t>print value;</a:t>
              </a:r>
            </a:p>
          </p:txBody>
        </p:sp>
        <p:sp>
          <p:nvSpPr>
            <p:cNvPr id="18439" name="直線接點 18438"/>
            <p:cNvSpPr>
              <a:spLocks/>
            </p:cNvSpPr>
            <p:nvPr/>
          </p:nvSpPr>
          <p:spPr>
            <a:xfrm>
              <a:off x="1247" y="1616"/>
              <a:ext cx="2540" cy="0"/>
            </a:xfrm>
            <a:prstGeom prst="line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40" name="文字方塊 18439"/>
            <p:cNvSpPr txBox="1">
              <a:spLocks/>
            </p:cNvSpPr>
            <p:nvPr/>
          </p:nvSpPr>
          <p:spPr>
            <a:xfrm>
              <a:off x="1461" y="1372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thread. 1</a:t>
              </a:r>
            </a:p>
          </p:txBody>
        </p:sp>
        <p:sp>
          <p:nvSpPr>
            <p:cNvPr id="18441" name="文字方塊 18440"/>
            <p:cNvSpPr txBox="1">
              <a:spLocks/>
            </p:cNvSpPr>
            <p:nvPr/>
          </p:nvSpPr>
          <p:spPr>
            <a:xfrm>
              <a:off x="2777" y="1327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thread. 2</a:t>
              </a:r>
            </a:p>
          </p:txBody>
        </p:sp>
        <p:sp>
          <p:nvSpPr>
            <p:cNvPr id="18442" name="文字方塊 18441"/>
            <p:cNvSpPr txBox="1">
              <a:spLocks/>
            </p:cNvSpPr>
            <p:nvPr/>
          </p:nvSpPr>
          <p:spPr>
            <a:xfrm>
              <a:off x="1746" y="1616"/>
              <a:ext cx="1149" cy="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charset="0"/>
                  <a:ea typeface="標楷體" charset="-120"/>
                </a:rPr>
                <a:t>/* initial: flag = 0 */</a:t>
              </a:r>
            </a:p>
          </p:txBody>
        </p:sp>
        <p:sp>
          <p:nvSpPr>
            <p:cNvPr id="18443" name="直線接點 18442"/>
            <p:cNvSpPr>
              <a:spLocks/>
            </p:cNvSpPr>
            <p:nvPr/>
          </p:nvSpPr>
          <p:spPr>
            <a:xfrm>
              <a:off x="1973" y="2205"/>
              <a:ext cx="680" cy="0"/>
            </a:xfrm>
            <a:prstGeom prst="line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9457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8" cy="1462087"/>
          </a:xfrm>
          <a:ln/>
        </p:spPr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19459" name="文字版面配置區 19458"/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3962400" cy="3773488"/>
          </a:xfrm>
          <a:ln/>
        </p:spPr>
        <p:txBody>
          <a:bodyPr/>
          <a:lstStyle/>
          <a:p>
            <a:r>
              <a:rPr lang="en-US" sz="2400" dirty="0"/>
              <a:t>Summary</a:t>
            </a:r>
          </a:p>
          <a:p>
            <a:pPr lvl="1"/>
            <a:r>
              <a:rPr lang="en-US" sz="2000" dirty="0"/>
              <a:t>a thread is an instruction execution sequence in a process</a:t>
            </a:r>
          </a:p>
          <a:p>
            <a:pPr lvl="1"/>
            <a:r>
              <a:rPr lang="en-US" sz="2000" dirty="0"/>
              <a:t>each thread has its own context</a:t>
            </a:r>
          </a:p>
          <a:p>
            <a:pPr lvl="2"/>
            <a:r>
              <a:rPr lang="en-US" sz="1800" dirty="0"/>
              <a:t>register file content</a:t>
            </a:r>
          </a:p>
          <a:p>
            <a:pPr lvl="2"/>
            <a:r>
              <a:rPr lang="en-US" sz="1800" dirty="0"/>
              <a:t>stack</a:t>
            </a:r>
          </a:p>
          <a:p>
            <a:pPr lvl="1"/>
            <a:r>
              <a:rPr lang="en-US" sz="2000" dirty="0"/>
              <a:t>all threads in a process share the same memory space</a:t>
            </a:r>
          </a:p>
        </p:txBody>
      </p:sp>
      <p:pic>
        <p:nvPicPr>
          <p:cNvPr id="19460" name="圖片 19459"/>
          <p:cNvPicPr>
            <a:picLocks/>
          </p:cNvPicPr>
          <p:nvPr/>
        </p:nvPicPr>
        <p:blipFill>
          <a:blip r:embed="rId2">
            <a:extLst/>
          </a:blip>
          <a:srcRect l="392" t="11746" r="392" b="11746"/>
          <a:stretch>
            <a:fillRect/>
          </a:stretch>
        </p:blipFill>
        <p:spPr>
          <a:xfrm>
            <a:off x="4419600" y="3681413"/>
            <a:ext cx="4454526" cy="2576512"/>
          </a:xfrm>
          <a:prstGeom prst="rect">
            <a:avLst/>
          </a:prstGeom>
          <a:noFill/>
          <a:ln w="38100" cmpd="dbl">
            <a:solidFill>
              <a:srgbClr val="CC6600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FFFFFF"/>
      </a:dk1>
      <a:lt1>
        <a:srgbClr val="000000"/>
      </a:lt1>
      <a:dk2>
        <a:srgbClr val="1C1C1C"/>
      </a:dk2>
      <a:lt2>
        <a:srgbClr val="333399"/>
      </a:lt2>
      <a:accent1>
        <a:srgbClr val="00E4A8"/>
      </a:accent1>
      <a:accent2>
        <a:srgbClr val="FFCF01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chemeClr val="phClr">
                <a:alpha val="38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  <a:effectStyle>
          <a:effectLst>
            <a:outerShdw blurRad="40000" dist="23000" dir="5400000" rotWithShape="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1226</Words>
  <Application>Microsoft Office PowerPoint</Application>
  <PresentationFormat>如螢幕大小 (4:3)</PresentationFormat>
  <Paragraphs>315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Times New Roman</vt:lpstr>
      <vt:lpstr>Wingdings</vt:lpstr>
      <vt:lpstr>標楷體</vt:lpstr>
      <vt:lpstr>新細明體</vt:lpstr>
      <vt:lpstr>Arial</vt:lpstr>
      <vt:lpstr>Tahoma</vt:lpstr>
      <vt:lpstr/>
      <vt:lpstr>Multi-Threading on UNIX</vt:lpstr>
      <vt:lpstr>Basic concepts of multi-threading</vt:lpstr>
      <vt:lpstr>What is a thread?</vt:lpstr>
      <vt:lpstr>What is a thread?</vt:lpstr>
      <vt:lpstr>What is a thread?</vt:lpstr>
      <vt:lpstr>What is a thread?</vt:lpstr>
      <vt:lpstr>What is a thread?</vt:lpstr>
      <vt:lpstr>What is a thread</vt:lpstr>
      <vt:lpstr>What is a thread?</vt:lpstr>
      <vt:lpstr>Why multi-threading</vt:lpstr>
      <vt:lpstr>Why multi-threading?</vt:lpstr>
      <vt:lpstr>Why multi-threading?</vt:lpstr>
      <vt:lpstr>Why multi-threading?</vt:lpstr>
      <vt:lpstr>Why multi-threading?</vt:lpstr>
      <vt:lpstr>How to create a new process?</vt:lpstr>
      <vt:lpstr>Multi-threaded programming on UNIX</vt:lpstr>
      <vt:lpstr>UNIX support for multi-threading</vt:lpstr>
      <vt:lpstr>Thread creation and termination</vt:lpstr>
      <vt:lpstr>Creating a thread</vt:lpstr>
      <vt:lpstr>Terminating a thread</vt:lpstr>
      <vt:lpstr>Wait for a thread to terminate</vt:lpstr>
      <vt:lpstr>Demo: pthread_basic</vt:lpstr>
      <vt:lpstr>Demo: pthread_basic</vt:lpstr>
      <vt:lpstr>Demo: pthread_basic</vt:lpstr>
      <vt:lpstr>Demo: pthread_basic</vt:lpstr>
      <vt:lpstr>Demo: pthread_basic</vt:lpstr>
      <vt:lpstr>Mutual exclusive and critical section for multi-threading</vt:lpstr>
      <vt:lpstr>Recap: A program with bug</vt:lpstr>
      <vt:lpstr> Recap: A program with bug (cont’d)</vt:lpstr>
      <vt:lpstr>Recap: A program with bug (cont’d)</vt:lpstr>
      <vt:lpstr>A program with bug (cont’d)</vt:lpstr>
      <vt:lpstr>A program with bug (cont’d)</vt:lpstr>
      <vt:lpstr>A program with bug (cont’d)</vt:lpstr>
      <vt:lpstr>A program with bug (cont’d)</vt:lpstr>
      <vt:lpstr>The correct program</vt:lpstr>
      <vt:lpstr>System calls for mutual-exclusive synchronization for multi-threading</vt:lpstr>
      <vt:lpstr>Demo: pthread_acc</vt:lpstr>
      <vt:lpstr>Demo: pthread_acc</vt:lpstr>
      <vt:lpstr>Demo: pthread_acc</vt:lpstr>
      <vt:lpstr>Demo: pthread_acc</vt:lpstr>
      <vt:lpstr>Demo: pthread_acc</vt:lpstr>
      <vt:lpstr>Demo: pthread_acc</vt:lpstr>
      <vt:lpstr>Demo: pthread_acc</vt:lpstr>
      <vt:lpstr>HW 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Multi-Threading on UNIX</dc:title>
  <cp:lastModifiedBy>odie</cp:lastModifiedBy>
  <cp:revision>2</cp:revision>
  <dcterms:modified xsi:type="dcterms:W3CDTF">2017-12-06T14:32:57Z</dcterms:modified>
</cp:coreProperties>
</file>