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0" r:id="rId3"/>
    <p:sldId id="286" r:id="rId4"/>
    <p:sldId id="281" r:id="rId5"/>
    <p:sldId id="258" r:id="rId6"/>
    <p:sldId id="282" r:id="rId7"/>
    <p:sldId id="283" r:id="rId8"/>
    <p:sldId id="284" r:id="rId9"/>
    <p:sldId id="285" r:id="rId10"/>
    <p:sldId id="288" r:id="rId11"/>
    <p:sldId id="259" r:id="rId12"/>
    <p:sldId id="290" r:id="rId13"/>
    <p:sldId id="287" r:id="rId14"/>
    <p:sldId id="260" r:id="rId15"/>
    <p:sldId id="261" r:id="rId16"/>
    <p:sldId id="262" r:id="rId17"/>
    <p:sldId id="263" r:id="rId18"/>
    <p:sldId id="264" r:id="rId19"/>
    <p:sldId id="265" r:id="rId20"/>
    <p:sldId id="291" r:id="rId21"/>
    <p:sldId id="292" r:id="rId22"/>
    <p:sldId id="293" r:id="rId23"/>
    <p:sldId id="294" r:id="rId24"/>
    <p:sldId id="295" r:id="rId25"/>
    <p:sldId id="296" r:id="rId26"/>
    <p:sldId id="266" r:id="rId27"/>
    <p:sldId id="297" r:id="rId28"/>
    <p:sldId id="267" r:id="rId29"/>
    <p:sldId id="268" r:id="rId30"/>
    <p:sldId id="269" r:id="rId31"/>
    <p:sldId id="270" r:id="rId32"/>
    <p:sldId id="298" r:id="rId33"/>
    <p:sldId id="299" r:id="rId34"/>
    <p:sldId id="300" r:id="rId35"/>
    <p:sldId id="301" r:id="rId36"/>
    <p:sldId id="302" r:id="rId37"/>
    <p:sldId id="271" r:id="rId38"/>
    <p:sldId id="303" r:id="rId39"/>
    <p:sldId id="272" r:id="rId40"/>
    <p:sldId id="304" r:id="rId41"/>
    <p:sldId id="273" r:id="rId42"/>
    <p:sldId id="274" r:id="rId43"/>
    <p:sldId id="275" r:id="rId44"/>
    <p:sldId id="276" r:id="rId45"/>
    <p:sldId id="277" r:id="rId46"/>
    <p:sldId id="278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18FDBB-7C5B-4F89-9B61-B6AA96D213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0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009E-C48F-496A-956A-5DBE80B7BE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5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DA752-BED2-4B53-98B3-0EA1A49DCA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69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44B77-F3A1-4793-B643-0E07C2A278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197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3E401-F5EA-4DCA-A3B3-148BEC37F2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21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17C-398B-4DDC-B3E8-57706E6431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033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26996-E291-4C09-90BD-6D48E9F226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1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2361-8BC8-4D72-AF05-82EBDE7EE4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39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D01BB-A964-48A8-AAEA-6A0657B66B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1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1872-2E2A-4AE5-92D2-876B8B48C7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7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D1DFC-9286-47DD-AB33-460257849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0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23739148-C6EC-4DC3-9529-ADE3C15C3D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Parallel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704850"/>
            <a:ext cx="335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10 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calls for shared-memory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shmget</a:t>
            </a:r>
          </a:p>
          <a:p>
            <a:pPr lvl="1" eaLnBrk="1" hangingPunct="1"/>
            <a:r>
              <a:rPr lang="en-US" altLang="zh-TW" sz="2400" smtClean="0"/>
              <a:t>to allocate a block of shared memory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shmat</a:t>
            </a:r>
          </a:p>
          <a:p>
            <a:pPr lvl="1" eaLnBrk="1" hangingPunct="1"/>
            <a:r>
              <a:rPr lang="en-US" altLang="zh-TW" sz="2400" smtClean="0"/>
              <a:t>set alias let a portion of the address space been mapped to the shared memory block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shmdt</a:t>
            </a:r>
          </a:p>
          <a:p>
            <a:pPr lvl="1" eaLnBrk="1" hangingPunct="1"/>
            <a:r>
              <a:rPr lang="en-US" altLang="zh-TW" sz="2400" smtClean="0"/>
              <a:t>detach the shared memory address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124075" y="2349500"/>
            <a:ext cx="4032250" cy="1758950"/>
            <a:chOff x="1247" y="1327"/>
            <a:chExt cx="2540" cy="1108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value = 100;</a:t>
              </a:r>
            </a:p>
            <a:p>
              <a:pPr eaLnBrk="1" hangingPunct="1"/>
              <a:r>
                <a:rPr lang="en-US" altLang="zh-TW"/>
                <a:t>flag = 1;</a:t>
              </a:r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while (flag==0);</a:t>
              </a:r>
            </a:p>
            <a:p>
              <a:pPr eaLnBrk="1" hangingPunct="1"/>
              <a:r>
                <a:rPr lang="en-US" altLang="zh-TW"/>
                <a:t>print value;</a:t>
              </a: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247" y="1616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461" y="1372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777" y="1327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/* initial: flag = 0 */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973" y="220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Initializing shared memory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with system call </a:t>
            </a:r>
            <a:r>
              <a:rPr lang="en-US" altLang="zh-TW" i="1" smtClean="0">
                <a:solidFill>
                  <a:schemeClr val="hlink"/>
                </a:solidFill>
              </a:rPr>
              <a:t>shmget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Initializing shared memory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key value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shmid = shmget (key, size, flag)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first call allocates a new block of shared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following calls obtain this shared memory block with the same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Initializing shared memory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key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116013" y="3068638"/>
            <a:ext cx="3168650" cy="2614612"/>
            <a:chOff x="839" y="2024"/>
            <a:chExt cx="1996" cy="1647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930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7424" name="Rectangle 6"/>
            <p:cNvSpPr>
              <a:spLocks noChangeArrowheads="1"/>
            </p:cNvSpPr>
            <p:nvPr/>
          </p:nvSpPr>
          <p:spPr bwMode="auto">
            <a:xfrm>
              <a:off x="1519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17425" name="Rectangle 7"/>
            <p:cNvSpPr>
              <a:spLocks noChangeArrowheads="1"/>
            </p:cNvSpPr>
            <p:nvPr/>
          </p:nvSpPr>
          <p:spPr bwMode="auto">
            <a:xfrm>
              <a:off x="2109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3</a:t>
              </a:r>
            </a:p>
          </p:txBody>
        </p:sp>
        <p:sp>
          <p:nvSpPr>
            <p:cNvPr id="17426" name="Rectangle 8"/>
            <p:cNvSpPr>
              <a:spLocks noChangeArrowheads="1"/>
            </p:cNvSpPr>
            <p:nvPr/>
          </p:nvSpPr>
          <p:spPr bwMode="auto">
            <a:xfrm>
              <a:off x="1111" y="2886"/>
              <a:ext cx="1225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7427" name="Line 9"/>
            <p:cNvSpPr>
              <a:spLocks noChangeShapeType="1"/>
            </p:cNvSpPr>
            <p:nvPr/>
          </p:nvSpPr>
          <p:spPr bwMode="auto">
            <a:xfrm>
              <a:off x="1156" y="2704"/>
              <a:ext cx="27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1701" y="27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9" name="Line 11"/>
            <p:cNvSpPr>
              <a:spLocks noChangeShapeType="1"/>
            </p:cNvSpPr>
            <p:nvPr/>
          </p:nvSpPr>
          <p:spPr bwMode="auto">
            <a:xfrm flipH="1">
              <a:off x="1973" y="2704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0" name="AutoShape 12"/>
            <p:cNvSpPr>
              <a:spLocks noChangeArrowheads="1"/>
            </p:cNvSpPr>
            <p:nvPr/>
          </p:nvSpPr>
          <p:spPr bwMode="auto">
            <a:xfrm>
              <a:off x="839" y="2024"/>
              <a:ext cx="1996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31" name="Text Box 13"/>
            <p:cNvSpPr txBox="1">
              <a:spLocks noChangeArrowheads="1"/>
            </p:cNvSpPr>
            <p:nvPr/>
          </p:nvSpPr>
          <p:spPr bwMode="auto">
            <a:xfrm>
              <a:off x="1280" y="3459"/>
              <a:ext cx="5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key=100</a:t>
              </a:r>
            </a:p>
          </p:txBody>
        </p:sp>
      </p:grpSp>
      <p:grpSp>
        <p:nvGrpSpPr>
          <p:cNvPr id="17413" name="Group 14"/>
          <p:cNvGrpSpPr>
            <a:grpSpLocks/>
          </p:cNvGrpSpPr>
          <p:nvPr/>
        </p:nvGrpSpPr>
        <p:grpSpPr bwMode="auto">
          <a:xfrm>
            <a:off x="4716463" y="3068638"/>
            <a:ext cx="3168650" cy="2614612"/>
            <a:chOff x="839" y="2024"/>
            <a:chExt cx="1996" cy="1647"/>
          </a:xfrm>
        </p:grpSpPr>
        <p:sp>
          <p:nvSpPr>
            <p:cNvPr id="17414" name="Rectangle 15"/>
            <p:cNvSpPr>
              <a:spLocks noChangeArrowheads="1"/>
            </p:cNvSpPr>
            <p:nvPr/>
          </p:nvSpPr>
          <p:spPr bwMode="auto">
            <a:xfrm>
              <a:off x="930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4</a:t>
              </a:r>
            </a:p>
          </p:txBody>
        </p:sp>
        <p:sp>
          <p:nvSpPr>
            <p:cNvPr id="17415" name="Rectangle 16"/>
            <p:cNvSpPr>
              <a:spLocks noChangeArrowheads="1"/>
            </p:cNvSpPr>
            <p:nvPr/>
          </p:nvSpPr>
          <p:spPr bwMode="auto">
            <a:xfrm>
              <a:off x="1519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5</a:t>
              </a:r>
            </a:p>
          </p:txBody>
        </p:sp>
        <p:sp>
          <p:nvSpPr>
            <p:cNvPr id="17416" name="Rectangle 17"/>
            <p:cNvSpPr>
              <a:spLocks noChangeArrowheads="1"/>
            </p:cNvSpPr>
            <p:nvPr/>
          </p:nvSpPr>
          <p:spPr bwMode="auto">
            <a:xfrm>
              <a:off x="2109" y="2115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6</a:t>
              </a:r>
            </a:p>
          </p:txBody>
        </p:sp>
        <p:sp>
          <p:nvSpPr>
            <p:cNvPr id="17417" name="Rectangle 18"/>
            <p:cNvSpPr>
              <a:spLocks noChangeArrowheads="1"/>
            </p:cNvSpPr>
            <p:nvPr/>
          </p:nvSpPr>
          <p:spPr bwMode="auto">
            <a:xfrm>
              <a:off x="1111" y="2886"/>
              <a:ext cx="1225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7418" name="Line 19"/>
            <p:cNvSpPr>
              <a:spLocks noChangeShapeType="1"/>
            </p:cNvSpPr>
            <p:nvPr/>
          </p:nvSpPr>
          <p:spPr bwMode="auto">
            <a:xfrm>
              <a:off x="1156" y="2704"/>
              <a:ext cx="27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20"/>
            <p:cNvSpPr>
              <a:spLocks noChangeShapeType="1"/>
            </p:cNvSpPr>
            <p:nvPr/>
          </p:nvSpPr>
          <p:spPr bwMode="auto">
            <a:xfrm>
              <a:off x="1701" y="27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Line 21"/>
            <p:cNvSpPr>
              <a:spLocks noChangeShapeType="1"/>
            </p:cNvSpPr>
            <p:nvPr/>
          </p:nvSpPr>
          <p:spPr bwMode="auto">
            <a:xfrm flipH="1">
              <a:off x="1973" y="2704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AutoShape 22"/>
            <p:cNvSpPr>
              <a:spLocks noChangeArrowheads="1"/>
            </p:cNvSpPr>
            <p:nvPr/>
          </p:nvSpPr>
          <p:spPr bwMode="auto">
            <a:xfrm>
              <a:off x="839" y="2024"/>
              <a:ext cx="1996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2" name="Text Box 23"/>
            <p:cNvSpPr txBox="1">
              <a:spLocks noChangeArrowheads="1"/>
            </p:cNvSpPr>
            <p:nvPr/>
          </p:nvSpPr>
          <p:spPr bwMode="auto">
            <a:xfrm>
              <a:off x="1280" y="3459"/>
              <a:ext cx="5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key=200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Initializing shared memory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key value IPC_PRIVATE</a:t>
            </a:r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shmid = shmget (key, size, flag)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always create a new shared memory block</a:t>
            </a:r>
          </a:p>
          <a:p>
            <a:pPr eaLnBrk="1" hangingPunct="1"/>
            <a:r>
              <a:rPr lang="en-US" altLang="zh-TW" smtClean="0"/>
              <a:t>then fork other cooperating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Initializing shared memory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key value IPC_PRIVATE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9750" y="3068638"/>
            <a:ext cx="3168650" cy="2232025"/>
            <a:chOff x="703" y="1933"/>
            <a:chExt cx="1996" cy="1406"/>
          </a:xfrm>
        </p:grpSpPr>
        <p:sp>
          <p:nvSpPr>
            <p:cNvPr id="19474" name="Rectangle 5"/>
            <p:cNvSpPr>
              <a:spLocks noChangeArrowheads="1"/>
            </p:cNvSpPr>
            <p:nvPr/>
          </p:nvSpPr>
          <p:spPr bwMode="auto">
            <a:xfrm>
              <a:off x="794" y="2024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9475" name="Rectangle 6"/>
            <p:cNvSpPr>
              <a:spLocks noChangeArrowheads="1"/>
            </p:cNvSpPr>
            <p:nvPr/>
          </p:nvSpPr>
          <p:spPr bwMode="auto">
            <a:xfrm>
              <a:off x="975" y="2795"/>
              <a:ext cx="1225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9476" name="Line 7"/>
            <p:cNvSpPr>
              <a:spLocks noChangeShapeType="1"/>
            </p:cNvSpPr>
            <p:nvPr/>
          </p:nvSpPr>
          <p:spPr bwMode="auto">
            <a:xfrm>
              <a:off x="1020" y="2613"/>
              <a:ext cx="27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AutoShape 8"/>
            <p:cNvSpPr>
              <a:spLocks noChangeArrowheads="1"/>
            </p:cNvSpPr>
            <p:nvPr/>
          </p:nvSpPr>
          <p:spPr bwMode="auto">
            <a:xfrm>
              <a:off x="703" y="1933"/>
              <a:ext cx="1996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5148263" y="3068638"/>
            <a:ext cx="3168650" cy="2232025"/>
            <a:chOff x="3198" y="1933"/>
            <a:chExt cx="1996" cy="1406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289" y="2024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878" y="2024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468" y="2024"/>
              <a:ext cx="454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3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3470" y="2795"/>
              <a:ext cx="1225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515" y="2613"/>
              <a:ext cx="27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4060" y="261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4332" y="2613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AutoShape 17"/>
            <p:cNvSpPr>
              <a:spLocks noChangeArrowheads="1"/>
            </p:cNvSpPr>
            <p:nvPr/>
          </p:nvSpPr>
          <p:spPr bwMode="auto">
            <a:xfrm>
              <a:off x="3198" y="1933"/>
              <a:ext cx="1996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9462" name="Text Box 18"/>
          <p:cNvSpPr txBox="1">
            <a:spLocks noChangeArrowheads="1"/>
          </p:cNvSpPr>
          <p:nvPr/>
        </p:nvSpPr>
        <p:spPr bwMode="auto">
          <a:xfrm>
            <a:off x="808038" y="5418138"/>
            <a:ext cx="2559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Proc. 1 allocates a new block</a:t>
            </a:r>
          </a:p>
          <a:p>
            <a:pPr eaLnBrk="1" hangingPunct="1"/>
            <a:r>
              <a:rPr lang="en-US" altLang="zh-TW"/>
              <a:t>of shared memory</a:t>
            </a:r>
          </a:p>
        </p:txBody>
      </p:sp>
      <p:grpSp>
        <p:nvGrpSpPr>
          <p:cNvPr id="19463" name="Group 19"/>
          <p:cNvGrpSpPr>
            <a:grpSpLocks/>
          </p:cNvGrpSpPr>
          <p:nvPr/>
        </p:nvGrpSpPr>
        <p:grpSpPr bwMode="auto">
          <a:xfrm>
            <a:off x="3995738" y="4005263"/>
            <a:ext cx="863600" cy="912812"/>
            <a:chOff x="2517" y="2523"/>
            <a:chExt cx="544" cy="575"/>
          </a:xfrm>
        </p:grpSpPr>
        <p:sp>
          <p:nvSpPr>
            <p:cNvPr id="19464" name="AutoShape 20"/>
            <p:cNvSpPr>
              <a:spLocks noChangeArrowheads="1"/>
            </p:cNvSpPr>
            <p:nvPr/>
          </p:nvSpPr>
          <p:spPr bwMode="auto">
            <a:xfrm>
              <a:off x="2517" y="2523"/>
              <a:ext cx="544" cy="363"/>
            </a:xfrm>
            <a:prstGeom prst="rightArrow">
              <a:avLst>
                <a:gd name="adj1" fmla="val 50000"/>
                <a:gd name="adj2" fmla="val 374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5" name="Text Box 21"/>
            <p:cNvSpPr txBox="1">
              <a:spLocks noChangeArrowheads="1"/>
            </p:cNvSpPr>
            <p:nvPr/>
          </p:nvSpPr>
          <p:spPr bwMode="auto">
            <a:xfrm>
              <a:off x="2562" y="2886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124075" y="2349500"/>
            <a:ext cx="4032250" cy="1758950"/>
            <a:chOff x="1247" y="1327"/>
            <a:chExt cx="2540" cy="1108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value = 100;</a:t>
              </a:r>
            </a:p>
            <a:p>
              <a:pPr eaLnBrk="1" hangingPunct="1"/>
              <a:r>
                <a:rPr lang="en-US" altLang="zh-TW"/>
                <a:t>flag = 1;</a:t>
              </a: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while (flag==0);</a:t>
              </a:r>
            </a:p>
            <a:p>
              <a:pPr eaLnBrk="1" hangingPunct="1"/>
              <a:r>
                <a:rPr lang="en-US" altLang="zh-TW"/>
                <a:t>print value;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247" y="1616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461" y="1372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2777" y="1327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/* initial: flag = 0 */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973" y="220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create a block of shared memory</a:t>
            </a:r>
          </a:p>
        </p:txBody>
      </p: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3048000" y="2438400"/>
            <a:ext cx="5908675" cy="2901950"/>
            <a:chOff x="839" y="1888"/>
            <a:chExt cx="3722" cy="1828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1509" name="AutoShape 23"/>
          <p:cNvSpPr>
            <a:spLocks noChangeArrowheads="1"/>
          </p:cNvSpPr>
          <p:nvPr/>
        </p:nvSpPr>
        <p:spPr bwMode="auto">
          <a:xfrm>
            <a:off x="685800" y="4648200"/>
            <a:ext cx="3429000" cy="1905000"/>
          </a:xfrm>
          <a:prstGeom prst="wedgeRoundRectCallout">
            <a:avLst>
              <a:gd name="adj1" fmla="val 96852"/>
              <a:gd name="adj2" fmla="val -44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pic>
        <p:nvPicPr>
          <p:cNvPr id="21510" name="Picture 3" descr="sh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28511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guide you to write parallel program computing the dot-product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with shared memory mechanism of UNIX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819400" y="3200400"/>
          <a:ext cx="1905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3" imgW="850531" imgH="431613" progId="Equation.3">
                  <p:embed/>
                </p:oleObj>
              </mc:Choice>
              <mc:Fallback>
                <p:oleObj name="方程式" r:id="rId3" imgW="85053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9050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create a block of shared memory</a:t>
            </a:r>
          </a:p>
        </p:txBody>
      </p:sp>
      <p:pic>
        <p:nvPicPr>
          <p:cNvPr id="22532" name="Picture 4" descr="sh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33845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shm_alloc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68405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create a block of shared memory</a:t>
            </a:r>
          </a:p>
        </p:txBody>
      </p:sp>
      <p:pic>
        <p:nvPicPr>
          <p:cNvPr id="23556" name="Picture 4" descr="sh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33845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shm_alloc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68405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1295400" y="5181600"/>
            <a:ext cx="5943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257800" y="3505200"/>
            <a:ext cx="2819400" cy="1143000"/>
          </a:xfrm>
          <a:prstGeom prst="wedgeRoundRectCallout">
            <a:avLst>
              <a:gd name="adj1" fmla="val -47634"/>
              <a:gd name="adj2" fmla="val 96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setup access mode with a integer of bitmap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create a block of shared memory</a:t>
            </a:r>
          </a:p>
        </p:txBody>
      </p:sp>
      <p:pic>
        <p:nvPicPr>
          <p:cNvPr id="24580" name="Picture 4" descr="sh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33845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shm_alloc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68405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1371600" y="5410200"/>
            <a:ext cx="6705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5257800" y="3505200"/>
            <a:ext cx="2819400" cy="1143000"/>
          </a:xfrm>
          <a:prstGeom prst="wedgeRoundRectCallout">
            <a:avLst>
              <a:gd name="adj1" fmla="val -46509"/>
              <a:gd name="adj2" fmla="val 11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create/attach the shared memory and get a integer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create a block of shared memory</a:t>
            </a:r>
          </a:p>
        </p:txBody>
      </p:sp>
      <p:pic>
        <p:nvPicPr>
          <p:cNvPr id="25604" name="Picture 4" descr="sh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33845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shm_alloc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68405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371600" y="5638800"/>
            <a:ext cx="6705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5257800" y="3733800"/>
            <a:ext cx="2819400" cy="1143000"/>
          </a:xfrm>
          <a:prstGeom prst="wedgeRoundRectCallout">
            <a:avLst>
              <a:gd name="adj1" fmla="val -46509"/>
              <a:gd name="adj2" fmla="val 11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bind the shared memory to my private virtual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access shared memory as if accessing to private virtual address space</a:t>
            </a:r>
          </a:p>
        </p:txBody>
      </p:sp>
      <p:pic>
        <p:nvPicPr>
          <p:cNvPr id="26628" name="Picture 4" descr="s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51054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simple method for synchronization</a:t>
            </a:r>
          </a:p>
        </p:txBody>
      </p:sp>
      <p:pic>
        <p:nvPicPr>
          <p:cNvPr id="27652" name="Picture 4" descr="s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572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4724400" y="4114800"/>
            <a:ext cx="4032250" cy="1758950"/>
            <a:chOff x="1247" y="1327"/>
            <a:chExt cx="2540" cy="1108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value = 100;</a:t>
              </a:r>
            </a:p>
            <a:p>
              <a:pPr eaLnBrk="1" hangingPunct="1"/>
              <a:r>
                <a:rPr lang="en-US" altLang="zh-TW"/>
                <a:t>flag = 1;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while (flag==0);</a:t>
              </a:r>
            </a:p>
            <a:p>
              <a:pPr eaLnBrk="1" hangingPunct="1"/>
              <a:r>
                <a:rPr lang="en-US" altLang="zh-TW"/>
                <a:t>print value;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1247" y="1616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461" y="1372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2777" y="1327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/* initial: flag = 0 */</a:t>
              </a: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1973" y="220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Semaphore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mechanism for mutual exclusive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 How to do critical section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every process doing both read and write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676400" y="2514600"/>
            <a:ext cx="5400675" cy="3889375"/>
            <a:chOff x="1066" y="1344"/>
            <a:chExt cx="3402" cy="2450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29711" name="Text Box 6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mysum = 0;</a:t>
                </a:r>
              </a:p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for (i=0;i&lt;10000;i++)</a:t>
                </a:r>
              </a:p>
              <a:p>
                <a:pPr eaLnBrk="1" hangingPunct="1"/>
                <a:r>
                  <a:rPr lang="en-US" altLang="zh-TW"/>
                  <a:t>    mysum += a[i]*b[i];</a:t>
                </a:r>
              </a:p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 b="1"/>
                  <a:t>lock (L);</a:t>
                </a:r>
              </a:p>
              <a:p>
                <a:pPr eaLnBrk="1" hangingPunct="1"/>
                <a:r>
                  <a:rPr lang="en-US" altLang="zh-TW"/>
                  <a:t>    acc += mysum;</a:t>
                </a:r>
              </a:p>
              <a:p>
                <a:pPr eaLnBrk="1" hangingPunct="1"/>
                <a:r>
                  <a:rPr lang="en-US" altLang="zh-TW" b="1"/>
                  <a:t>unlock (L);</a:t>
                </a:r>
              </a:p>
            </p:txBody>
          </p:sp>
          <p:sp>
            <p:nvSpPr>
              <p:cNvPr id="29712" name="Text Box 7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1</a:t>
                </a:r>
              </a:p>
            </p:txBody>
          </p:sp>
        </p:grpSp>
        <p:grpSp>
          <p:nvGrpSpPr>
            <p:cNvPr id="29702" name="Group 8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29708" name="Rectangle 9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9709" name="Text Box 10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shared memory</a:t>
                </a:r>
              </a:p>
            </p:txBody>
          </p:sp>
          <p:sp>
            <p:nvSpPr>
              <p:cNvPr id="29710" name="Rectangle 11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</a:t>
                </a:r>
              </a:p>
            </p:txBody>
          </p:sp>
        </p:grpSp>
        <p:sp>
          <p:nvSpPr>
            <p:cNvPr id="29703" name="Line 12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13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05" name="Group 14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29706" name="Text Box 1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mysum = 0;</a:t>
                </a:r>
              </a:p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for (i=10000;i&lt;20000;i++)</a:t>
                </a:r>
              </a:p>
              <a:p>
                <a:pPr eaLnBrk="1" hangingPunct="1"/>
                <a:r>
                  <a:rPr lang="en-US" altLang="zh-TW"/>
                  <a:t>    mysum += a[i]*b[i];</a:t>
                </a:r>
              </a:p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 b="1"/>
                  <a:t>lock (L);</a:t>
                </a:r>
              </a:p>
              <a:p>
                <a:pPr eaLnBrk="1" hangingPunct="1"/>
                <a:r>
                  <a:rPr lang="en-US" altLang="zh-TW"/>
                  <a:t>    acc += mysum;</a:t>
                </a:r>
              </a:p>
              <a:p>
                <a:pPr eaLnBrk="1" hangingPunct="1"/>
                <a:r>
                  <a:rPr lang="en-US" altLang="zh-TW" b="1"/>
                  <a:t>unlock (L);</a:t>
                </a:r>
              </a:p>
            </p:txBody>
          </p:sp>
          <p:sp>
            <p:nvSpPr>
              <p:cNvPr id="29707" name="Text Box 1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share the play yard?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only one can use the play yard at a time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684213" y="5373688"/>
            <a:ext cx="503237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7451725" y="5516563"/>
            <a:ext cx="503238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3563938" y="2852738"/>
            <a:ext cx="1295400" cy="2089150"/>
            <a:chOff x="2245" y="1615"/>
            <a:chExt cx="816" cy="1316"/>
          </a:xfrm>
        </p:grpSpPr>
        <p:sp>
          <p:nvSpPr>
            <p:cNvPr id="30742" name="Rectangle 7"/>
            <p:cNvSpPr>
              <a:spLocks noChangeArrowheads="1"/>
            </p:cNvSpPr>
            <p:nvPr/>
          </p:nvSpPr>
          <p:spPr bwMode="auto">
            <a:xfrm>
              <a:off x="2245" y="2160"/>
              <a:ext cx="816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43" name="Line 8"/>
            <p:cNvSpPr>
              <a:spLocks noChangeShapeType="1"/>
            </p:cNvSpPr>
            <p:nvPr/>
          </p:nvSpPr>
          <p:spPr bwMode="auto">
            <a:xfrm flipV="1">
              <a:off x="2562" y="166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Oval 9"/>
            <p:cNvSpPr>
              <a:spLocks noChangeArrowheads="1"/>
            </p:cNvSpPr>
            <p:nvPr/>
          </p:nvSpPr>
          <p:spPr bwMode="auto">
            <a:xfrm>
              <a:off x="2517" y="161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0727" name="Group 10"/>
          <p:cNvGrpSpPr>
            <a:grpSpLocks/>
          </p:cNvGrpSpPr>
          <p:nvPr/>
        </p:nvGrpSpPr>
        <p:grpSpPr bwMode="auto">
          <a:xfrm>
            <a:off x="684213" y="4724400"/>
            <a:ext cx="503237" cy="647700"/>
            <a:chOff x="1565" y="3521"/>
            <a:chExt cx="317" cy="408"/>
          </a:xfrm>
        </p:grpSpPr>
        <p:sp>
          <p:nvSpPr>
            <p:cNvPr id="30736" name="Oval 11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Line 13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14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Line 15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8" name="Group 17"/>
          <p:cNvGrpSpPr>
            <a:grpSpLocks/>
          </p:cNvGrpSpPr>
          <p:nvPr/>
        </p:nvGrpSpPr>
        <p:grpSpPr bwMode="auto">
          <a:xfrm>
            <a:off x="7380288" y="4941888"/>
            <a:ext cx="503237" cy="647700"/>
            <a:chOff x="1565" y="3521"/>
            <a:chExt cx="317" cy="408"/>
          </a:xfrm>
        </p:grpSpPr>
        <p:sp>
          <p:nvSpPr>
            <p:cNvPr id="30730" name="Oval 18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31" name="Line 19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2" name="Line 20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21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Line 22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5" name="Line 23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29" name="AutoShape 24"/>
          <p:cNvSpPr>
            <a:spLocks noChangeArrowheads="1"/>
          </p:cNvSpPr>
          <p:nvPr/>
        </p:nvSpPr>
        <p:spPr bwMode="auto">
          <a:xfrm>
            <a:off x="4067175" y="2997200"/>
            <a:ext cx="431800" cy="288925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share the play yard?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only one can use the play yard at a time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684213" y="5373688"/>
            <a:ext cx="503237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7451725" y="5516563"/>
            <a:ext cx="503238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563938" y="2852738"/>
            <a:ext cx="1295400" cy="2089150"/>
            <a:chOff x="2245" y="1615"/>
            <a:chExt cx="816" cy="1316"/>
          </a:xfrm>
        </p:grpSpPr>
        <p:sp>
          <p:nvSpPr>
            <p:cNvPr id="31767" name="Rectangle 7"/>
            <p:cNvSpPr>
              <a:spLocks noChangeArrowheads="1"/>
            </p:cNvSpPr>
            <p:nvPr/>
          </p:nvSpPr>
          <p:spPr bwMode="auto">
            <a:xfrm>
              <a:off x="2245" y="2160"/>
              <a:ext cx="816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768" name="Line 8"/>
            <p:cNvSpPr>
              <a:spLocks noChangeShapeType="1"/>
            </p:cNvSpPr>
            <p:nvPr/>
          </p:nvSpPr>
          <p:spPr bwMode="auto">
            <a:xfrm flipV="1">
              <a:off x="2562" y="166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Oval 9"/>
            <p:cNvSpPr>
              <a:spLocks noChangeArrowheads="1"/>
            </p:cNvSpPr>
            <p:nvPr/>
          </p:nvSpPr>
          <p:spPr bwMode="auto">
            <a:xfrm>
              <a:off x="2517" y="161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3851275" y="3933825"/>
            <a:ext cx="503238" cy="647700"/>
            <a:chOff x="1565" y="3521"/>
            <a:chExt cx="317" cy="408"/>
          </a:xfrm>
        </p:grpSpPr>
        <p:sp>
          <p:nvSpPr>
            <p:cNvPr id="31761" name="Oval 11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762" name="Line 12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13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14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15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Line 16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52" name="Group 17"/>
          <p:cNvGrpSpPr>
            <a:grpSpLocks/>
          </p:cNvGrpSpPr>
          <p:nvPr/>
        </p:nvGrpSpPr>
        <p:grpSpPr bwMode="auto">
          <a:xfrm>
            <a:off x="7380288" y="4941888"/>
            <a:ext cx="503237" cy="647700"/>
            <a:chOff x="1565" y="3521"/>
            <a:chExt cx="317" cy="408"/>
          </a:xfrm>
        </p:grpSpPr>
        <p:sp>
          <p:nvSpPr>
            <p:cNvPr id="31755" name="Oval 18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756" name="Line 19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20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21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22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Line 23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53" name="Line 24"/>
          <p:cNvSpPr>
            <a:spLocks noChangeShapeType="1"/>
          </p:cNvSpPr>
          <p:nvPr/>
        </p:nvSpPr>
        <p:spPr bwMode="auto">
          <a:xfrm flipH="1" flipV="1">
            <a:off x="4140200" y="2997200"/>
            <a:ext cx="3311525" cy="1871663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Text Box 25"/>
          <p:cNvSpPr txBox="1">
            <a:spLocks noChangeArrowheads="1"/>
          </p:cNvSpPr>
          <p:nvPr/>
        </p:nvSpPr>
        <p:spPr bwMode="auto">
          <a:xfrm>
            <a:off x="5508625" y="3068638"/>
            <a:ext cx="323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The play yard is occupied and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I cannot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Programming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tradition of multi-programming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908175" y="3141663"/>
            <a:ext cx="4829175" cy="3074987"/>
            <a:chOff x="1536" y="1104"/>
            <a:chExt cx="3042" cy="1937"/>
          </a:xfrm>
        </p:grpSpPr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 descr="Wide upward diagonal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w 649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w 649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1536" y="224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1574" y="224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1613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1651" y="224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1688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2" name="Freeform 32" descr="Wide upward diagonal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Freeform 35" descr="Wide upward diagonal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1763" y="194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1795" y="1968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1872" y="1872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1903" y="189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2160" y="1655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2191" y="1680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1655" y="2039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auto">
            <a:xfrm>
              <a:off x="1688" y="20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2078" y="1755"/>
              <a:ext cx="13" cy="13"/>
            </a:xfrm>
            <a:custGeom>
              <a:avLst/>
              <a:gdLst>
                <a:gd name="T0" fmla="*/ 1 w 13"/>
                <a:gd name="T1" fmla="*/ 2 h 13"/>
                <a:gd name="T2" fmla="*/ 3 w 13"/>
                <a:gd name="T3" fmla="*/ 2 h 13"/>
                <a:gd name="T4" fmla="*/ 3 w 13"/>
                <a:gd name="T5" fmla="*/ 2 h 13"/>
                <a:gd name="T6" fmla="*/ 3 w 13"/>
                <a:gd name="T7" fmla="*/ 2 h 13"/>
                <a:gd name="T8" fmla="*/ 5 w 13"/>
                <a:gd name="T9" fmla="*/ 0 h 13"/>
                <a:gd name="T10" fmla="*/ 5 w 13"/>
                <a:gd name="T11" fmla="*/ 0 h 13"/>
                <a:gd name="T12" fmla="*/ 7 w 13"/>
                <a:gd name="T13" fmla="*/ 0 h 13"/>
                <a:gd name="T14" fmla="*/ 7 w 13"/>
                <a:gd name="T15" fmla="*/ 0 h 13"/>
                <a:gd name="T16" fmla="*/ 9 w 13"/>
                <a:gd name="T17" fmla="*/ 2 h 13"/>
                <a:gd name="T18" fmla="*/ 9 w 13"/>
                <a:gd name="T19" fmla="*/ 2 h 13"/>
                <a:gd name="T20" fmla="*/ 11 w 13"/>
                <a:gd name="T21" fmla="*/ 2 h 13"/>
                <a:gd name="T22" fmla="*/ 11 w 13"/>
                <a:gd name="T23" fmla="*/ 4 h 13"/>
                <a:gd name="T24" fmla="*/ 11 w 13"/>
                <a:gd name="T25" fmla="*/ 4 h 13"/>
                <a:gd name="T26" fmla="*/ 11 w 13"/>
                <a:gd name="T27" fmla="*/ 4 h 13"/>
                <a:gd name="T28" fmla="*/ 11 w 13"/>
                <a:gd name="T29" fmla="*/ 6 h 13"/>
                <a:gd name="T30" fmla="*/ 13 w 13"/>
                <a:gd name="T31" fmla="*/ 6 h 13"/>
                <a:gd name="T32" fmla="*/ 11 w 13"/>
                <a:gd name="T33" fmla="*/ 8 h 13"/>
                <a:gd name="T34" fmla="*/ 11 w 13"/>
                <a:gd name="T35" fmla="*/ 8 h 13"/>
                <a:gd name="T36" fmla="*/ 11 w 13"/>
                <a:gd name="T37" fmla="*/ 9 h 13"/>
                <a:gd name="T38" fmla="*/ 11 w 13"/>
                <a:gd name="T39" fmla="*/ 9 h 13"/>
                <a:gd name="T40" fmla="*/ 11 w 13"/>
                <a:gd name="T41" fmla="*/ 11 h 13"/>
                <a:gd name="T42" fmla="*/ 9 w 13"/>
                <a:gd name="T43" fmla="*/ 11 h 13"/>
                <a:gd name="T44" fmla="*/ 9 w 13"/>
                <a:gd name="T45" fmla="*/ 11 h 13"/>
                <a:gd name="T46" fmla="*/ 7 w 13"/>
                <a:gd name="T47" fmla="*/ 11 h 13"/>
                <a:gd name="T48" fmla="*/ 7 w 13"/>
                <a:gd name="T49" fmla="*/ 13 h 13"/>
                <a:gd name="T50" fmla="*/ 5 w 13"/>
                <a:gd name="T51" fmla="*/ 13 h 13"/>
                <a:gd name="T52" fmla="*/ 5 w 13"/>
                <a:gd name="T53" fmla="*/ 13 h 13"/>
                <a:gd name="T54" fmla="*/ 3 w 13"/>
                <a:gd name="T55" fmla="*/ 11 h 13"/>
                <a:gd name="T56" fmla="*/ 3 w 13"/>
                <a:gd name="T57" fmla="*/ 11 h 13"/>
                <a:gd name="T58" fmla="*/ 3 w 13"/>
                <a:gd name="T59" fmla="*/ 11 h 13"/>
                <a:gd name="T60" fmla="*/ 1 w 13"/>
                <a:gd name="T61" fmla="*/ 11 h 13"/>
                <a:gd name="T62" fmla="*/ 1 w 13"/>
                <a:gd name="T63" fmla="*/ 9 h 13"/>
                <a:gd name="T64" fmla="*/ 1 w 13"/>
                <a:gd name="T65" fmla="*/ 9 h 13"/>
                <a:gd name="T66" fmla="*/ 0 w 13"/>
                <a:gd name="T67" fmla="*/ 8 h 13"/>
                <a:gd name="T68" fmla="*/ 0 w 13"/>
                <a:gd name="T69" fmla="*/ 8 h 13"/>
                <a:gd name="T70" fmla="*/ 0 w 13"/>
                <a:gd name="T71" fmla="*/ 8 h 13"/>
                <a:gd name="T72" fmla="*/ 0 w 13"/>
                <a:gd name="T73" fmla="*/ 6 h 13"/>
                <a:gd name="T74" fmla="*/ 0 w 13"/>
                <a:gd name="T75" fmla="*/ 6 h 13"/>
                <a:gd name="T76" fmla="*/ 1 w 13"/>
                <a:gd name="T77" fmla="*/ 4 h 13"/>
                <a:gd name="T78" fmla="*/ 1 w 13"/>
                <a:gd name="T79" fmla="*/ 4 h 13"/>
                <a:gd name="T80" fmla="*/ 1 w 13"/>
                <a:gd name="T81" fmla="*/ 2 h 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" h="13">
                  <a:moveTo>
                    <a:pt x="1" y="2"/>
                  </a:moveTo>
                  <a:lnTo>
                    <a:pt x="3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48 w 62"/>
                <a:gd name="T11" fmla="*/ 46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2083" y="1763"/>
              <a:ext cx="256" cy="40"/>
            </a:xfrm>
            <a:custGeom>
              <a:avLst/>
              <a:gdLst>
                <a:gd name="T0" fmla="*/ 256 w 256"/>
                <a:gd name="T1" fmla="*/ 40 h 40"/>
                <a:gd name="T2" fmla="*/ 225 w 256"/>
                <a:gd name="T3" fmla="*/ 40 h 40"/>
                <a:gd name="T4" fmla="*/ 194 w 256"/>
                <a:gd name="T5" fmla="*/ 40 h 40"/>
                <a:gd name="T6" fmla="*/ 166 w 256"/>
                <a:gd name="T7" fmla="*/ 40 h 40"/>
                <a:gd name="T8" fmla="*/ 135 w 256"/>
                <a:gd name="T9" fmla="*/ 38 h 40"/>
                <a:gd name="T10" fmla="*/ 108 w 256"/>
                <a:gd name="T11" fmla="*/ 36 h 40"/>
                <a:gd name="T12" fmla="*/ 81 w 256"/>
                <a:gd name="T13" fmla="*/ 32 h 40"/>
                <a:gd name="T14" fmla="*/ 58 w 256"/>
                <a:gd name="T15" fmla="*/ 28 h 40"/>
                <a:gd name="T16" fmla="*/ 35 w 256"/>
                <a:gd name="T17" fmla="*/ 21 h 40"/>
                <a:gd name="T18" fmla="*/ 18 w 256"/>
                <a:gd name="T19" fmla="*/ 11 h 40"/>
                <a:gd name="T20" fmla="*/ 0 w 25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6" h="40">
                  <a:moveTo>
                    <a:pt x="256" y="40"/>
                  </a:moveTo>
                  <a:lnTo>
                    <a:pt x="225" y="40"/>
                  </a:lnTo>
                  <a:lnTo>
                    <a:pt x="194" y="40"/>
                  </a:lnTo>
                  <a:lnTo>
                    <a:pt x="166" y="40"/>
                  </a:lnTo>
                  <a:lnTo>
                    <a:pt x="135" y="38"/>
                  </a:lnTo>
                  <a:lnTo>
                    <a:pt x="108" y="36"/>
                  </a:lnTo>
                  <a:lnTo>
                    <a:pt x="81" y="32"/>
                  </a:lnTo>
                  <a:lnTo>
                    <a:pt x="58" y="28"/>
                  </a:lnTo>
                  <a:lnTo>
                    <a:pt x="35" y="21"/>
                  </a:lnTo>
                  <a:lnTo>
                    <a:pt x="18" y="1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auto">
            <a:xfrm>
              <a:off x="1895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1934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auto">
            <a:xfrm>
              <a:off x="1972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2010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1736" y="2187"/>
              <a:ext cx="11" cy="13"/>
            </a:xfrm>
            <a:custGeom>
              <a:avLst/>
              <a:gdLst>
                <a:gd name="T0" fmla="*/ 9 w 11"/>
                <a:gd name="T1" fmla="*/ 6 h 13"/>
                <a:gd name="T2" fmla="*/ 11 w 11"/>
                <a:gd name="T3" fmla="*/ 8 h 13"/>
                <a:gd name="T4" fmla="*/ 11 w 11"/>
                <a:gd name="T5" fmla="*/ 10 h 13"/>
                <a:gd name="T6" fmla="*/ 9 w 11"/>
                <a:gd name="T7" fmla="*/ 10 h 13"/>
                <a:gd name="T8" fmla="*/ 9 w 11"/>
                <a:gd name="T9" fmla="*/ 10 h 13"/>
                <a:gd name="T10" fmla="*/ 9 w 11"/>
                <a:gd name="T11" fmla="*/ 11 h 13"/>
                <a:gd name="T12" fmla="*/ 7 w 11"/>
                <a:gd name="T13" fmla="*/ 11 h 13"/>
                <a:gd name="T14" fmla="*/ 7 w 11"/>
                <a:gd name="T15" fmla="*/ 11 h 13"/>
                <a:gd name="T16" fmla="*/ 5 w 11"/>
                <a:gd name="T17" fmla="*/ 13 h 13"/>
                <a:gd name="T18" fmla="*/ 5 w 11"/>
                <a:gd name="T19" fmla="*/ 13 h 13"/>
                <a:gd name="T20" fmla="*/ 4 w 11"/>
                <a:gd name="T21" fmla="*/ 13 h 13"/>
                <a:gd name="T22" fmla="*/ 4 w 11"/>
                <a:gd name="T23" fmla="*/ 13 h 13"/>
                <a:gd name="T24" fmla="*/ 2 w 11"/>
                <a:gd name="T25" fmla="*/ 11 h 13"/>
                <a:gd name="T26" fmla="*/ 2 w 11"/>
                <a:gd name="T27" fmla="*/ 11 h 13"/>
                <a:gd name="T28" fmla="*/ 2 w 11"/>
                <a:gd name="T29" fmla="*/ 11 h 13"/>
                <a:gd name="T30" fmla="*/ 0 w 11"/>
                <a:gd name="T31" fmla="*/ 11 h 13"/>
                <a:gd name="T32" fmla="*/ 0 w 11"/>
                <a:gd name="T33" fmla="*/ 10 h 13"/>
                <a:gd name="T34" fmla="*/ 0 w 11"/>
                <a:gd name="T35" fmla="*/ 10 h 13"/>
                <a:gd name="T36" fmla="*/ 0 w 11"/>
                <a:gd name="T37" fmla="*/ 8 h 13"/>
                <a:gd name="T38" fmla="*/ 0 w 11"/>
                <a:gd name="T39" fmla="*/ 8 h 13"/>
                <a:gd name="T40" fmla="*/ 0 w 11"/>
                <a:gd name="T41" fmla="*/ 6 h 13"/>
                <a:gd name="T42" fmla="*/ 0 w 11"/>
                <a:gd name="T43" fmla="*/ 6 h 13"/>
                <a:gd name="T44" fmla="*/ 0 w 11"/>
                <a:gd name="T45" fmla="*/ 4 h 13"/>
                <a:gd name="T46" fmla="*/ 0 w 11"/>
                <a:gd name="T47" fmla="*/ 4 h 13"/>
                <a:gd name="T48" fmla="*/ 0 w 11"/>
                <a:gd name="T49" fmla="*/ 2 h 13"/>
                <a:gd name="T50" fmla="*/ 2 w 11"/>
                <a:gd name="T51" fmla="*/ 2 h 13"/>
                <a:gd name="T52" fmla="*/ 2 w 11"/>
                <a:gd name="T53" fmla="*/ 2 h 13"/>
                <a:gd name="T54" fmla="*/ 2 w 11"/>
                <a:gd name="T55" fmla="*/ 2 h 13"/>
                <a:gd name="T56" fmla="*/ 4 w 11"/>
                <a:gd name="T57" fmla="*/ 0 h 13"/>
                <a:gd name="T58" fmla="*/ 4 w 11"/>
                <a:gd name="T59" fmla="*/ 0 h 13"/>
                <a:gd name="T60" fmla="*/ 5 w 11"/>
                <a:gd name="T61" fmla="*/ 0 h 13"/>
                <a:gd name="T62" fmla="*/ 5 w 11"/>
                <a:gd name="T63" fmla="*/ 0 h 13"/>
                <a:gd name="T64" fmla="*/ 7 w 11"/>
                <a:gd name="T65" fmla="*/ 2 h 13"/>
                <a:gd name="T66" fmla="*/ 7 w 11"/>
                <a:gd name="T67" fmla="*/ 2 h 13"/>
                <a:gd name="T68" fmla="*/ 9 w 11"/>
                <a:gd name="T69" fmla="*/ 2 h 13"/>
                <a:gd name="T70" fmla="*/ 9 w 11"/>
                <a:gd name="T71" fmla="*/ 2 h 13"/>
                <a:gd name="T72" fmla="*/ 9 w 11"/>
                <a:gd name="T73" fmla="*/ 4 h 13"/>
                <a:gd name="T74" fmla="*/ 11 w 11"/>
                <a:gd name="T75" fmla="*/ 4 h 13"/>
                <a:gd name="T76" fmla="*/ 11 w 11"/>
                <a:gd name="T77" fmla="*/ 6 h 13"/>
                <a:gd name="T78" fmla="*/ 11 w 11"/>
                <a:gd name="T79" fmla="*/ 6 h 13"/>
                <a:gd name="T80" fmla="*/ 11 w 11"/>
                <a:gd name="T81" fmla="*/ 8 h 13"/>
                <a:gd name="T82" fmla="*/ 9 w 11"/>
                <a:gd name="T83" fmla="*/ 6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" h="13">
                  <a:moveTo>
                    <a:pt x="9" y="6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2 w 69"/>
                <a:gd name="T9" fmla="*/ 20 h 39"/>
                <a:gd name="T10" fmla="*/ 2 w 69"/>
                <a:gd name="T11" fmla="*/ 2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2" y="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0 w 69"/>
                <a:gd name="T9" fmla="*/ 1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1548" y="2091"/>
              <a:ext cx="192" cy="102"/>
            </a:xfrm>
            <a:custGeom>
              <a:avLst/>
              <a:gdLst>
                <a:gd name="T0" fmla="*/ 192 w 192"/>
                <a:gd name="T1" fmla="*/ 102 h 102"/>
                <a:gd name="T2" fmla="*/ 161 w 192"/>
                <a:gd name="T3" fmla="*/ 100 h 102"/>
                <a:gd name="T4" fmla="*/ 130 w 192"/>
                <a:gd name="T5" fmla="*/ 94 h 102"/>
                <a:gd name="T6" fmla="*/ 101 w 192"/>
                <a:gd name="T7" fmla="*/ 86 h 102"/>
                <a:gd name="T8" fmla="*/ 76 w 192"/>
                <a:gd name="T9" fmla="*/ 77 h 102"/>
                <a:gd name="T10" fmla="*/ 53 w 192"/>
                <a:gd name="T11" fmla="*/ 67 h 102"/>
                <a:gd name="T12" fmla="*/ 36 w 192"/>
                <a:gd name="T13" fmla="*/ 56 h 102"/>
                <a:gd name="T14" fmla="*/ 21 w 192"/>
                <a:gd name="T15" fmla="*/ 42 h 102"/>
                <a:gd name="T16" fmla="*/ 9 w 192"/>
                <a:gd name="T17" fmla="*/ 29 h 102"/>
                <a:gd name="T18" fmla="*/ 1 w 192"/>
                <a:gd name="T19" fmla="*/ 15 h 102"/>
                <a:gd name="T20" fmla="*/ 0 w 192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" h="102">
                  <a:moveTo>
                    <a:pt x="192" y="102"/>
                  </a:moveTo>
                  <a:lnTo>
                    <a:pt x="161" y="100"/>
                  </a:lnTo>
                  <a:lnTo>
                    <a:pt x="130" y="94"/>
                  </a:lnTo>
                  <a:lnTo>
                    <a:pt x="101" y="86"/>
                  </a:lnTo>
                  <a:lnTo>
                    <a:pt x="76" y="77"/>
                  </a:lnTo>
                  <a:lnTo>
                    <a:pt x="53" y="67"/>
                  </a:lnTo>
                  <a:lnTo>
                    <a:pt x="36" y="56"/>
                  </a:lnTo>
                  <a:lnTo>
                    <a:pt x="21" y="42"/>
                  </a:lnTo>
                  <a:lnTo>
                    <a:pt x="9" y="29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w 64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3556" y="2888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3587" y="291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361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3654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>
              <a:off x="3693" y="2888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0" name="Rectangle 70"/>
            <p:cNvSpPr>
              <a:spLocks noChangeArrowheads="1"/>
            </p:cNvSpPr>
            <p:nvPr/>
          </p:nvSpPr>
          <p:spPr bwMode="auto">
            <a:xfrm>
              <a:off x="3731" y="2888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3770" y="2888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3808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3" name="Rectangle 73"/>
            <p:cNvSpPr>
              <a:spLocks noChangeArrowheads="1"/>
            </p:cNvSpPr>
            <p:nvPr/>
          </p:nvSpPr>
          <p:spPr bwMode="auto">
            <a:xfrm>
              <a:off x="384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4" name="Rectangle 74"/>
            <p:cNvSpPr>
              <a:spLocks noChangeArrowheads="1"/>
            </p:cNvSpPr>
            <p:nvPr/>
          </p:nvSpPr>
          <p:spPr bwMode="auto">
            <a:xfrm>
              <a:off x="3885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3554" y="266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3585" y="268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361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8" name="Rectangle 78"/>
            <p:cNvSpPr>
              <a:spLocks noChangeArrowheads="1"/>
            </p:cNvSpPr>
            <p:nvPr/>
          </p:nvSpPr>
          <p:spPr bwMode="auto">
            <a:xfrm>
              <a:off x="3652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99" name="Rectangle 79"/>
            <p:cNvSpPr>
              <a:spLocks noChangeArrowheads="1"/>
            </p:cNvSpPr>
            <p:nvPr/>
          </p:nvSpPr>
          <p:spPr bwMode="auto">
            <a:xfrm>
              <a:off x="3691" y="266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0" name="Rectangle 80"/>
            <p:cNvSpPr>
              <a:spLocks noChangeArrowheads="1"/>
            </p:cNvSpPr>
            <p:nvPr/>
          </p:nvSpPr>
          <p:spPr bwMode="auto">
            <a:xfrm>
              <a:off x="3729" y="266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1" name="Rectangle 81"/>
            <p:cNvSpPr>
              <a:spLocks noChangeArrowheads="1"/>
            </p:cNvSpPr>
            <p:nvPr/>
          </p:nvSpPr>
          <p:spPr bwMode="auto">
            <a:xfrm>
              <a:off x="3768" y="266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2" name="Rectangle 82"/>
            <p:cNvSpPr>
              <a:spLocks noChangeArrowheads="1"/>
            </p:cNvSpPr>
            <p:nvPr/>
          </p:nvSpPr>
          <p:spPr bwMode="auto">
            <a:xfrm>
              <a:off x="3806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3" name="Rectangle 83"/>
            <p:cNvSpPr>
              <a:spLocks noChangeArrowheads="1"/>
            </p:cNvSpPr>
            <p:nvPr/>
          </p:nvSpPr>
          <p:spPr bwMode="auto">
            <a:xfrm>
              <a:off x="384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4" name="Rectangle 84"/>
            <p:cNvSpPr>
              <a:spLocks noChangeArrowheads="1"/>
            </p:cNvSpPr>
            <p:nvPr/>
          </p:nvSpPr>
          <p:spPr bwMode="auto">
            <a:xfrm>
              <a:off x="3883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5" name="Rectangle 85"/>
            <p:cNvSpPr>
              <a:spLocks noChangeArrowheads="1"/>
            </p:cNvSpPr>
            <p:nvPr/>
          </p:nvSpPr>
          <p:spPr bwMode="auto">
            <a:xfrm>
              <a:off x="3549" y="232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6" name="Rectangle 86"/>
            <p:cNvSpPr>
              <a:spLocks noChangeArrowheads="1"/>
            </p:cNvSpPr>
            <p:nvPr/>
          </p:nvSpPr>
          <p:spPr bwMode="auto">
            <a:xfrm>
              <a:off x="3579" y="234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7" name="Rectangle 87"/>
            <p:cNvSpPr>
              <a:spLocks noChangeArrowheads="1"/>
            </p:cNvSpPr>
            <p:nvPr/>
          </p:nvSpPr>
          <p:spPr bwMode="auto">
            <a:xfrm>
              <a:off x="3608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8" name="Rectangle 88"/>
            <p:cNvSpPr>
              <a:spLocks noChangeArrowheads="1"/>
            </p:cNvSpPr>
            <p:nvPr/>
          </p:nvSpPr>
          <p:spPr bwMode="auto">
            <a:xfrm>
              <a:off x="364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3685" y="2323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0" name="Rectangle 90"/>
            <p:cNvSpPr>
              <a:spLocks noChangeArrowheads="1"/>
            </p:cNvSpPr>
            <p:nvPr/>
          </p:nvSpPr>
          <p:spPr bwMode="auto">
            <a:xfrm>
              <a:off x="3723" y="2323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1" name="Rectangle 91"/>
            <p:cNvSpPr>
              <a:spLocks noChangeArrowheads="1"/>
            </p:cNvSpPr>
            <p:nvPr/>
          </p:nvSpPr>
          <p:spPr bwMode="auto">
            <a:xfrm>
              <a:off x="3762" y="2323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2" name="Rectangle 92"/>
            <p:cNvSpPr>
              <a:spLocks noChangeArrowheads="1"/>
            </p:cNvSpPr>
            <p:nvPr/>
          </p:nvSpPr>
          <p:spPr bwMode="auto">
            <a:xfrm>
              <a:off x="3800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3" name="Rectangle 93"/>
            <p:cNvSpPr>
              <a:spLocks noChangeArrowheads="1"/>
            </p:cNvSpPr>
            <p:nvPr/>
          </p:nvSpPr>
          <p:spPr bwMode="auto">
            <a:xfrm>
              <a:off x="3839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387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5" name="Rectangle 95"/>
            <p:cNvSpPr>
              <a:spLocks noChangeArrowheads="1"/>
            </p:cNvSpPr>
            <p:nvPr/>
          </p:nvSpPr>
          <p:spPr bwMode="auto">
            <a:xfrm>
              <a:off x="3560" y="140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6" name="Rectangle 96"/>
            <p:cNvSpPr>
              <a:spLocks noChangeArrowheads="1"/>
            </p:cNvSpPr>
            <p:nvPr/>
          </p:nvSpPr>
          <p:spPr bwMode="auto">
            <a:xfrm>
              <a:off x="3593" y="142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7" name="Rectangle 97"/>
            <p:cNvSpPr>
              <a:spLocks noChangeArrowheads="1"/>
            </p:cNvSpPr>
            <p:nvPr/>
          </p:nvSpPr>
          <p:spPr bwMode="auto">
            <a:xfrm>
              <a:off x="362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8" name="Rectangle 98"/>
            <p:cNvSpPr>
              <a:spLocks noChangeArrowheads="1"/>
            </p:cNvSpPr>
            <p:nvPr/>
          </p:nvSpPr>
          <p:spPr bwMode="auto">
            <a:xfrm>
              <a:off x="366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19" name="Rectangle 99"/>
            <p:cNvSpPr>
              <a:spLocks noChangeArrowheads="1"/>
            </p:cNvSpPr>
            <p:nvPr/>
          </p:nvSpPr>
          <p:spPr bwMode="auto">
            <a:xfrm>
              <a:off x="3700" y="140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0" name="Rectangle 100"/>
            <p:cNvSpPr>
              <a:spLocks noChangeArrowheads="1"/>
            </p:cNvSpPr>
            <p:nvPr/>
          </p:nvSpPr>
          <p:spPr bwMode="auto">
            <a:xfrm>
              <a:off x="3739" y="140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1" name="Rectangle 101"/>
            <p:cNvSpPr>
              <a:spLocks noChangeArrowheads="1"/>
            </p:cNvSpPr>
            <p:nvPr/>
          </p:nvSpPr>
          <p:spPr bwMode="auto">
            <a:xfrm>
              <a:off x="3777" y="140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2" name="Rectangle 102"/>
            <p:cNvSpPr>
              <a:spLocks noChangeArrowheads="1"/>
            </p:cNvSpPr>
            <p:nvPr/>
          </p:nvSpPr>
          <p:spPr bwMode="auto">
            <a:xfrm>
              <a:off x="3816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3" name="Rectangle 103"/>
            <p:cNvSpPr>
              <a:spLocks noChangeArrowheads="1"/>
            </p:cNvSpPr>
            <p:nvPr/>
          </p:nvSpPr>
          <p:spPr bwMode="auto">
            <a:xfrm>
              <a:off x="385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4" name="Rectangle 104"/>
            <p:cNvSpPr>
              <a:spLocks noChangeArrowheads="1"/>
            </p:cNvSpPr>
            <p:nvPr/>
          </p:nvSpPr>
          <p:spPr bwMode="auto">
            <a:xfrm>
              <a:off x="389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5" name="Rectangle 105"/>
            <p:cNvSpPr>
              <a:spLocks noChangeArrowheads="1"/>
            </p:cNvSpPr>
            <p:nvPr/>
          </p:nvSpPr>
          <p:spPr bwMode="auto">
            <a:xfrm>
              <a:off x="3618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6" name="Rectangle 106"/>
            <p:cNvSpPr>
              <a:spLocks noChangeArrowheads="1"/>
            </p:cNvSpPr>
            <p:nvPr/>
          </p:nvSpPr>
          <p:spPr bwMode="auto">
            <a:xfrm>
              <a:off x="3963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7" name="Rectangle 107"/>
            <p:cNvSpPr>
              <a:spLocks noChangeArrowheads="1"/>
            </p:cNvSpPr>
            <p:nvPr/>
          </p:nvSpPr>
          <p:spPr bwMode="auto">
            <a:xfrm>
              <a:off x="4269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8" name="Rectangle 108"/>
            <p:cNvSpPr>
              <a:spLocks noChangeArrowheads="1"/>
            </p:cNvSpPr>
            <p:nvPr/>
          </p:nvSpPr>
          <p:spPr bwMode="auto">
            <a:xfrm>
              <a:off x="216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29" name="Rectangle 109"/>
            <p:cNvSpPr>
              <a:spLocks noChangeArrowheads="1"/>
            </p:cNvSpPr>
            <p:nvPr/>
          </p:nvSpPr>
          <p:spPr bwMode="auto">
            <a:xfrm>
              <a:off x="2467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0" name="Rectangle 110"/>
            <p:cNvSpPr>
              <a:spLocks noChangeArrowheads="1"/>
            </p:cNvSpPr>
            <p:nvPr/>
          </p:nvSpPr>
          <p:spPr bwMode="auto">
            <a:xfrm>
              <a:off x="2736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289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2" name="Rectangle 112"/>
            <p:cNvSpPr>
              <a:spLocks noChangeArrowheads="1"/>
            </p:cNvSpPr>
            <p:nvPr/>
          </p:nvSpPr>
          <p:spPr bwMode="auto">
            <a:xfrm>
              <a:off x="22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3" name="Rectangle 113"/>
            <p:cNvSpPr>
              <a:spLocks noChangeArrowheads="1"/>
            </p:cNvSpPr>
            <p:nvPr/>
          </p:nvSpPr>
          <p:spPr bwMode="auto">
            <a:xfrm>
              <a:off x="2391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4" name="Rectangle 114"/>
            <p:cNvSpPr>
              <a:spLocks noChangeArrowheads="1"/>
            </p:cNvSpPr>
            <p:nvPr/>
          </p:nvSpPr>
          <p:spPr bwMode="auto">
            <a:xfrm>
              <a:off x="27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5" name="Rectangle 115"/>
            <p:cNvSpPr>
              <a:spLocks noChangeArrowheads="1"/>
            </p:cNvSpPr>
            <p:nvPr/>
          </p:nvSpPr>
          <p:spPr bwMode="auto">
            <a:xfrm>
              <a:off x="3312" y="128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endParaRPr kumimoji="0" lang="zh-TW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6" name="Rectangle 116"/>
            <p:cNvSpPr>
              <a:spLocks noChangeArrowheads="1"/>
            </p:cNvSpPr>
            <p:nvPr/>
          </p:nvSpPr>
          <p:spPr bwMode="auto">
            <a:xfrm>
              <a:off x="1966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7" name="Rectangle 117"/>
            <p:cNvSpPr>
              <a:spLocks noChangeArrowheads="1"/>
            </p:cNvSpPr>
            <p:nvPr/>
          </p:nvSpPr>
          <p:spPr bwMode="auto">
            <a:xfrm>
              <a:off x="2214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8" name="Rectangle 118"/>
            <p:cNvSpPr>
              <a:spLocks noChangeArrowheads="1"/>
            </p:cNvSpPr>
            <p:nvPr/>
          </p:nvSpPr>
          <p:spPr bwMode="auto">
            <a:xfrm>
              <a:off x="2104" y="23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39" name="Rectangle 119"/>
            <p:cNvSpPr>
              <a:spLocks noChangeArrowheads="1"/>
            </p:cNvSpPr>
            <p:nvPr/>
          </p:nvSpPr>
          <p:spPr bwMode="auto">
            <a:xfrm>
              <a:off x="1928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0" name="Rectangle 120"/>
            <p:cNvSpPr>
              <a:spLocks noChangeArrowheads="1"/>
            </p:cNvSpPr>
            <p:nvPr/>
          </p:nvSpPr>
          <p:spPr bwMode="auto">
            <a:xfrm>
              <a:off x="2235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1" name="Rectangle 121"/>
            <p:cNvSpPr>
              <a:spLocks noChangeArrowheads="1"/>
            </p:cNvSpPr>
            <p:nvPr/>
          </p:nvSpPr>
          <p:spPr bwMode="auto">
            <a:xfrm>
              <a:off x="2147" y="272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2" name="Rectangle 122"/>
            <p:cNvSpPr>
              <a:spLocks noChangeArrowheads="1"/>
            </p:cNvSpPr>
            <p:nvPr/>
          </p:nvSpPr>
          <p:spPr bwMode="auto">
            <a:xfrm>
              <a:off x="1930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3" name="Rectangle 123"/>
            <p:cNvSpPr>
              <a:spLocks noChangeArrowheads="1"/>
            </p:cNvSpPr>
            <p:nvPr/>
          </p:nvSpPr>
          <p:spPr bwMode="auto">
            <a:xfrm>
              <a:off x="2235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7 h 34"/>
                <a:gd name="T10" fmla="*/ 2 w 62"/>
                <a:gd name="T11" fmla="*/ 17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5" name="Freeform 125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5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6" name="Line 126"/>
            <p:cNvSpPr>
              <a:spLocks noChangeShapeType="1"/>
            </p:cNvSpPr>
            <p:nvPr/>
          </p:nvSpPr>
          <p:spPr bwMode="auto">
            <a:xfrm>
              <a:off x="2414" y="2776"/>
              <a:ext cx="973" cy="1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7" name="Freeform 127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w 60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8" name="Freeform 128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9" name="Line 129"/>
            <p:cNvSpPr>
              <a:spLocks noChangeShapeType="1"/>
            </p:cNvSpPr>
            <p:nvPr/>
          </p:nvSpPr>
          <p:spPr bwMode="auto">
            <a:xfrm>
              <a:off x="2521" y="2677"/>
              <a:ext cx="8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0" name="Freeform 130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1" name="Freeform 131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3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8" y="23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 flipV="1">
              <a:off x="2627" y="2275"/>
              <a:ext cx="766" cy="3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" name="Freeform 133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6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6 w 43"/>
                <a:gd name="T9" fmla="*/ 52 h 59"/>
                <a:gd name="T10" fmla="*/ 16 w 43"/>
                <a:gd name="T11" fmla="*/ 52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9">
                  <a:moveTo>
                    <a:pt x="16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6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4" name="Freeform 134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4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4 w 43"/>
                <a:gd name="T9" fmla="*/ 5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59">
                  <a:moveTo>
                    <a:pt x="14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5" name="Line 135"/>
            <p:cNvSpPr>
              <a:spLocks noChangeShapeType="1"/>
            </p:cNvSpPr>
            <p:nvPr/>
          </p:nvSpPr>
          <p:spPr bwMode="auto">
            <a:xfrm flipV="1">
              <a:off x="2917" y="1425"/>
              <a:ext cx="507" cy="9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6" name="Freeform 136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4 w 62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7" name="Freeform 137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8" name="Line 138"/>
            <p:cNvSpPr>
              <a:spLocks noChangeShapeType="1"/>
            </p:cNvSpPr>
            <p:nvPr/>
          </p:nvSpPr>
          <p:spPr bwMode="auto">
            <a:xfrm flipV="1">
              <a:off x="2915" y="1619"/>
              <a:ext cx="474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9" name="Freeform 139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3 h 38"/>
                <a:gd name="T10" fmla="*/ 6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6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0" name="Freeform 140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1" name="Line 141"/>
            <p:cNvSpPr>
              <a:spLocks noChangeShapeType="1"/>
            </p:cNvSpPr>
            <p:nvPr/>
          </p:nvSpPr>
          <p:spPr bwMode="auto">
            <a:xfrm flipV="1">
              <a:off x="2627" y="1701"/>
              <a:ext cx="764" cy="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2" name="Freeform 142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8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8 w 62"/>
                <a:gd name="T9" fmla="*/ 23 h 38"/>
                <a:gd name="T10" fmla="*/ 8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8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8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" name="Freeform 143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4" name="Line 144"/>
            <p:cNvSpPr>
              <a:spLocks noChangeShapeType="1"/>
            </p:cNvSpPr>
            <p:nvPr/>
          </p:nvSpPr>
          <p:spPr bwMode="auto">
            <a:xfrm flipV="1">
              <a:off x="2519" y="1776"/>
              <a:ext cx="874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5" name="Freeform 145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6" name="Freeform 146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6 w 62"/>
                <a:gd name="T1" fmla="*/ 23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6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6" y="23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7" name="Line 147"/>
            <p:cNvSpPr>
              <a:spLocks noChangeShapeType="1"/>
            </p:cNvSpPr>
            <p:nvPr/>
          </p:nvSpPr>
          <p:spPr bwMode="auto">
            <a:xfrm flipV="1">
              <a:off x="2412" y="1839"/>
              <a:ext cx="9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8" name="Text Box 148"/>
            <p:cNvSpPr txBox="1">
              <a:spLocks noChangeArrowheads="1"/>
            </p:cNvSpPr>
            <p:nvPr/>
          </p:nvSpPr>
          <p:spPr bwMode="auto">
            <a:xfrm>
              <a:off x="1824" y="1152"/>
              <a:ext cx="147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Virtual address spaces for a</a:t>
              </a:r>
            </a:p>
            <a:p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collection of processes communicating</a:t>
              </a:r>
            </a:p>
            <a:p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via shared addresses</a:t>
              </a:r>
              <a:endParaRPr kumimoji="0" lang="en-US" altLang="zh-TW" sz="12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69" name="Text Box 149"/>
            <p:cNvSpPr txBox="1">
              <a:spLocks noChangeArrowheads="1"/>
            </p:cNvSpPr>
            <p:nvPr/>
          </p:nvSpPr>
          <p:spPr bwMode="auto">
            <a:xfrm>
              <a:off x="3312" y="1104"/>
              <a:ext cx="12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Machine physical address space</a:t>
              </a:r>
              <a:endParaRPr kumimoji="0" lang="en-US" altLang="zh-TW" sz="1000">
                <a:ea typeface="新細明體" panose="02020500000000000000" pitchFamily="18" charset="-120"/>
              </a:endParaRPr>
            </a:p>
          </p:txBody>
        </p:sp>
        <p:sp>
          <p:nvSpPr>
            <p:cNvPr id="5270" name="Text Box 150"/>
            <p:cNvSpPr txBox="1">
              <a:spLocks noChangeArrowheads="1"/>
            </p:cNvSpPr>
            <p:nvPr/>
          </p:nvSpPr>
          <p:spPr bwMode="auto">
            <a:xfrm>
              <a:off x="1814" y="2357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Shared portion</a:t>
              </a:r>
            </a:p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  <a:endParaRPr kumimoji="0" lang="en-US" altLang="zh-TW" sz="1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71" name="Text Box 151"/>
            <p:cNvSpPr txBox="1">
              <a:spLocks noChangeArrowheads="1"/>
            </p:cNvSpPr>
            <p:nvPr/>
          </p:nvSpPr>
          <p:spPr bwMode="auto">
            <a:xfrm>
              <a:off x="1814" y="2693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Private portion</a:t>
              </a:r>
            </a:p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</a:p>
          </p:txBody>
        </p:sp>
        <p:sp>
          <p:nvSpPr>
            <p:cNvPr id="5272" name="Text Box 152"/>
            <p:cNvSpPr txBox="1">
              <a:spLocks noChangeArrowheads="1"/>
            </p:cNvSpPr>
            <p:nvPr/>
          </p:nvSpPr>
          <p:spPr bwMode="auto">
            <a:xfrm>
              <a:off x="3504" y="1776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Common physical</a:t>
              </a:r>
            </a:p>
            <a:p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addresses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share the play yard?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only one can use the play yard at a time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684213" y="5373688"/>
            <a:ext cx="503237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7451725" y="5516563"/>
            <a:ext cx="503238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3563938" y="2852738"/>
            <a:ext cx="1295400" cy="2089150"/>
            <a:chOff x="2245" y="1615"/>
            <a:chExt cx="816" cy="1316"/>
          </a:xfrm>
        </p:grpSpPr>
        <p:sp>
          <p:nvSpPr>
            <p:cNvPr id="32792" name="Rectangle 7"/>
            <p:cNvSpPr>
              <a:spLocks noChangeArrowheads="1"/>
            </p:cNvSpPr>
            <p:nvPr/>
          </p:nvSpPr>
          <p:spPr bwMode="auto">
            <a:xfrm>
              <a:off x="2245" y="2160"/>
              <a:ext cx="816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93" name="Line 8"/>
            <p:cNvSpPr>
              <a:spLocks noChangeShapeType="1"/>
            </p:cNvSpPr>
            <p:nvPr/>
          </p:nvSpPr>
          <p:spPr bwMode="auto">
            <a:xfrm flipV="1">
              <a:off x="2562" y="166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Oval 9"/>
            <p:cNvSpPr>
              <a:spLocks noChangeArrowheads="1"/>
            </p:cNvSpPr>
            <p:nvPr/>
          </p:nvSpPr>
          <p:spPr bwMode="auto">
            <a:xfrm>
              <a:off x="2517" y="161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684213" y="4797425"/>
            <a:ext cx="503237" cy="647700"/>
            <a:chOff x="1565" y="3521"/>
            <a:chExt cx="317" cy="408"/>
          </a:xfrm>
        </p:grpSpPr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14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Line 15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1" name="Line 16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17"/>
          <p:cNvGrpSpPr>
            <a:grpSpLocks/>
          </p:cNvGrpSpPr>
          <p:nvPr/>
        </p:nvGrpSpPr>
        <p:grpSpPr bwMode="auto">
          <a:xfrm>
            <a:off x="7380288" y="4941888"/>
            <a:ext cx="503237" cy="647700"/>
            <a:chOff x="1565" y="3521"/>
            <a:chExt cx="317" cy="408"/>
          </a:xfrm>
        </p:grpSpPr>
        <p:sp>
          <p:nvSpPr>
            <p:cNvPr id="32780" name="Oval 18"/>
            <p:cNvSpPr>
              <a:spLocks noChangeArrowheads="1"/>
            </p:cNvSpPr>
            <p:nvPr/>
          </p:nvSpPr>
          <p:spPr bwMode="auto">
            <a:xfrm>
              <a:off x="1701" y="3521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>
              <a:off x="1746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flipH="1">
              <a:off x="1565" y="365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21"/>
            <p:cNvSpPr>
              <a:spLocks noChangeShapeType="1"/>
            </p:cNvSpPr>
            <p:nvPr/>
          </p:nvSpPr>
          <p:spPr bwMode="auto">
            <a:xfrm>
              <a:off x="1746" y="365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Line 22"/>
            <p:cNvSpPr>
              <a:spLocks noChangeShapeType="1"/>
            </p:cNvSpPr>
            <p:nvPr/>
          </p:nvSpPr>
          <p:spPr bwMode="auto">
            <a:xfrm flipH="1">
              <a:off x="1655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Line 23"/>
            <p:cNvSpPr>
              <a:spLocks noChangeShapeType="1"/>
            </p:cNvSpPr>
            <p:nvPr/>
          </p:nvSpPr>
          <p:spPr bwMode="auto">
            <a:xfrm>
              <a:off x="1746" y="379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Line 24"/>
          <p:cNvSpPr>
            <a:spLocks noChangeShapeType="1"/>
          </p:cNvSpPr>
          <p:nvPr/>
        </p:nvSpPr>
        <p:spPr bwMode="auto">
          <a:xfrm flipH="1" flipV="1">
            <a:off x="4572000" y="3284538"/>
            <a:ext cx="2879725" cy="158432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Text Box 25"/>
          <p:cNvSpPr txBox="1">
            <a:spLocks noChangeArrowheads="1"/>
          </p:cNvSpPr>
          <p:nvPr/>
        </p:nvSpPr>
        <p:spPr bwMode="auto">
          <a:xfrm>
            <a:off x="5292725" y="3141663"/>
            <a:ext cx="308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OK I can go to the yard now</a:t>
            </a:r>
          </a:p>
        </p:txBody>
      </p:sp>
      <p:sp>
        <p:nvSpPr>
          <p:cNvPr id="32779" name="AutoShape 26"/>
          <p:cNvSpPr>
            <a:spLocks noChangeArrowheads="1"/>
          </p:cNvSpPr>
          <p:nvPr/>
        </p:nvSpPr>
        <p:spPr bwMode="auto">
          <a:xfrm>
            <a:off x="4067175" y="2997200"/>
            <a:ext cx="431800" cy="288925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semaphore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68538" y="2205038"/>
            <a:ext cx="2151062" cy="1320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sem_wait (S) {</a:t>
            </a:r>
          </a:p>
          <a:p>
            <a:pPr eaLnBrk="1" hangingPunct="1"/>
            <a:r>
              <a:rPr lang="en-US" altLang="zh-TW" sz="2000"/>
              <a:t>    while (S&lt;=0);</a:t>
            </a:r>
          </a:p>
          <a:p>
            <a:pPr eaLnBrk="1" hangingPunct="1"/>
            <a:r>
              <a:rPr lang="en-US" altLang="zh-TW" sz="2000"/>
              <a:t>    atomic {S=S-1;}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2209800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sem_post (S) {</a:t>
            </a:r>
          </a:p>
          <a:p>
            <a:pPr eaLnBrk="1" hangingPunct="1"/>
            <a:r>
              <a:rPr lang="en-US" altLang="zh-TW" sz="2000"/>
              <a:t>    atomic {S=S+1;}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11413" y="3860800"/>
            <a:ext cx="18732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semaphore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68538" y="2205038"/>
            <a:ext cx="2151062" cy="1320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sem_wait (S) {</a:t>
            </a:r>
          </a:p>
          <a:p>
            <a:pPr eaLnBrk="1" hangingPunct="1"/>
            <a:r>
              <a:rPr lang="en-US" altLang="zh-TW" sz="2000"/>
              <a:t>    while (S&lt;=0);</a:t>
            </a:r>
          </a:p>
          <a:p>
            <a:pPr eaLnBrk="1" hangingPunct="1"/>
            <a:r>
              <a:rPr lang="en-US" altLang="zh-TW" sz="2000"/>
              <a:t>    atomic {S=S-1;}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2209800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sem_post (S) {</a:t>
            </a:r>
          </a:p>
          <a:p>
            <a:pPr eaLnBrk="1" hangingPunct="1"/>
            <a:r>
              <a:rPr lang="en-US" altLang="zh-TW" sz="2000"/>
              <a:t>    atomic {S=S+1;}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411413" y="3860800"/>
            <a:ext cx="18732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critical section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410200" y="2286000"/>
            <a:ext cx="2819400" cy="1447800"/>
          </a:xfrm>
          <a:prstGeom prst="wedgeRoundRectCallout">
            <a:avLst>
              <a:gd name="adj1" fmla="val -84685"/>
              <a:gd name="adj2" fmla="val 109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each process calls sem_wait to acquire a lock for entering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semaphore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68538" y="2205038"/>
            <a:ext cx="2151062" cy="1320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sem_wait (S) {</a:t>
            </a:r>
          </a:p>
          <a:p>
            <a:pPr eaLnBrk="1" hangingPunct="1"/>
            <a:r>
              <a:rPr lang="en-US" altLang="zh-TW" sz="2000"/>
              <a:t>    while (S&lt;=0);</a:t>
            </a:r>
          </a:p>
          <a:p>
            <a:pPr eaLnBrk="1" hangingPunct="1"/>
            <a:r>
              <a:rPr lang="en-US" altLang="zh-TW" sz="2000"/>
              <a:t>    atomic {S=S-1;}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2209800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sem_post (S) {</a:t>
            </a:r>
          </a:p>
          <a:p>
            <a:pPr eaLnBrk="1" hangingPunct="1"/>
            <a:r>
              <a:rPr lang="en-US" altLang="zh-TW" sz="2000"/>
              <a:t>    atomic {S=S+1;}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11413" y="3860800"/>
            <a:ext cx="18732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critical section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410200" y="2286000"/>
            <a:ext cx="2819400" cy="1447800"/>
          </a:xfrm>
          <a:prstGeom prst="wedgeRoundRectCallout">
            <a:avLst>
              <a:gd name="adj1" fmla="val -85079"/>
              <a:gd name="adj2" fmla="val -219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S: the flag of the play yard</a:t>
            </a:r>
          </a:p>
          <a:p>
            <a:pPr eaLnBrk="1" hangingPunct="1">
              <a:buFontTx/>
              <a:buChar char="•"/>
            </a:pPr>
            <a:r>
              <a:rPr lang="en-US" altLang="zh-TW">
                <a:solidFill>
                  <a:schemeClr val="hlink"/>
                </a:solidFill>
              </a:rPr>
              <a:t> S&lt;=0: someone in CS</a:t>
            </a:r>
          </a:p>
          <a:p>
            <a:pPr eaLnBrk="1" hangingPunct="1">
              <a:buFontTx/>
              <a:buChar char="•"/>
            </a:pPr>
            <a:r>
              <a:rPr lang="en-US" altLang="zh-TW">
                <a:solidFill>
                  <a:schemeClr val="hlink"/>
                </a:solidFill>
              </a:rPr>
              <a:t> S==1: no one in 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semaphore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00600" y="3810000"/>
            <a:ext cx="4078288" cy="1219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Atomic operation?</a:t>
            </a:r>
          </a:p>
          <a:p>
            <a:pPr lvl="1" eaLnBrk="1" hangingPunct="1"/>
            <a:r>
              <a:rPr lang="en-US" altLang="zh-TW" sz="2000" smtClean="0"/>
              <a:t>no operation can be executed before the operation finished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68538" y="2205038"/>
            <a:ext cx="2151062" cy="1320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sem_wait (S) {</a:t>
            </a:r>
          </a:p>
          <a:p>
            <a:pPr eaLnBrk="1" hangingPunct="1"/>
            <a:r>
              <a:rPr lang="en-US" altLang="zh-TW" sz="2000"/>
              <a:t>    while (S&lt;=0);</a:t>
            </a:r>
          </a:p>
          <a:p>
            <a:pPr eaLnBrk="1" hangingPunct="1"/>
            <a:r>
              <a:rPr lang="en-US" altLang="zh-TW" sz="2000"/>
              <a:t>    atomic {S=S-1;}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2209800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sem_post (S) {</a:t>
            </a:r>
          </a:p>
          <a:p>
            <a:pPr eaLnBrk="1" hangingPunct="1"/>
            <a:r>
              <a:rPr lang="en-US" altLang="zh-TW" sz="2000"/>
              <a:t>    atomic {S=S+1;}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411413" y="3860800"/>
            <a:ext cx="18732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critical section</a:t>
            </a:r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5257800" y="2667000"/>
            <a:ext cx="2819400" cy="762000"/>
          </a:xfrm>
          <a:prstGeom prst="wedgeRoundRectCallout">
            <a:avLst>
              <a:gd name="adj1" fmla="val -85079"/>
              <a:gd name="adj2" fmla="val 33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setting the flag has to be atomic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Realization of atomic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D. E. Culler, et. al, </a:t>
            </a:r>
            <a:r>
              <a:rPr lang="en-US" altLang="zh-TW" i="1" smtClean="0"/>
              <a:t>Parallel Computer Architecture: a Hardware/Software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semaphore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68538" y="2205038"/>
            <a:ext cx="2151062" cy="1320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sem_wait (S) {</a:t>
            </a:r>
          </a:p>
          <a:p>
            <a:pPr eaLnBrk="1" hangingPunct="1"/>
            <a:r>
              <a:rPr lang="en-US" altLang="zh-TW" sz="2000"/>
              <a:t>    while (S&lt;=0);</a:t>
            </a:r>
          </a:p>
          <a:p>
            <a:pPr eaLnBrk="1" hangingPunct="1"/>
            <a:r>
              <a:rPr lang="en-US" altLang="zh-TW" sz="2000"/>
              <a:t>    atomic {S=S-1;}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2209800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sem_post (S) {</a:t>
            </a:r>
          </a:p>
          <a:p>
            <a:pPr eaLnBrk="1" hangingPunct="1"/>
            <a:r>
              <a:rPr lang="en-US" altLang="zh-TW" sz="2000"/>
              <a:t>    atomic {S=S+1;}</a:t>
            </a:r>
          </a:p>
          <a:p>
            <a:pPr eaLnBrk="1" hangingPunct="1"/>
            <a:r>
              <a:rPr lang="en-US" altLang="zh-TW" sz="2000"/>
              <a:t>}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11413" y="3860800"/>
            <a:ext cx="18732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critical section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5562600" y="4191000"/>
            <a:ext cx="2819400" cy="1447800"/>
          </a:xfrm>
          <a:prstGeom prst="wedgeRoundRectCallout">
            <a:avLst>
              <a:gd name="adj1" fmla="val -84685"/>
              <a:gd name="adj2" fmla="val 109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each process calls sem_post to release the lock</a:t>
            </a:r>
          </a:p>
          <a:p>
            <a:pPr eaLnBrk="1" hangingPunct="1"/>
            <a:endParaRPr lang="en-US" altLang="zh-TW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(let other process entering 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Semaphore is more than a flag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linked list to booking all processes waiting to enter the critical section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051050" y="2970213"/>
            <a:ext cx="1331913" cy="1711325"/>
            <a:chOff x="1292" y="1871"/>
            <a:chExt cx="839" cy="1078"/>
          </a:xfrm>
        </p:grpSpPr>
        <p:sp>
          <p:nvSpPr>
            <p:cNvPr id="39964" name="Text Box 5"/>
            <p:cNvSpPr txBox="1">
              <a:spLocks noChangeArrowheads="1"/>
            </p:cNvSpPr>
            <p:nvPr/>
          </p:nvSpPr>
          <p:spPr bwMode="auto">
            <a:xfrm>
              <a:off x="1292" y="2115"/>
              <a:ext cx="839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sem_wait (S);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…CS 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sem_post (S);</a:t>
              </a:r>
            </a:p>
          </p:txBody>
        </p:sp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325" y="1871"/>
              <a:ext cx="4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3563938" y="2997200"/>
            <a:ext cx="1331912" cy="1711325"/>
            <a:chOff x="1292" y="1871"/>
            <a:chExt cx="839" cy="1078"/>
          </a:xfrm>
        </p:grpSpPr>
        <p:sp>
          <p:nvSpPr>
            <p:cNvPr id="39962" name="Text Box 8"/>
            <p:cNvSpPr txBox="1">
              <a:spLocks noChangeArrowheads="1"/>
            </p:cNvSpPr>
            <p:nvPr/>
          </p:nvSpPr>
          <p:spPr bwMode="auto">
            <a:xfrm>
              <a:off x="1292" y="2115"/>
              <a:ext cx="839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sem_wait (S);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…CS 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sem_post (S);</a:t>
              </a:r>
            </a:p>
          </p:txBody>
        </p:sp>
        <p:sp>
          <p:nvSpPr>
            <p:cNvPr id="39963" name="Text Box 9"/>
            <p:cNvSpPr txBox="1">
              <a:spLocks noChangeArrowheads="1"/>
            </p:cNvSpPr>
            <p:nvPr/>
          </p:nvSpPr>
          <p:spPr bwMode="auto">
            <a:xfrm>
              <a:off x="1325" y="1871"/>
              <a:ext cx="4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148263" y="2997200"/>
            <a:ext cx="1331912" cy="1711325"/>
            <a:chOff x="1292" y="1871"/>
            <a:chExt cx="839" cy="1078"/>
          </a:xfrm>
        </p:grpSpPr>
        <p:sp>
          <p:nvSpPr>
            <p:cNvPr id="39960" name="Text Box 11"/>
            <p:cNvSpPr txBox="1">
              <a:spLocks noChangeArrowheads="1"/>
            </p:cNvSpPr>
            <p:nvPr/>
          </p:nvSpPr>
          <p:spPr bwMode="auto">
            <a:xfrm>
              <a:off x="1292" y="2115"/>
              <a:ext cx="839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sem_wait (S);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…CS 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sem_post (S);</a:t>
              </a:r>
            </a:p>
          </p:txBody>
        </p:sp>
        <p:sp>
          <p:nvSpPr>
            <p:cNvPr id="39961" name="Text Box 12"/>
            <p:cNvSpPr txBox="1">
              <a:spLocks noChangeArrowheads="1"/>
            </p:cNvSpPr>
            <p:nvPr/>
          </p:nvSpPr>
          <p:spPr bwMode="auto">
            <a:xfrm>
              <a:off x="1325" y="1871"/>
              <a:ext cx="4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3</a:t>
              </a:r>
            </a:p>
          </p:txBody>
        </p:sp>
      </p:grpSp>
      <p:grpSp>
        <p:nvGrpSpPr>
          <p:cNvPr id="39943" name="Group 13"/>
          <p:cNvGrpSpPr>
            <a:grpSpLocks/>
          </p:cNvGrpSpPr>
          <p:nvPr/>
        </p:nvGrpSpPr>
        <p:grpSpPr bwMode="auto">
          <a:xfrm>
            <a:off x="1547813" y="4941888"/>
            <a:ext cx="5616575" cy="1655762"/>
            <a:chOff x="975" y="3113"/>
            <a:chExt cx="3538" cy="1043"/>
          </a:xfrm>
        </p:grpSpPr>
        <p:sp>
          <p:nvSpPr>
            <p:cNvPr id="39944" name="Rectangle 14"/>
            <p:cNvSpPr>
              <a:spLocks noChangeArrowheads="1"/>
            </p:cNvSpPr>
            <p:nvPr/>
          </p:nvSpPr>
          <p:spPr bwMode="auto">
            <a:xfrm>
              <a:off x="975" y="3113"/>
              <a:ext cx="3538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39945" name="Group 15"/>
            <p:cNvGrpSpPr>
              <a:grpSpLocks/>
            </p:cNvGrpSpPr>
            <p:nvPr/>
          </p:nvGrpSpPr>
          <p:grpSpPr bwMode="auto">
            <a:xfrm>
              <a:off x="1111" y="3322"/>
              <a:ext cx="2631" cy="562"/>
              <a:chOff x="1111" y="3322"/>
              <a:chExt cx="2631" cy="562"/>
            </a:xfrm>
          </p:grpSpPr>
          <p:grpSp>
            <p:nvGrpSpPr>
              <p:cNvPr id="39947" name="Group 16"/>
              <p:cNvGrpSpPr>
                <a:grpSpLocks/>
              </p:cNvGrpSpPr>
              <p:nvPr/>
            </p:nvGrpSpPr>
            <p:grpSpPr bwMode="auto">
              <a:xfrm>
                <a:off x="1202" y="3566"/>
                <a:ext cx="725" cy="227"/>
                <a:chOff x="295" y="2976"/>
                <a:chExt cx="725" cy="227"/>
              </a:xfrm>
            </p:grpSpPr>
            <p:sp>
              <p:nvSpPr>
                <p:cNvPr id="39958" name="Rectangle 17"/>
                <p:cNvSpPr>
                  <a:spLocks noChangeArrowheads="1"/>
                </p:cNvSpPr>
                <p:nvPr/>
              </p:nvSpPr>
              <p:spPr bwMode="auto">
                <a:xfrm>
                  <a:off x="295" y="2976"/>
                  <a:ext cx="544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proc. 1</a:t>
                  </a:r>
                </a:p>
              </p:txBody>
            </p:sp>
            <p:sp>
              <p:nvSpPr>
                <p:cNvPr id="39959" name="Rectangle 18"/>
                <p:cNvSpPr>
                  <a:spLocks noChangeArrowheads="1"/>
                </p:cNvSpPr>
                <p:nvPr/>
              </p:nvSpPr>
              <p:spPr bwMode="auto">
                <a:xfrm>
                  <a:off x="839" y="2976"/>
                  <a:ext cx="18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39948" name="Group 19"/>
              <p:cNvGrpSpPr>
                <a:grpSpLocks/>
              </p:cNvGrpSpPr>
              <p:nvPr/>
            </p:nvGrpSpPr>
            <p:grpSpPr bwMode="auto">
              <a:xfrm>
                <a:off x="2064" y="3566"/>
                <a:ext cx="725" cy="227"/>
                <a:chOff x="295" y="2976"/>
                <a:chExt cx="725" cy="227"/>
              </a:xfrm>
            </p:grpSpPr>
            <p:sp>
              <p:nvSpPr>
                <p:cNvPr id="39956" name="Rectangle 20"/>
                <p:cNvSpPr>
                  <a:spLocks noChangeArrowheads="1"/>
                </p:cNvSpPr>
                <p:nvPr/>
              </p:nvSpPr>
              <p:spPr bwMode="auto">
                <a:xfrm>
                  <a:off x="295" y="2976"/>
                  <a:ext cx="544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proc. 2</a:t>
                  </a:r>
                </a:p>
              </p:txBody>
            </p:sp>
            <p:sp>
              <p:nvSpPr>
                <p:cNvPr id="39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839" y="2976"/>
                  <a:ext cx="18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39949" name="Group 22"/>
              <p:cNvGrpSpPr>
                <a:grpSpLocks/>
              </p:cNvGrpSpPr>
              <p:nvPr/>
            </p:nvGrpSpPr>
            <p:grpSpPr bwMode="auto">
              <a:xfrm>
                <a:off x="2880" y="3566"/>
                <a:ext cx="725" cy="227"/>
                <a:chOff x="295" y="2976"/>
                <a:chExt cx="725" cy="227"/>
              </a:xfrm>
            </p:grpSpPr>
            <p:sp>
              <p:nvSpPr>
                <p:cNvPr id="39954" name="Rectangle 23"/>
                <p:cNvSpPr>
                  <a:spLocks noChangeArrowheads="1"/>
                </p:cNvSpPr>
                <p:nvPr/>
              </p:nvSpPr>
              <p:spPr bwMode="auto">
                <a:xfrm>
                  <a:off x="295" y="2976"/>
                  <a:ext cx="544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proc. 3</a:t>
                  </a:r>
                </a:p>
              </p:txBody>
            </p:sp>
            <p:sp>
              <p:nvSpPr>
                <p:cNvPr id="39955" name="Rectangle 24"/>
                <p:cNvSpPr>
                  <a:spLocks noChangeArrowheads="1"/>
                </p:cNvSpPr>
                <p:nvPr/>
              </p:nvSpPr>
              <p:spPr bwMode="auto">
                <a:xfrm>
                  <a:off x="839" y="2976"/>
                  <a:ext cx="18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9950" name="Line 25"/>
              <p:cNvSpPr>
                <a:spLocks noChangeShapeType="1"/>
              </p:cNvSpPr>
              <p:nvPr/>
            </p:nvSpPr>
            <p:spPr bwMode="auto">
              <a:xfrm>
                <a:off x="1837" y="370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1" name="Line 26"/>
              <p:cNvSpPr>
                <a:spLocks noChangeShapeType="1"/>
              </p:cNvSpPr>
              <p:nvPr/>
            </p:nvSpPr>
            <p:spPr bwMode="auto">
              <a:xfrm>
                <a:off x="2699" y="3702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2" name="Rectangle 27"/>
              <p:cNvSpPr>
                <a:spLocks noChangeArrowheads="1"/>
              </p:cNvSpPr>
              <p:nvPr/>
            </p:nvSpPr>
            <p:spPr bwMode="auto">
              <a:xfrm>
                <a:off x="1111" y="3339"/>
                <a:ext cx="2631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53" name="Text Box 28"/>
              <p:cNvSpPr txBox="1">
                <a:spLocks noChangeArrowheads="1"/>
              </p:cNvSpPr>
              <p:nvPr/>
            </p:nvSpPr>
            <p:spPr bwMode="auto">
              <a:xfrm>
                <a:off x="1234" y="3322"/>
                <a:ext cx="7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semaphore S</a:t>
                </a:r>
              </a:p>
            </p:txBody>
          </p:sp>
        </p:grpSp>
        <p:sp>
          <p:nvSpPr>
            <p:cNvPr id="39946" name="Text Box 29"/>
            <p:cNvSpPr txBox="1">
              <a:spLocks noChangeArrowheads="1"/>
            </p:cNvSpPr>
            <p:nvPr/>
          </p:nvSpPr>
          <p:spPr bwMode="auto">
            <a:xfrm>
              <a:off x="3833" y="3884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/>
                <a:t>Kernel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semaphore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the sample code does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187450" y="2349500"/>
            <a:ext cx="6278563" cy="2882900"/>
            <a:chOff x="793" y="1706"/>
            <a:chExt cx="3955" cy="1816"/>
          </a:xfrm>
        </p:grpSpPr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793" y="1706"/>
              <a:ext cx="915" cy="753"/>
              <a:chOff x="1111" y="1752"/>
              <a:chExt cx="915" cy="753"/>
            </a:xfrm>
          </p:grpSpPr>
          <p:sp>
            <p:nvSpPr>
              <p:cNvPr id="42006" name="Text Box 5"/>
              <p:cNvSpPr txBox="1">
                <a:spLocks noChangeArrowheads="1"/>
              </p:cNvSpPr>
              <p:nvPr/>
            </p:nvSpPr>
            <p:spPr bwMode="auto">
              <a:xfrm>
                <a:off x="1111" y="1979"/>
                <a:ext cx="915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acc = acc + …;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2007" name="Text Box 6"/>
              <p:cNvSpPr txBox="1">
                <a:spLocks noChangeArrowheads="1"/>
              </p:cNvSpPr>
              <p:nvPr/>
            </p:nvSpPr>
            <p:spPr bwMode="auto">
              <a:xfrm>
                <a:off x="1111" y="1752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1</a:t>
                </a:r>
              </a:p>
            </p:txBody>
          </p:sp>
        </p:grpSp>
        <p:grpSp>
          <p:nvGrpSpPr>
            <p:cNvPr id="41989" name="Group 7"/>
            <p:cNvGrpSpPr>
              <a:grpSpLocks/>
            </p:cNvGrpSpPr>
            <p:nvPr/>
          </p:nvGrpSpPr>
          <p:grpSpPr bwMode="auto">
            <a:xfrm>
              <a:off x="1066" y="2886"/>
              <a:ext cx="3402" cy="636"/>
              <a:chOff x="703" y="2976"/>
              <a:chExt cx="3402" cy="636"/>
            </a:xfrm>
          </p:grpSpPr>
          <p:sp>
            <p:nvSpPr>
              <p:cNvPr id="42003" name="Rectangle 8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2004" name="Text Box 9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shared memory</a:t>
                </a:r>
              </a:p>
            </p:txBody>
          </p:sp>
          <p:sp>
            <p:nvSpPr>
              <p:cNvPr id="42005" name="Rectangle 10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</a:t>
                </a:r>
              </a:p>
            </p:txBody>
          </p:sp>
        </p:grpSp>
        <p:sp>
          <p:nvSpPr>
            <p:cNvPr id="41990" name="Line 11"/>
            <p:cNvSpPr>
              <a:spLocks noChangeShapeType="1"/>
            </p:cNvSpPr>
            <p:nvPr/>
          </p:nvSpPr>
          <p:spPr bwMode="auto">
            <a:xfrm>
              <a:off x="1292" y="247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1" name="Line 12"/>
            <p:cNvSpPr>
              <a:spLocks noChangeShapeType="1"/>
            </p:cNvSpPr>
            <p:nvPr/>
          </p:nvSpPr>
          <p:spPr bwMode="auto">
            <a:xfrm>
              <a:off x="2335" y="2478"/>
              <a:ext cx="13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2" name="Group 13"/>
            <p:cNvGrpSpPr>
              <a:grpSpLocks/>
            </p:cNvGrpSpPr>
            <p:nvPr/>
          </p:nvGrpSpPr>
          <p:grpSpPr bwMode="auto">
            <a:xfrm>
              <a:off x="1837" y="1706"/>
              <a:ext cx="915" cy="753"/>
              <a:chOff x="1111" y="1752"/>
              <a:chExt cx="915" cy="753"/>
            </a:xfrm>
          </p:grpSpPr>
          <p:sp>
            <p:nvSpPr>
              <p:cNvPr id="42001" name="Text Box 14"/>
              <p:cNvSpPr txBox="1">
                <a:spLocks noChangeArrowheads="1"/>
              </p:cNvSpPr>
              <p:nvPr/>
            </p:nvSpPr>
            <p:spPr bwMode="auto">
              <a:xfrm>
                <a:off x="1111" y="1979"/>
                <a:ext cx="915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acc = acc + …;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2002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752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2</a:t>
                </a:r>
              </a:p>
            </p:txBody>
          </p:sp>
        </p:grpSp>
        <p:grpSp>
          <p:nvGrpSpPr>
            <p:cNvPr id="41993" name="Group 16"/>
            <p:cNvGrpSpPr>
              <a:grpSpLocks/>
            </p:cNvGrpSpPr>
            <p:nvPr/>
          </p:nvGrpSpPr>
          <p:grpSpPr bwMode="auto">
            <a:xfrm>
              <a:off x="2835" y="1706"/>
              <a:ext cx="915" cy="753"/>
              <a:chOff x="1111" y="1752"/>
              <a:chExt cx="915" cy="753"/>
            </a:xfrm>
          </p:grpSpPr>
          <p:sp>
            <p:nvSpPr>
              <p:cNvPr id="41999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979"/>
                <a:ext cx="915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acc = acc + …;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2000" name="Text Box 18"/>
              <p:cNvSpPr txBox="1">
                <a:spLocks noChangeArrowheads="1"/>
              </p:cNvSpPr>
              <p:nvPr/>
            </p:nvSpPr>
            <p:spPr bwMode="auto">
              <a:xfrm>
                <a:off x="1111" y="1752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3</a:t>
                </a:r>
              </a:p>
            </p:txBody>
          </p:sp>
        </p:grpSp>
        <p:grpSp>
          <p:nvGrpSpPr>
            <p:cNvPr id="41994" name="Group 19"/>
            <p:cNvGrpSpPr>
              <a:grpSpLocks/>
            </p:cNvGrpSpPr>
            <p:nvPr/>
          </p:nvGrpSpPr>
          <p:grpSpPr bwMode="auto">
            <a:xfrm>
              <a:off x="3833" y="1706"/>
              <a:ext cx="915" cy="753"/>
              <a:chOff x="1111" y="1752"/>
              <a:chExt cx="915" cy="753"/>
            </a:xfrm>
          </p:grpSpPr>
          <p:sp>
            <p:nvSpPr>
              <p:cNvPr id="41997" name="Text Box 20"/>
              <p:cNvSpPr txBox="1">
                <a:spLocks noChangeArrowheads="1"/>
              </p:cNvSpPr>
              <p:nvPr/>
            </p:nvSpPr>
            <p:spPr bwMode="auto">
              <a:xfrm>
                <a:off x="1111" y="1979"/>
                <a:ext cx="915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en-US" altLang="zh-TW"/>
              </a:p>
              <a:p>
                <a:pPr eaLnBrk="1" hangingPunct="1"/>
                <a:r>
                  <a:rPr lang="en-US" altLang="zh-TW"/>
                  <a:t>acc = acc + …;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1998" name="Text Box 21"/>
              <p:cNvSpPr txBox="1">
                <a:spLocks noChangeArrowheads="1"/>
              </p:cNvSpPr>
              <p:nvPr/>
            </p:nvSpPr>
            <p:spPr bwMode="auto">
              <a:xfrm>
                <a:off x="1111" y="1752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Proc. 4</a:t>
                </a:r>
              </a:p>
            </p:txBody>
          </p:sp>
        </p:grpSp>
        <p:sp>
          <p:nvSpPr>
            <p:cNvPr id="41995" name="Line 22"/>
            <p:cNvSpPr>
              <a:spLocks noChangeShapeType="1"/>
            </p:cNvSpPr>
            <p:nvPr/>
          </p:nvSpPr>
          <p:spPr bwMode="auto">
            <a:xfrm flipH="1">
              <a:off x="2880" y="2478"/>
              <a:ext cx="36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6" name="Line 23"/>
            <p:cNvSpPr>
              <a:spLocks noChangeShapeType="1"/>
            </p:cNvSpPr>
            <p:nvPr/>
          </p:nvSpPr>
          <p:spPr bwMode="auto">
            <a:xfrm flipH="1">
              <a:off x="3288" y="2478"/>
              <a:ext cx="9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mechanism on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the shared memory space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200400" y="2590800"/>
            <a:ext cx="5908675" cy="2901950"/>
            <a:chOff x="839" y="1888"/>
            <a:chExt cx="3722" cy="1828"/>
          </a:xfrm>
        </p:grpSpPr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43018" name="Rectangle 9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Text Box 13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43023" name="Rectangle 14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6" name="Line 17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7" name="Line 18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8" name="Line 19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9" name="Rectangle 20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43012" name="AutoShape 21"/>
          <p:cNvSpPr>
            <a:spLocks noChangeArrowheads="1"/>
          </p:cNvSpPr>
          <p:nvPr/>
        </p:nvSpPr>
        <p:spPr bwMode="auto">
          <a:xfrm>
            <a:off x="838200" y="4800600"/>
            <a:ext cx="3429000" cy="1905000"/>
          </a:xfrm>
          <a:prstGeom prst="wedgeRoundRectCallout">
            <a:avLst>
              <a:gd name="adj1" fmla="val 96852"/>
              <a:gd name="adj2" fmla="val -44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pic>
        <p:nvPicPr>
          <p:cNvPr id="43013" name="Picture 23" descr="se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30067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Initialization</a:t>
            </a:r>
          </a:p>
        </p:txBody>
      </p:sp>
      <p:pic>
        <p:nvPicPr>
          <p:cNvPr id="44035" name="Picture 3" descr="sem_sh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33115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sem_i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05263"/>
            <a:ext cx="75596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critical section</a:t>
            </a:r>
          </a:p>
        </p:txBody>
      </p:sp>
      <p:pic>
        <p:nvPicPr>
          <p:cNvPr id="45059" name="Picture 3" descr="sem_Cr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7704138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sem_sh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33115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parallel programming mechanisms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calls to use message passing mechanism on UNIX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msgq_id = msgget (key, flag)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msgsend (msgq_id, buf, size, flag)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msgrcv (msgq_id, buf, size, type, flag)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Multi-threading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light-weight process</a:t>
            </a:r>
          </a:p>
          <a:p>
            <a:pPr lvl="1" eaLnBrk="1" hangingPunct="1"/>
            <a:r>
              <a:rPr lang="en-US" altLang="zh-TW" smtClean="0"/>
              <a:t>multiple flows of control (instruction sequences) having the shared address space in one process</a:t>
            </a:r>
          </a:p>
          <a:p>
            <a:pPr lvl="1" eaLnBrk="1" hangingPunct="1"/>
            <a:r>
              <a:rPr lang="en-US" altLang="zh-TW" smtClean="0"/>
              <a:t>each thread has its own program counter, register file image, and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support for multi-threading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create and terminate a 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pthread_create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pthread_exit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pthread_join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thread synchronization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pthread_mutex_init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pthread_mutex_destroy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pthread_mutex_lock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pthread_mutex_trylock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pthread_mutex_unlock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in UNIX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portion of a process’s virtual address space can be aliased to a block of shared memory</a:t>
            </a:r>
          </a:p>
        </p:txBody>
      </p:sp>
      <p:grpSp>
        <p:nvGrpSpPr>
          <p:cNvPr id="7172" name="Group 24"/>
          <p:cNvGrpSpPr>
            <a:grpSpLocks/>
          </p:cNvGrpSpPr>
          <p:nvPr/>
        </p:nvGrpSpPr>
        <p:grpSpPr bwMode="auto">
          <a:xfrm>
            <a:off x="1331913" y="2997200"/>
            <a:ext cx="5908675" cy="2901950"/>
            <a:chOff x="839" y="1888"/>
            <a:chExt cx="3722" cy="1828"/>
          </a:xfrm>
        </p:grpSpPr>
        <p:sp>
          <p:nvSpPr>
            <p:cNvPr id="7173" name="Rectangle 6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74" name="Text Box 7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7175" name="Line 8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7182" name="Rectangle 16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20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Line 22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in UNIX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portion of a process’s virtual address space can be aliased to a block of shared memory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331913" y="2997200"/>
            <a:ext cx="5908675" cy="2901950"/>
            <a:chOff x="839" y="1888"/>
            <a:chExt cx="3722" cy="1828"/>
          </a:xfrm>
        </p:grpSpPr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5" name="Rectangle 10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10" name="Text Box 15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Line 17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Rectangle 20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8197" name="Rectangle 21"/>
          <p:cNvSpPr>
            <a:spLocks noChangeArrowheads="1"/>
          </p:cNvSpPr>
          <p:nvPr/>
        </p:nvSpPr>
        <p:spPr bwMode="auto">
          <a:xfrm>
            <a:off x="2438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sp>
        <p:nvSpPr>
          <p:cNvPr id="8198" name="Rectangle 22"/>
          <p:cNvSpPr>
            <a:spLocks noChangeArrowheads="1"/>
          </p:cNvSpPr>
          <p:nvPr/>
        </p:nvSpPr>
        <p:spPr bwMode="auto">
          <a:xfrm>
            <a:off x="55626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</a:p>
        </p:txBody>
      </p:sp>
      <p:sp>
        <p:nvSpPr>
          <p:cNvPr id="8199" name="Rectangle 23"/>
          <p:cNvSpPr>
            <a:spLocks noChangeArrowheads="1"/>
          </p:cNvSpPr>
          <p:nvPr/>
        </p:nvSpPr>
        <p:spPr bwMode="auto">
          <a:xfrm>
            <a:off x="3962400" y="5181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in UNIX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portion of a process’s virtual address space can be aliased to a block of shared memory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331913" y="2997200"/>
            <a:ext cx="5908675" cy="2901950"/>
            <a:chOff x="839" y="1888"/>
            <a:chExt cx="3722" cy="1828"/>
          </a:xfrm>
        </p:grpSpPr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6" name="Text Box 6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8" name="Text Box 8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9229" name="Rectangle 9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30" name="Rectangle 10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9232" name="Line 12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Text Box 13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9234" name="Rectangle 14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35" name="Text Box 15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9236" name="Line 16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Line 17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18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19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Rectangle 20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9221" name="Rectangle 21"/>
          <p:cNvSpPr>
            <a:spLocks noChangeArrowheads="1"/>
          </p:cNvSpPr>
          <p:nvPr/>
        </p:nvSpPr>
        <p:spPr bwMode="auto">
          <a:xfrm>
            <a:off x="2438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sp>
        <p:nvSpPr>
          <p:cNvPr id="9222" name="Rectangle 22"/>
          <p:cNvSpPr>
            <a:spLocks noChangeArrowheads="1"/>
          </p:cNvSpPr>
          <p:nvPr/>
        </p:nvSpPr>
        <p:spPr bwMode="auto">
          <a:xfrm>
            <a:off x="55626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</a:p>
        </p:txBody>
      </p:sp>
      <p:sp>
        <p:nvSpPr>
          <p:cNvPr id="9223" name="Rectangle 23"/>
          <p:cNvSpPr>
            <a:spLocks noChangeArrowheads="1"/>
          </p:cNvSpPr>
          <p:nvPr/>
        </p:nvSpPr>
        <p:spPr bwMode="auto">
          <a:xfrm>
            <a:off x="3962400" y="5181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9224" name="AutoShape 24"/>
          <p:cNvSpPr>
            <a:spLocks noChangeArrowheads="1"/>
          </p:cNvSpPr>
          <p:nvPr/>
        </p:nvSpPr>
        <p:spPr bwMode="auto">
          <a:xfrm>
            <a:off x="457200" y="3048000"/>
            <a:ext cx="1371600" cy="685800"/>
          </a:xfrm>
          <a:prstGeom prst="wedgeRoundRectCallout">
            <a:avLst>
              <a:gd name="adj1" fmla="val 77199"/>
              <a:gd name="adj2" fmla="val -19213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x=100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in UNIX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portion of a process’s virtual address space can be aliased to a block of shared memory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331913" y="2997200"/>
            <a:ext cx="5908675" cy="2901950"/>
            <a:chOff x="839" y="1888"/>
            <a:chExt cx="3722" cy="18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Text Box 13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10258" name="Rectangle 14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9" name="Text Box 15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0260" name="Line 16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18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19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Rectangle 20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0245" name="Rectangle 21"/>
          <p:cNvSpPr>
            <a:spLocks noChangeArrowheads="1"/>
          </p:cNvSpPr>
          <p:nvPr/>
        </p:nvSpPr>
        <p:spPr bwMode="auto">
          <a:xfrm>
            <a:off x="2438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55626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</a:p>
        </p:txBody>
      </p:sp>
      <p:sp>
        <p:nvSpPr>
          <p:cNvPr id="10247" name="Rectangle 23"/>
          <p:cNvSpPr>
            <a:spLocks noChangeArrowheads="1"/>
          </p:cNvSpPr>
          <p:nvPr/>
        </p:nvSpPr>
        <p:spPr bwMode="auto">
          <a:xfrm>
            <a:off x="3962400" y="5181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10248" name="AutoShape 24"/>
          <p:cNvSpPr>
            <a:spLocks noChangeArrowheads="1"/>
          </p:cNvSpPr>
          <p:nvPr/>
        </p:nvSpPr>
        <p:spPr bwMode="auto">
          <a:xfrm>
            <a:off x="6553200" y="2971800"/>
            <a:ext cx="1371600" cy="685800"/>
          </a:xfrm>
          <a:prstGeom prst="wedgeRoundRectCallout">
            <a:avLst>
              <a:gd name="adj1" fmla="val -62384"/>
              <a:gd name="adj2" fmla="val 87500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a = y</a:t>
            </a:r>
          </a:p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got a==100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in UNIX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two processes may communicate through the shared memory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331913" y="2997200"/>
            <a:ext cx="5908675" cy="2901950"/>
            <a:chOff x="839" y="1888"/>
            <a:chExt cx="3722" cy="1828"/>
          </a:xfrm>
        </p:grpSpPr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1338" y="2176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77" name="Text Box 6"/>
            <p:cNvSpPr txBox="1">
              <a:spLocks noChangeArrowheads="1"/>
            </p:cNvSpPr>
            <p:nvPr/>
          </p:nvSpPr>
          <p:spPr bwMode="auto">
            <a:xfrm>
              <a:off x="1326" y="1933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1202" y="253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Text Box 8"/>
            <p:cNvSpPr txBox="1">
              <a:spLocks noChangeArrowheads="1"/>
            </p:cNvSpPr>
            <p:nvPr/>
          </p:nvSpPr>
          <p:spPr bwMode="auto">
            <a:xfrm>
              <a:off x="839" y="2948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1338" y="276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3289" y="2131"/>
              <a:ext cx="72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2" name="Text Box 11"/>
            <p:cNvSpPr txBox="1">
              <a:spLocks noChangeArrowheads="1"/>
            </p:cNvSpPr>
            <p:nvPr/>
          </p:nvSpPr>
          <p:spPr bwMode="auto">
            <a:xfrm>
              <a:off x="3277" y="1888"/>
              <a:ext cx="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4241" y="24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4060" y="2886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11285" name="Rectangle 14"/>
            <p:cNvSpPr>
              <a:spLocks noChangeArrowheads="1"/>
            </p:cNvSpPr>
            <p:nvPr/>
          </p:nvSpPr>
          <p:spPr bwMode="auto">
            <a:xfrm>
              <a:off x="3289" y="288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6" name="Text Box 15"/>
            <p:cNvSpPr txBox="1">
              <a:spLocks noChangeArrowheads="1"/>
            </p:cNvSpPr>
            <p:nvPr/>
          </p:nvSpPr>
          <p:spPr bwMode="auto">
            <a:xfrm>
              <a:off x="2208" y="3504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shared memory</a:t>
              </a:r>
            </a:p>
          </p:txBody>
        </p:sp>
        <p:sp>
          <p:nvSpPr>
            <p:cNvPr id="11287" name="Line 16"/>
            <p:cNvSpPr>
              <a:spLocks noChangeShapeType="1"/>
            </p:cNvSpPr>
            <p:nvPr/>
          </p:nvSpPr>
          <p:spPr bwMode="auto">
            <a:xfrm>
              <a:off x="2064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>
              <a:off x="2064" y="2977"/>
              <a:ext cx="24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 flipH="1">
              <a:off x="3024" y="2886"/>
              <a:ext cx="26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0" name="Line 19"/>
            <p:cNvSpPr>
              <a:spLocks noChangeShapeType="1"/>
            </p:cNvSpPr>
            <p:nvPr/>
          </p:nvSpPr>
          <p:spPr bwMode="auto">
            <a:xfrm flipH="1">
              <a:off x="3024" y="3113"/>
              <a:ext cx="26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1" name="Rectangle 20"/>
            <p:cNvSpPr>
              <a:spLocks noChangeArrowheads="1"/>
            </p:cNvSpPr>
            <p:nvPr/>
          </p:nvSpPr>
          <p:spPr bwMode="auto">
            <a:xfrm>
              <a:off x="2304" y="3216"/>
              <a:ext cx="726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2438400" y="44958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5562600" y="4648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</a:p>
        </p:txBody>
      </p:sp>
      <p:sp>
        <p:nvSpPr>
          <p:cNvPr id="11271" name="Rectangle 23"/>
          <p:cNvSpPr>
            <a:spLocks noChangeArrowheads="1"/>
          </p:cNvSpPr>
          <p:nvPr/>
        </p:nvSpPr>
        <p:spPr bwMode="auto">
          <a:xfrm>
            <a:off x="3962400" y="5181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11272" name="AutoShape 24"/>
          <p:cNvSpPr>
            <a:spLocks noChangeArrowheads="1"/>
          </p:cNvSpPr>
          <p:nvPr/>
        </p:nvSpPr>
        <p:spPr bwMode="auto">
          <a:xfrm>
            <a:off x="6553200" y="2971800"/>
            <a:ext cx="1371600" cy="685800"/>
          </a:xfrm>
          <a:prstGeom prst="wedgeRoundRectCallout">
            <a:avLst>
              <a:gd name="adj1" fmla="val -62384"/>
              <a:gd name="adj2" fmla="val 87500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a = y</a:t>
            </a:r>
          </a:p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got a==100</a:t>
            </a:r>
          </a:p>
        </p:txBody>
      </p:sp>
      <p:sp>
        <p:nvSpPr>
          <p:cNvPr id="11273" name="AutoShape 25"/>
          <p:cNvSpPr>
            <a:spLocks noChangeArrowheads="1"/>
          </p:cNvSpPr>
          <p:nvPr/>
        </p:nvSpPr>
        <p:spPr bwMode="auto">
          <a:xfrm>
            <a:off x="457200" y="3048000"/>
            <a:ext cx="1371600" cy="685800"/>
          </a:xfrm>
          <a:prstGeom prst="wedgeRoundRectCallout">
            <a:avLst>
              <a:gd name="adj1" fmla="val 77199"/>
              <a:gd name="adj2" fmla="val -19213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x=100</a:t>
            </a:r>
          </a:p>
        </p:txBody>
      </p:sp>
      <p:sp>
        <p:nvSpPr>
          <p:cNvPr id="11274" name="Freeform 26"/>
          <p:cNvSpPr>
            <a:spLocks/>
          </p:cNvSpPr>
          <p:nvPr/>
        </p:nvSpPr>
        <p:spPr bwMode="auto">
          <a:xfrm>
            <a:off x="2463800" y="3810000"/>
            <a:ext cx="1346200" cy="1371600"/>
          </a:xfrm>
          <a:custGeom>
            <a:avLst/>
            <a:gdLst>
              <a:gd name="T0" fmla="*/ 127000 w 848"/>
              <a:gd name="T1" fmla="*/ 0 h 864"/>
              <a:gd name="T2" fmla="*/ 203200 w 848"/>
              <a:gd name="T3" fmla="*/ 685800 h 864"/>
              <a:gd name="T4" fmla="*/ 1346200 w 848"/>
              <a:gd name="T5" fmla="*/ 137160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8" h="864">
                <a:moveTo>
                  <a:pt x="80" y="0"/>
                </a:moveTo>
                <a:cubicBezTo>
                  <a:pt x="40" y="144"/>
                  <a:pt x="0" y="288"/>
                  <a:pt x="128" y="432"/>
                </a:cubicBezTo>
                <a:cubicBezTo>
                  <a:pt x="256" y="576"/>
                  <a:pt x="552" y="720"/>
                  <a:pt x="848" y="86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Freeform 27"/>
          <p:cNvSpPr>
            <a:spLocks/>
          </p:cNvSpPr>
          <p:nvPr/>
        </p:nvSpPr>
        <p:spPr bwMode="auto">
          <a:xfrm>
            <a:off x="4419600" y="3733800"/>
            <a:ext cx="1371600" cy="1524000"/>
          </a:xfrm>
          <a:custGeom>
            <a:avLst/>
            <a:gdLst>
              <a:gd name="T0" fmla="*/ 0 w 864"/>
              <a:gd name="T1" fmla="*/ 1524000 h 960"/>
              <a:gd name="T2" fmla="*/ 762000 w 864"/>
              <a:gd name="T3" fmla="*/ 990600 h 960"/>
              <a:gd name="T4" fmla="*/ 1371600 w 864"/>
              <a:gd name="T5" fmla="*/ 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960">
                <a:moveTo>
                  <a:pt x="0" y="960"/>
                </a:moveTo>
                <a:cubicBezTo>
                  <a:pt x="168" y="872"/>
                  <a:pt x="336" y="784"/>
                  <a:pt x="480" y="624"/>
                </a:cubicBezTo>
                <a:cubicBezTo>
                  <a:pt x="624" y="464"/>
                  <a:pt x="744" y="232"/>
                  <a:pt x="86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72</TotalTime>
  <Words>1355</Words>
  <Application>Microsoft Office PowerPoint</Application>
  <PresentationFormat>如螢幕大小 (4:3)</PresentationFormat>
  <Paragraphs>404</Paragraphs>
  <Slides>46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Shared Memory Parallel Programming</vt:lpstr>
      <vt:lpstr>Goal</vt:lpstr>
      <vt:lpstr>Shared Memory Programming Model</vt:lpstr>
      <vt:lpstr>Basic concepts</vt:lpstr>
      <vt:lpstr>Shared memory in UNIX</vt:lpstr>
      <vt:lpstr>Shared memory in UNIX</vt:lpstr>
      <vt:lpstr>Shared memory in UNIX</vt:lpstr>
      <vt:lpstr>Shared memory in UNIX</vt:lpstr>
      <vt:lpstr>Shared memory in UNIX</vt:lpstr>
      <vt:lpstr>How to program</vt:lpstr>
      <vt:lpstr>System calls for shared-memory</vt:lpstr>
      <vt:lpstr>Demo: shm</vt:lpstr>
      <vt:lpstr>Initializing shared memory</vt:lpstr>
      <vt:lpstr>Initializing shared memory (1)</vt:lpstr>
      <vt:lpstr>Initializing shared memory (1)</vt:lpstr>
      <vt:lpstr>Initializing shared memory (2)</vt:lpstr>
      <vt:lpstr>Initializing shared memory (2)</vt:lpstr>
      <vt:lpstr>Demo: shm</vt:lpstr>
      <vt:lpstr>Demo: shm</vt:lpstr>
      <vt:lpstr>Demo: shm</vt:lpstr>
      <vt:lpstr>Demo: shm</vt:lpstr>
      <vt:lpstr>Demo: shm</vt:lpstr>
      <vt:lpstr>Demo: shm</vt:lpstr>
      <vt:lpstr>Demo: shm</vt:lpstr>
      <vt:lpstr>Demo: shm</vt:lpstr>
      <vt:lpstr>Semaphore</vt:lpstr>
      <vt:lpstr>Question: How to do critical section</vt:lpstr>
      <vt:lpstr>How to share the play yard?</vt:lpstr>
      <vt:lpstr>How to share the play yard?</vt:lpstr>
      <vt:lpstr>How to share the play yard?</vt:lpstr>
      <vt:lpstr>Semantics of semaphore</vt:lpstr>
      <vt:lpstr>Semantics of semaphore</vt:lpstr>
      <vt:lpstr>Semantics of semaphore</vt:lpstr>
      <vt:lpstr>Semantics of semaphore</vt:lpstr>
      <vt:lpstr>Realization of atomic operation</vt:lpstr>
      <vt:lpstr>Semantics of semaphore</vt:lpstr>
      <vt:lpstr>Semaphore is more than a flag</vt:lpstr>
      <vt:lpstr>Demo: semaphore</vt:lpstr>
      <vt:lpstr>What the sample code does</vt:lpstr>
      <vt:lpstr>Content of the shared memory space</vt:lpstr>
      <vt:lpstr>Initialization</vt:lpstr>
      <vt:lpstr>The critical section</vt:lpstr>
      <vt:lpstr>Other parallel programming mechanisms</vt:lpstr>
      <vt:lpstr>System calls to use message passing mechanism on UNIX</vt:lpstr>
      <vt:lpstr>Multi-threading</vt:lpstr>
      <vt:lpstr>UNIX support for multi-threading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16</cp:revision>
  <cp:lastPrinted>1601-01-01T00:00:00Z</cp:lastPrinted>
  <dcterms:created xsi:type="dcterms:W3CDTF">1601-01-01T00:00:00Z</dcterms:created>
  <dcterms:modified xsi:type="dcterms:W3CDTF">2017-11-04T18:13:10Z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