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304" r:id="rId4"/>
    <p:sldId id="293" r:id="rId5"/>
    <p:sldId id="294" r:id="rId6"/>
    <p:sldId id="295" r:id="rId7"/>
    <p:sldId id="296" r:id="rId8"/>
    <p:sldId id="297" r:id="rId9"/>
    <p:sldId id="258" r:id="rId10"/>
    <p:sldId id="259" r:id="rId11"/>
    <p:sldId id="260" r:id="rId12"/>
    <p:sldId id="266" r:id="rId13"/>
    <p:sldId id="267" r:id="rId14"/>
    <p:sldId id="268" r:id="rId15"/>
    <p:sldId id="261" r:id="rId16"/>
    <p:sldId id="262" r:id="rId17"/>
    <p:sldId id="263" r:id="rId18"/>
    <p:sldId id="264" r:id="rId19"/>
    <p:sldId id="265" r:id="rId20"/>
    <p:sldId id="269" r:id="rId21"/>
    <p:sldId id="270" r:id="rId22"/>
    <p:sldId id="271" r:id="rId23"/>
    <p:sldId id="272" r:id="rId24"/>
    <p:sldId id="277" r:id="rId25"/>
    <p:sldId id="273" r:id="rId26"/>
    <p:sldId id="278" r:id="rId27"/>
    <p:sldId id="279" r:id="rId28"/>
    <p:sldId id="274" r:id="rId29"/>
    <p:sldId id="275" r:id="rId30"/>
    <p:sldId id="276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9" r:id="rId43"/>
    <p:sldId id="300" r:id="rId44"/>
    <p:sldId id="303" r:id="rId45"/>
    <p:sldId id="301" r:id="rId46"/>
    <p:sldId id="302" r:id="rId47"/>
    <p:sldId id="298" r:id="rId4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8B4938-D8C7-44AA-998D-0378B999CD8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A1CEC-9F1C-4D70-B0E5-7091FC1B1F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3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E7CD7-F4C0-4B94-A975-7C686DDDD4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5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D66B6-60F0-4A9A-BB49-191DB1B558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5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A646F-3D88-4A04-82A5-871FBA8447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0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8EACB-D2FD-45FC-B375-9C9B37314E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5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39A6A-85EB-4EB5-8169-DD593D6A49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92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3CB0-9B0F-4CCC-AF70-B7D113BDC8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5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1B87E-C435-4FAD-B19C-8448A52E92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BEE58-9B08-4440-AB16-61FA811F05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307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019BF-711E-4592-BF60-939DD527E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64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1BE2D2C-6153-44F7-8EBF-80F9A49CAA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Process Startup and Terminate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[Stevens] Chap. 7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238250"/>
            <a:ext cx="335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>
                <a:cs typeface="新細明體" panose="02020500000000000000" pitchFamily="18" charset="-120"/>
              </a:rPr>
              <a:t>Lecture 08 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Today’s 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the run-time environment is build</a:t>
            </a:r>
          </a:p>
          <a:p>
            <a:r>
              <a:rPr lang="en-US" altLang="zh-TW"/>
              <a:t>How a program starts up</a:t>
            </a:r>
          </a:p>
          <a:p>
            <a:r>
              <a:rPr lang="en-US" altLang="zh-TW"/>
              <a:t>How a program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the run-time environment is built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0517" name="AutoShape 37"/>
            <p:cNvCxnSpPr>
              <a:cxnSpLocks noChangeShapeType="1"/>
              <a:stCxn id="2048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8" name="AutoShape 38"/>
            <p:cNvCxnSpPr>
              <a:cxnSpLocks noChangeShapeType="1"/>
              <a:stCxn id="2048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1541" name="AutoShape 37"/>
            <p:cNvCxnSpPr>
              <a:cxnSpLocks noChangeShapeType="1"/>
              <a:stCxn id="2151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2" name="AutoShape 38"/>
            <p:cNvCxnSpPr>
              <a:cxnSpLocks noChangeShapeType="1"/>
              <a:stCxn id="2151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1545" name="AutoShape 41"/>
          <p:cNvSpPr>
            <a:spLocks noChangeArrowheads="1"/>
          </p:cNvSpPr>
          <p:nvPr/>
        </p:nvSpPr>
        <p:spPr bwMode="auto">
          <a:xfrm>
            <a:off x="1981200" y="1981200"/>
            <a:ext cx="14478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44" name="AutoShape 40"/>
          <p:cNvSpPr>
            <a:spLocks noChangeArrowheads="1"/>
          </p:cNvSpPr>
          <p:nvPr/>
        </p:nvSpPr>
        <p:spPr bwMode="auto">
          <a:xfrm>
            <a:off x="304800" y="2819400"/>
            <a:ext cx="1447800" cy="838200"/>
          </a:xfrm>
          <a:prstGeom prst="wedgeRoundRectCallout">
            <a:avLst>
              <a:gd name="adj1" fmla="val 82019"/>
              <a:gd name="adj2" fmla="val 6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your program starts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2565" name="AutoShape 37"/>
            <p:cNvCxnSpPr>
              <a:cxnSpLocks noChangeShapeType="1"/>
              <a:stCxn id="2253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6" name="AutoShape 38"/>
            <p:cNvCxnSpPr>
              <a:cxnSpLocks noChangeShapeType="1"/>
              <a:stCxn id="2253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2568" name="AutoShape 40"/>
          <p:cNvSpPr>
            <a:spLocks noChangeArrowheads="1"/>
          </p:cNvSpPr>
          <p:nvPr/>
        </p:nvSpPr>
        <p:spPr bwMode="auto">
          <a:xfrm>
            <a:off x="2971800" y="5715000"/>
            <a:ext cx="2514600" cy="990600"/>
          </a:xfrm>
          <a:prstGeom prst="wedgeRoundRectCallout">
            <a:avLst>
              <a:gd name="adj1" fmla="val 84407"/>
              <a:gd name="adj2" fmla="val -10561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lots of things the system automatically added for you</a:t>
            </a: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5562600" y="1981200"/>
            <a:ext cx="15240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0" name="AutoShape 42"/>
          <p:cNvSpPr>
            <a:spLocks noChangeArrowheads="1"/>
          </p:cNvSpPr>
          <p:nvPr/>
        </p:nvSpPr>
        <p:spPr bwMode="auto">
          <a:xfrm>
            <a:off x="1981200" y="4419600"/>
            <a:ext cx="1524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4349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0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2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3168650" y="2205038"/>
            <a:ext cx="1187450" cy="647700"/>
          </a:xfrm>
          <a:prstGeom prst="wedgeRoundRectCallout">
            <a:avLst>
              <a:gd name="adj1" fmla="val -96255"/>
              <a:gd name="adj2" fmla="val -37255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program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5367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70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2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4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5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6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3059113" y="4005263"/>
            <a:ext cx="3529012" cy="2663825"/>
          </a:xfrm>
          <a:prstGeom prst="wedgeRoundRectCallout">
            <a:avLst>
              <a:gd name="adj1" fmla="val -62458"/>
              <a:gd name="adj2" fmla="val -11448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zh-TW">
              <a:solidFill>
                <a:schemeClr val="hlink"/>
              </a:solidFill>
            </a:endParaRPr>
          </a:p>
        </p:txBody>
      </p: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3132138" y="4005263"/>
            <a:ext cx="3097212" cy="2546350"/>
            <a:chOff x="1519" y="1463"/>
            <a:chExt cx="1951" cy="1604"/>
          </a:xfrm>
        </p:grpSpPr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64" y="1525"/>
              <a:ext cx="1406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_init:</a:t>
              </a:r>
            </a:p>
            <a:p>
              <a:r>
                <a:rPr lang="en-US" altLang="zh-TW"/>
                <a:t>....</a:t>
              </a:r>
            </a:p>
            <a:p>
              <a:r>
                <a:rPr lang="en-US" altLang="zh-TW"/>
                <a:t>//system initialization</a:t>
              </a:r>
            </a:p>
            <a:p>
              <a:endParaRPr lang="en-US" altLang="zh-TW"/>
            </a:p>
            <a:p>
              <a:r>
                <a:rPr lang="en-US" altLang="zh-TW"/>
                <a:t>call _main</a:t>
              </a:r>
            </a:p>
            <a:p>
              <a:endParaRPr lang="en-US" altLang="zh-TW"/>
            </a:p>
            <a:p>
              <a:endParaRPr lang="en-US" altLang="zh-TW"/>
            </a:p>
            <a:p>
              <a:r>
                <a:rPr lang="en-US" altLang="zh-TW"/>
                <a:t>_main:</a:t>
              </a:r>
            </a:p>
            <a:p>
              <a:r>
                <a:rPr lang="en-US" altLang="zh-TW"/>
                <a:t>//the program you write</a:t>
              </a:r>
            </a:p>
            <a:p>
              <a:endParaRPr lang="en-US" altLang="zh-TW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1824" y="14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1882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519" y="2795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flow of compiling a program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191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basic concepts from system programming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source code (C/C++)</a:t>
              </a: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compiler</a:t>
              </a:r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assembly code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assembler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/>
                <a:t>object code</a:t>
              </a:r>
            </a:p>
            <a:p>
              <a:pPr algn="ctr"/>
              <a:r>
                <a:rPr lang="en-US" altLang="zh-TW"/>
                <a:t>(machine code with external label left)</a:t>
              </a: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linkage editor</a:t>
              </a:r>
            </a:p>
            <a:p>
              <a:pPr algn="ctr"/>
              <a:r>
                <a:rPr lang="en-US" altLang="zh-TW"/>
                <a:t>(linker)</a:t>
              </a:r>
            </a:p>
          </p:txBody>
        </p: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16400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1640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402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3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6404" name="AutoShape 20"/>
                <p:cNvCxnSpPr>
                  <a:cxnSpLocks noChangeShapeType="1"/>
                  <a:stCxn id="16402" idx="1"/>
                  <a:endCxn id="16403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library</a:t>
                </a:r>
              </a:p>
            </p:txBody>
          </p:sp>
        </p:grp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complete machine code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flow of compiling a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191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basic concepts from system programming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1295400"/>
            <a:ext cx="189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source code (C/C++)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01980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953000" y="19050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compiler (</a:t>
            </a:r>
            <a:r>
              <a:rPr lang="en-US" altLang="zh-TW">
                <a:solidFill>
                  <a:schemeClr val="hlink"/>
                </a:solidFill>
              </a:rPr>
              <a:t>gcc</a:t>
            </a:r>
            <a:r>
              <a:rPr lang="en-US" altLang="zh-TW"/>
              <a:t>)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019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334000" y="28194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assembly code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019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953000" y="34290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assembler (</a:t>
            </a:r>
            <a:r>
              <a:rPr lang="en-US" altLang="zh-TW">
                <a:solidFill>
                  <a:schemeClr val="hlink"/>
                </a:solidFill>
              </a:rPr>
              <a:t>as</a:t>
            </a:r>
            <a:r>
              <a:rPr lang="en-US" altLang="zh-TW"/>
              <a:t>)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019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419600" y="4267200"/>
            <a:ext cx="3338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object code</a:t>
            </a:r>
          </a:p>
          <a:p>
            <a:pPr algn="ctr"/>
            <a:r>
              <a:rPr lang="en-US" altLang="zh-TW"/>
              <a:t>(machine code with external label left)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876800" y="51816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linkage editor</a:t>
            </a:r>
          </a:p>
          <a:p>
            <a:pPr algn="ctr"/>
            <a:r>
              <a:rPr lang="en-US" altLang="zh-TW"/>
              <a:t>(linker) (</a:t>
            </a:r>
            <a:r>
              <a:rPr lang="en-US" altLang="zh-TW">
                <a:solidFill>
                  <a:schemeClr val="hlink"/>
                </a:solidFill>
              </a:rPr>
              <a:t>ld</a:t>
            </a:r>
            <a:r>
              <a:rPr lang="en-US" altLang="zh-TW"/>
              <a:t>)</a:t>
            </a:r>
          </a:p>
        </p:txBody>
      </p: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2362200" y="4495800"/>
            <a:ext cx="1427163" cy="1373188"/>
            <a:chOff x="1488" y="2688"/>
            <a:chExt cx="899" cy="865"/>
          </a:xfrm>
        </p:grpSpPr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1488" y="2688"/>
              <a:ext cx="86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53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1919" y="3121"/>
              <a:ext cx="1" cy="864"/>
            </a:xfrm>
            <a:prstGeom prst="curvedConnector3">
              <a:avLst>
                <a:gd name="adj1" fmla="val 12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488" y="2928"/>
              <a:ext cx="89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library</a:t>
              </a:r>
            </a:p>
            <a:p>
              <a:r>
                <a:rPr lang="en-US" altLang="zh-TW">
                  <a:solidFill>
                    <a:schemeClr val="hlink"/>
                  </a:solidFill>
                </a:rPr>
                <a:t>(/usr/lib/libc.a)</a:t>
              </a:r>
            </a:p>
            <a:p>
              <a:r>
                <a:rPr lang="en-US" altLang="zh-TW">
                  <a:solidFill>
                    <a:schemeClr val="hlink"/>
                  </a:solidFill>
                </a:rPr>
                <a:t>(/usr/lib/crt1.o)</a:t>
              </a:r>
            </a:p>
          </p:txBody>
        </p:sp>
      </p:grp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37338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105400" y="6096000"/>
            <a:ext cx="210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complete machine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66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68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3059113" y="4005263"/>
            <a:ext cx="3529012" cy="2663825"/>
          </a:xfrm>
          <a:prstGeom prst="wedgeRoundRectCallout">
            <a:avLst>
              <a:gd name="adj1" fmla="val -62458"/>
              <a:gd name="adj2" fmla="val -11448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zh-TW">
              <a:solidFill>
                <a:schemeClr val="hlink"/>
              </a:solidFill>
            </a:endParaRP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3132138" y="4005263"/>
            <a:ext cx="3097212" cy="2546350"/>
            <a:chOff x="1519" y="1463"/>
            <a:chExt cx="1951" cy="1604"/>
          </a:xfrm>
        </p:grpSpPr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2064" y="1525"/>
              <a:ext cx="1406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_init:</a:t>
              </a:r>
            </a:p>
            <a:p>
              <a:r>
                <a:rPr lang="en-US" altLang="zh-TW"/>
                <a:t>....</a:t>
              </a:r>
            </a:p>
            <a:p>
              <a:r>
                <a:rPr lang="en-US" altLang="zh-TW"/>
                <a:t>//system initialization</a:t>
              </a:r>
            </a:p>
            <a:p>
              <a:endParaRPr lang="en-US" altLang="zh-TW"/>
            </a:p>
            <a:p>
              <a:r>
                <a:rPr lang="en-US" altLang="zh-TW"/>
                <a:t>call _main</a:t>
              </a:r>
            </a:p>
            <a:p>
              <a:endParaRPr lang="en-US" altLang="zh-TW"/>
            </a:p>
            <a:p>
              <a:endParaRPr lang="en-US" altLang="zh-TW"/>
            </a:p>
            <a:p>
              <a:r>
                <a:rPr lang="en-US" altLang="zh-TW"/>
                <a:t>_main:</a:t>
              </a:r>
            </a:p>
            <a:p>
              <a:r>
                <a:rPr lang="en-US" altLang="zh-TW"/>
                <a:t>//the program you write</a:t>
              </a:r>
            </a:p>
            <a:p>
              <a:endParaRPr lang="en-US" altLang="zh-TW"/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824" y="14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1882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1519" y="2795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9483" name="AutoShape 27"/>
          <p:cNvSpPr>
            <a:spLocks/>
          </p:cNvSpPr>
          <p:nvPr/>
        </p:nvSpPr>
        <p:spPr bwMode="auto">
          <a:xfrm>
            <a:off x="5867400" y="41148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48400" y="48006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folHlink"/>
                </a:solidFill>
                <a:cs typeface="新細明體" panose="02020500000000000000" pitchFamily="18" charset="-120"/>
              </a:rPr>
              <a:t>from crt1.o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 of Chap. 7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title “Process Environment”</a:t>
            </a:r>
          </a:p>
          <a:p>
            <a:pPr lvl="1"/>
            <a:r>
              <a:rPr lang="en-US" altLang="zh-TW"/>
              <a:t>user-level run-time environment of a process</a:t>
            </a:r>
          </a:p>
          <a:p>
            <a:pPr lvl="1"/>
            <a:endParaRPr lang="en-US" altLang="zh-TW"/>
          </a:p>
          <a:p>
            <a:r>
              <a:rPr lang="en-US" altLang="zh-TW"/>
              <a:t>Lectures:</a:t>
            </a:r>
          </a:p>
          <a:p>
            <a:pPr lvl="1"/>
            <a:r>
              <a:rPr lang="en-US" altLang="zh-TW"/>
              <a:t>Part A: program startup and terminates</a:t>
            </a:r>
          </a:p>
          <a:p>
            <a:pPr lvl="2"/>
            <a:r>
              <a:rPr lang="en-US" altLang="zh-TW"/>
              <a:t>Sec. 7.1-7.4</a:t>
            </a:r>
          </a:p>
          <a:p>
            <a:pPr lvl="1"/>
            <a:r>
              <a:rPr lang="en-US" altLang="zh-TW"/>
              <a:t>Part B: memory layout of a process</a:t>
            </a:r>
          </a:p>
          <a:p>
            <a:pPr lvl="2"/>
            <a:r>
              <a:rPr lang="en-US" altLang="zh-TW"/>
              <a:t>Sec. 7.5-7.11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a process starts up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5637" name="AutoShape 37"/>
            <p:cNvCxnSpPr>
              <a:cxnSpLocks noChangeShapeType="1"/>
              <a:stCxn id="2560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8" name="AutoShape 38"/>
            <p:cNvCxnSpPr>
              <a:cxnSpLocks noChangeShapeType="1"/>
              <a:stCxn id="2560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6661" name="AutoShape 37"/>
            <p:cNvCxnSpPr>
              <a:cxnSpLocks noChangeShapeType="1"/>
              <a:stCxn id="2663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2" name="AutoShape 38"/>
            <p:cNvCxnSpPr>
              <a:cxnSpLocks noChangeShapeType="1"/>
              <a:stCxn id="2663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6664" name="Freeform 40"/>
          <p:cNvSpPr>
            <a:spLocks/>
          </p:cNvSpPr>
          <p:nvPr/>
        </p:nvSpPr>
        <p:spPr bwMode="auto">
          <a:xfrm>
            <a:off x="2676525" y="2420938"/>
            <a:ext cx="166688" cy="3384550"/>
          </a:xfrm>
          <a:custGeom>
            <a:avLst/>
            <a:gdLst>
              <a:gd name="T0" fmla="*/ 105 w 105"/>
              <a:gd name="T1" fmla="*/ 2132 h 2132"/>
              <a:gd name="T2" fmla="*/ 15 w 105"/>
              <a:gd name="T3" fmla="*/ 1542 h 2132"/>
              <a:gd name="T4" fmla="*/ 15 w 105"/>
              <a:gd name="T5" fmla="*/ 862 h 2132"/>
              <a:gd name="T6" fmla="*/ 60 w 105"/>
              <a:gd name="T7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2132">
                <a:moveTo>
                  <a:pt x="105" y="2132"/>
                </a:moveTo>
                <a:cubicBezTo>
                  <a:pt x="67" y="1943"/>
                  <a:pt x="30" y="1754"/>
                  <a:pt x="15" y="1542"/>
                </a:cubicBezTo>
                <a:cubicBezTo>
                  <a:pt x="0" y="1330"/>
                  <a:pt x="8" y="1119"/>
                  <a:pt x="15" y="862"/>
                </a:cubicBezTo>
                <a:cubicBezTo>
                  <a:pt x="22" y="605"/>
                  <a:pt x="53" y="144"/>
                  <a:pt x="6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2843213" y="3213100"/>
            <a:ext cx="1612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startup path</a:t>
            </a:r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>
            <a:off x="3886200" y="3962400"/>
            <a:ext cx="3810000" cy="1150938"/>
          </a:xfrm>
          <a:prstGeom prst="wedgeRoundRectCallout">
            <a:avLst>
              <a:gd name="adj1" fmla="val -65042"/>
              <a:gd name="adj2" fmla="val 439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startup code from libc.a</a:t>
            </a:r>
          </a:p>
          <a:p>
            <a:endParaRPr lang="en-US" altLang="zh-TW" sz="2000">
              <a:solidFill>
                <a:schemeClr val="hlink"/>
              </a:solidFill>
            </a:endParaRPr>
          </a:p>
          <a:p>
            <a:r>
              <a:rPr lang="en-US" altLang="zh-TW" sz="2000">
                <a:solidFill>
                  <a:schemeClr val="hlink"/>
                </a:solidFill>
              </a:rPr>
              <a:t>e.g. initial setup of malloc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Normal process termination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3829" name="AutoShape 37"/>
            <p:cNvCxnSpPr>
              <a:cxnSpLocks noChangeShapeType="1"/>
              <a:stCxn id="33798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30" name="AutoShape 38"/>
            <p:cNvCxnSpPr>
              <a:cxnSpLocks noChangeShapeType="1"/>
              <a:stCxn id="33799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9733" name="AutoShape 37"/>
            <p:cNvCxnSpPr>
              <a:cxnSpLocks noChangeShapeType="1"/>
              <a:stCxn id="29702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34" name="AutoShape 38"/>
            <p:cNvCxnSpPr>
              <a:cxnSpLocks noChangeShapeType="1"/>
              <a:stCxn id="29703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9736" name="Freeform 40"/>
          <p:cNvSpPr>
            <a:spLocks/>
          </p:cNvSpPr>
          <p:nvPr/>
        </p:nvSpPr>
        <p:spPr bwMode="auto">
          <a:xfrm>
            <a:off x="2255838" y="2781300"/>
            <a:ext cx="2028825" cy="2663825"/>
          </a:xfrm>
          <a:custGeom>
            <a:avLst/>
            <a:gdLst>
              <a:gd name="T0" fmla="*/ 8 w 1141"/>
              <a:gd name="T1" fmla="*/ 0 h 1625"/>
              <a:gd name="T2" fmla="*/ 189 w 1141"/>
              <a:gd name="T3" fmla="*/ 1497 h 1625"/>
              <a:gd name="T4" fmla="*/ 1141 w 1141"/>
              <a:gd name="T5" fmla="*/ 771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1" h="1625">
                <a:moveTo>
                  <a:pt x="8" y="0"/>
                </a:moveTo>
                <a:cubicBezTo>
                  <a:pt x="4" y="684"/>
                  <a:pt x="0" y="1369"/>
                  <a:pt x="189" y="1497"/>
                </a:cubicBezTo>
                <a:cubicBezTo>
                  <a:pt x="378" y="1625"/>
                  <a:pt x="759" y="1198"/>
                  <a:pt x="1141" y="771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08400" y="4652963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normal terminating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4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2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4853" name="AutoShape 37"/>
            <p:cNvCxnSpPr>
              <a:cxnSpLocks noChangeShapeType="1"/>
              <a:stCxn id="34822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4" name="AutoShape 38"/>
            <p:cNvCxnSpPr>
              <a:cxnSpLocks noChangeShapeType="1"/>
              <a:stCxn id="34823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4800600" y="2667000"/>
            <a:ext cx="2057400" cy="762000"/>
          </a:xfrm>
          <a:prstGeom prst="wedgeRoundRectCallout">
            <a:avLst>
              <a:gd name="adj1" fmla="val -57176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system call for normal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5877" name="AutoShape 37"/>
            <p:cNvCxnSpPr>
              <a:cxnSpLocks noChangeShapeType="1"/>
              <a:stCxn id="3584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8" name="AutoShape 38"/>
            <p:cNvCxnSpPr>
              <a:cxnSpLocks noChangeShapeType="1"/>
              <a:stCxn id="3584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5880" name="AutoShape 40"/>
          <p:cNvSpPr>
            <a:spLocks noChangeArrowheads="1"/>
          </p:cNvSpPr>
          <p:nvPr/>
        </p:nvSpPr>
        <p:spPr bwMode="auto">
          <a:xfrm>
            <a:off x="4800600" y="2667000"/>
            <a:ext cx="2057400" cy="762000"/>
          </a:xfrm>
          <a:prstGeom prst="wedgeRoundRectCallout">
            <a:avLst>
              <a:gd name="adj1" fmla="val -57176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system call for normal termination</a:t>
            </a:r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52800" y="2438400"/>
            <a:ext cx="10668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3124200" y="3886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4" name="AutoShape 44"/>
          <p:cNvSpPr>
            <a:spLocks noChangeArrowheads="1"/>
          </p:cNvSpPr>
          <p:nvPr/>
        </p:nvSpPr>
        <p:spPr bwMode="auto">
          <a:xfrm>
            <a:off x="4191000" y="4114800"/>
            <a:ext cx="2438400" cy="762000"/>
          </a:xfrm>
          <a:prstGeom prst="wedgeRoundRectCallout">
            <a:avLst>
              <a:gd name="adj1" fmla="val -76366"/>
              <a:gd name="adj2" fmla="val -55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you can call exit()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anywhere in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0757" name="AutoShape 37"/>
            <p:cNvCxnSpPr>
              <a:cxnSpLocks noChangeShapeType="1"/>
              <a:stCxn id="3072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8" name="AutoShape 38"/>
            <p:cNvCxnSpPr>
              <a:cxnSpLocks noChangeShapeType="1"/>
              <a:stCxn id="3072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0760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1781" name="AutoShape 37"/>
            <p:cNvCxnSpPr>
              <a:cxnSpLocks noChangeShapeType="1"/>
              <a:stCxn id="3175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2" name="AutoShape 38"/>
            <p:cNvCxnSpPr>
              <a:cxnSpLocks noChangeShapeType="1"/>
              <a:stCxn id="3175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2411413" y="2852738"/>
            <a:ext cx="2881312" cy="1512887"/>
          </a:xfrm>
          <a:prstGeom prst="wedgeRoundRectCallout">
            <a:avLst>
              <a:gd name="adj1" fmla="val 65097"/>
              <a:gd name="adj2" fmla="val 767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flush file cache</a:t>
            </a:r>
          </a:p>
          <a:p>
            <a:endParaRPr lang="en-US" altLang="zh-TW" sz="2000">
              <a:solidFill>
                <a:schemeClr val="hlink"/>
              </a:solidFill>
            </a:endParaRPr>
          </a:p>
          <a:p>
            <a:r>
              <a:rPr lang="en-US" altLang="zh-TW" sz="2000">
                <a:solidFill>
                  <a:schemeClr val="hlink"/>
                </a:solidFill>
              </a:rPr>
              <a:t>perform close () for all opened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Aho</a:t>
            </a:r>
            <a:r>
              <a:rPr lang="en-US" altLang="zh-TW" dirty="0" smtClean="0"/>
              <a:t>, Lam, </a:t>
            </a:r>
            <a:r>
              <a:rPr lang="en-US" altLang="zh-TW" dirty="0" err="1" smtClean="0"/>
              <a:t>Sethi</a:t>
            </a:r>
            <a:r>
              <a:rPr lang="en-US" altLang="zh-TW" dirty="0" smtClean="0"/>
              <a:t>, Ullman, </a:t>
            </a:r>
            <a:r>
              <a:rPr lang="en-US" altLang="zh-TW" i="1" dirty="0" smtClean="0"/>
              <a:t>Compilers: Principles, Techniques, and Tools</a:t>
            </a:r>
            <a:r>
              <a:rPr lang="en-US" altLang="zh-TW" dirty="0" smtClean="0"/>
              <a:t>, Pearson 2007.</a:t>
            </a:r>
          </a:p>
          <a:p>
            <a:pPr lvl="1"/>
            <a:r>
              <a:rPr lang="en-US" altLang="zh-TW" dirty="0" smtClean="0"/>
              <a:t>Chap. 7 titled “Run-Time Environments”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540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2805" name="AutoShape 37"/>
            <p:cNvCxnSpPr>
              <a:cxnSpLocks noChangeShapeType="1"/>
              <a:stCxn id="3277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6" name="AutoShape 38"/>
            <p:cNvCxnSpPr>
              <a:cxnSpLocks noChangeShapeType="1"/>
              <a:stCxn id="3277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2808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  <p:sp>
        <p:nvSpPr>
          <p:cNvPr id="32810" name="AutoShape 42"/>
          <p:cNvSpPr>
            <a:spLocks noChangeArrowheads="1"/>
          </p:cNvSpPr>
          <p:nvPr/>
        </p:nvSpPr>
        <p:spPr bwMode="auto">
          <a:xfrm>
            <a:off x="2411413" y="2852738"/>
            <a:ext cx="2881312" cy="1512887"/>
          </a:xfrm>
          <a:prstGeom prst="wedgeRoundRectCallout">
            <a:avLst>
              <a:gd name="adj1" fmla="val 64602"/>
              <a:gd name="adj2" fmla="val -81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user defined cleanup work with</a:t>
            </a:r>
          </a:p>
          <a:p>
            <a:r>
              <a:rPr lang="en-US" altLang="zh-TW" sz="2000" i="1">
                <a:solidFill>
                  <a:schemeClr val="folHlink"/>
                </a:solidFill>
              </a:rPr>
              <a:t>atexit (user_func)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 program saying “Bye bye!!!” at the end</a:t>
            </a:r>
          </a:p>
        </p:txBody>
      </p:sp>
      <p:pic>
        <p:nvPicPr>
          <p:cNvPr id="36868" name="Picture 4" descr="exit_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0481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 program saying “Bye bye!!!” at the end</a:t>
            </a:r>
          </a:p>
        </p:txBody>
      </p:sp>
      <p:pic>
        <p:nvPicPr>
          <p:cNvPr id="37892" name="Picture 4" descr="exit_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0481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295400" y="2667000"/>
            <a:ext cx="2819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1828800" y="51054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098925" y="2805113"/>
            <a:ext cx="315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function is to be called upon exit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276600" y="5181600"/>
            <a:ext cx="2195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registry the exit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we need the mechanism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96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imagine you write a program controls lots of I/O devices</a:t>
            </a:r>
          </a:p>
        </p:txBody>
      </p:sp>
      <p:pic>
        <p:nvPicPr>
          <p:cNvPr id="3895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70866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Abnormal process termination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press CTRL-C before you input all numbers</a:t>
            </a:r>
          </a:p>
          <a:p>
            <a:endParaRPr lang="en-US" altLang="zh-TW"/>
          </a:p>
          <a:p>
            <a:r>
              <a:rPr lang="en-US" altLang="zh-TW"/>
              <a:t>the string “Bye bye!!!” will not be print out!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43045" name="AutoShape 37"/>
            <p:cNvCxnSpPr>
              <a:cxnSpLocks noChangeShapeType="1"/>
              <a:stCxn id="4301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46" name="AutoShape 38"/>
            <p:cNvCxnSpPr>
              <a:cxnSpLocks noChangeShapeType="1"/>
              <a:stCxn id="4301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2133600" y="3581400"/>
            <a:ext cx="3168650" cy="998538"/>
          </a:xfrm>
          <a:prstGeom prst="wedgeRoundRectCallout">
            <a:avLst>
              <a:gd name="adj1" fmla="val -71491"/>
              <a:gd name="adj2" fmla="val 33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system call _exit () for abnormal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When to call _exit() 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天下大亂的時候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5061" name="Picture 5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8132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362200" y="4267200"/>
            <a:ext cx="2819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105400" y="2895600"/>
            <a:ext cx="3168650" cy="922338"/>
          </a:xfrm>
          <a:prstGeom prst="wedgeRoundRectCallout">
            <a:avLst>
              <a:gd name="adj1" fmla="val -65782"/>
              <a:gd name="adj2" fmla="val 8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set a large disk cache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r>
              <a:rPr lang="en-US" altLang="zh-TW" sz="2800"/>
              <a:t>A database management program with auto recovery</a:t>
            </a:r>
          </a:p>
        </p:txBody>
      </p: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304800" y="3276600"/>
            <a:ext cx="8686800" cy="2819400"/>
            <a:chOff x="144" y="2064"/>
            <a:chExt cx="5472" cy="1776"/>
          </a:xfrm>
        </p:grpSpPr>
        <p:grpSp>
          <p:nvGrpSpPr>
            <p:cNvPr id="54294" name="Group 22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4291" name="Group 19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4279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7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427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4280" name="Group 8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42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42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4286" name="Line 14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87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4289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90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4292" name="AutoShape 20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293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4298" name="Group 26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4295" name="AutoShape 23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4296" name="Text Box 24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4297" name="AutoShape 25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9156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209800" y="4953000"/>
            <a:ext cx="2819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953000" y="3581400"/>
            <a:ext cx="3168650" cy="922338"/>
          </a:xfrm>
          <a:prstGeom prst="wedgeRoundRectCallout">
            <a:avLst>
              <a:gd name="adj1" fmla="val -65782"/>
              <a:gd name="adj2" fmla="val 8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abnormal exit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50180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36576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23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512445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224" name="AutoShape 48"/>
          <p:cNvSpPr>
            <a:spLocks noChangeArrowheads="1"/>
          </p:cNvSpPr>
          <p:nvPr/>
        </p:nvSpPr>
        <p:spPr bwMode="auto">
          <a:xfrm>
            <a:off x="7391400" y="2438400"/>
            <a:ext cx="12954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105400" y="5562600"/>
            <a:ext cx="3168650" cy="1066800"/>
          </a:xfrm>
          <a:prstGeom prst="wedgeRoundRectCallout">
            <a:avLst>
              <a:gd name="adj1" fmla="val 42185"/>
              <a:gd name="adj2" fmla="val -10595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cleanup work will never be done due to abnormal exit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怎麼殺都殺不死的蟑螂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write a program that automatically save the execution status no matter how it is terminated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CTRL-C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user log-out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computer shut-down (controlled by OS)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shut-down controlled by UPS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except for kill 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 need to know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setup clean-up tasks executed by exit()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force exit() to be executed for all termination condition</a:t>
            </a:r>
          </a:p>
          <a:p>
            <a:pPr marL="990600" lvl="1" indent="-533400"/>
            <a:r>
              <a:rPr lang="en-US" altLang="zh-TW"/>
              <a:t>Remind: signal mechanism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</a:t>
            </a:r>
            <a:br>
              <a:rPr lang="en-US" altLang="zh-TW"/>
            </a:br>
            <a:r>
              <a:rPr lang="en-US" altLang="zh-TW"/>
              <a:t>sigterm</a:t>
            </a:r>
          </a:p>
        </p:txBody>
      </p:sp>
      <p:pic>
        <p:nvPicPr>
          <p:cNvPr id="65540" name="Picture 4" descr="exit_hand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4800"/>
            <a:ext cx="4838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4648200" y="3810000"/>
            <a:ext cx="3657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1524000" y="3581400"/>
            <a:ext cx="2362200" cy="685800"/>
          </a:xfrm>
          <a:prstGeom prst="wedgeRoundRectCallout">
            <a:avLst>
              <a:gd name="adj1" fmla="val 82861"/>
              <a:gd name="adj2" fmla="val 189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setup the exit handler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4267200" y="381000"/>
            <a:ext cx="4495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1143000" y="1981200"/>
            <a:ext cx="2362200" cy="685800"/>
          </a:xfrm>
          <a:prstGeom prst="wedgeRoundRectCallout">
            <a:avLst>
              <a:gd name="adj1" fmla="val 78023"/>
              <a:gd name="adj2" fmla="val -43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exit handler to save something in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</a:t>
            </a:r>
            <a:br>
              <a:rPr lang="en-US" altLang="zh-TW"/>
            </a:br>
            <a:r>
              <a:rPr lang="en-US" altLang="zh-TW"/>
              <a:t>sigterm</a:t>
            </a:r>
          </a:p>
        </p:txBody>
      </p:sp>
      <p:pic>
        <p:nvPicPr>
          <p:cNvPr id="67587" name="Picture 3" descr="exit_hand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4800"/>
            <a:ext cx="4838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4648200" y="4648200"/>
            <a:ext cx="3657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228600" y="4648200"/>
            <a:ext cx="3048000" cy="1219200"/>
          </a:xfrm>
          <a:prstGeom prst="wedgeRoundRectCallout">
            <a:avLst>
              <a:gd name="adj1" fmla="val 92815"/>
              <a:gd name="adj2" fmla="val -2096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setup all signal handlers such that the normal clean-up will always been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Next Lecture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Part B: memory space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Back-end Process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always alive even the front-end is closed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store data in a linked list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04800" y="3276600"/>
            <a:ext cx="8686800" cy="2819400"/>
            <a:chOff x="144" y="2064"/>
            <a:chExt cx="5472" cy="1776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5302" name="Group 6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5303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53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5306" name="Group 1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53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5309" name="Group 13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53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5312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3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4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5315" name="Line 1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6" name="Line 20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5317" name="AutoShape 21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18" name="Text Box 22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5319" name="Group 23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5320" name="AutoShape 24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5321" name="Text Box 25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5322" name="AutoShape 26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Auto-Recovery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automatic save data to disk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CTRL-C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shutdown command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no matter how the process is terminated (except for un-normal power down and kill -9)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228600" y="3810000"/>
            <a:ext cx="8686800" cy="2819400"/>
            <a:chOff x="144" y="2064"/>
            <a:chExt cx="5472" cy="1776"/>
          </a:xfrm>
        </p:grpSpPr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6326" name="Group 6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6327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2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632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6330" name="Group 1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3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633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6333" name="Group 13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633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6336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37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6339" name="Line 1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40" name="Line 20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6341" name="AutoShape 21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2" name="Text Box 22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6343" name="Group 23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6344" name="AutoShape 24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6345" name="Text Box 25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6346" name="AutoShape 26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/>
              <a:t>What you need to know</a:t>
            </a:r>
          </a:p>
          <a:p>
            <a:pPr marL="990600" lvl="1" indent="-533400">
              <a:buFont typeface="Wingdings" panose="05000000000000000000" pitchFamily="2" charset="2"/>
              <a:buAutoNum type="arabicParenBoth"/>
            </a:pPr>
            <a:r>
              <a:rPr lang="en-US" altLang="zh-TW"/>
              <a:t>how a program is started and terminated</a:t>
            </a:r>
          </a:p>
          <a:p>
            <a:pPr marL="990600" lvl="1" indent="-533400">
              <a:buFont typeface="Wingdings" panose="05000000000000000000" pitchFamily="2" charset="2"/>
              <a:buAutoNum type="arabicParenBoth"/>
            </a:pPr>
            <a:r>
              <a:rPr lang="en-US" altLang="zh-TW"/>
              <a:t>structure of the user-level memory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Part A: How a program started and terminated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now we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All we are talking about today: Figure 7.2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10277" name="AutoShape 37"/>
            <p:cNvCxnSpPr>
              <a:cxnSpLocks noChangeShapeType="1"/>
              <a:stCxn id="1024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8" name="AutoShape 38"/>
            <p:cNvCxnSpPr>
              <a:cxnSpLocks noChangeShapeType="1"/>
              <a:stCxn id="1024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129</TotalTime>
  <Words>1475</Words>
  <Application>Microsoft Office PowerPoint</Application>
  <PresentationFormat>如螢幕大小 (4:3)</PresentationFormat>
  <Paragraphs>592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新細明體</vt:lpstr>
      <vt:lpstr>標楷體</vt:lpstr>
      <vt:lpstr>Arial</vt:lpstr>
      <vt:lpstr>Times New Roman</vt:lpstr>
      <vt:lpstr>Wingdings</vt:lpstr>
      <vt:lpstr>Blends</vt:lpstr>
      <vt:lpstr>Process Startup and Terminate</vt:lpstr>
      <vt:lpstr>Outline of Chap. 7</vt:lpstr>
      <vt:lpstr>Reference</vt:lpstr>
      <vt:lpstr>Preview on HW05</vt:lpstr>
      <vt:lpstr>Preview on HW05</vt:lpstr>
      <vt:lpstr>Preview on HW05</vt:lpstr>
      <vt:lpstr>Preview on HW05</vt:lpstr>
      <vt:lpstr>Part A: How a program started and terminated</vt:lpstr>
      <vt:lpstr>All we are talking about today: Figure 7.2</vt:lpstr>
      <vt:lpstr>Today’s Outline</vt:lpstr>
      <vt:lpstr>How the run-time environment is built</vt:lpstr>
      <vt:lpstr>Process startup and terminates</vt:lpstr>
      <vt:lpstr>Process startup and terminates</vt:lpstr>
      <vt:lpstr>Process startup and terminates</vt:lpstr>
      <vt:lpstr>The text segment in a process’ memory layout</vt:lpstr>
      <vt:lpstr>The text segment in a process’ memory layout</vt:lpstr>
      <vt:lpstr>General flow of compiling a program</vt:lpstr>
      <vt:lpstr>General flow of compiling a program</vt:lpstr>
      <vt:lpstr>The text segment in a process’ memory layout</vt:lpstr>
      <vt:lpstr>How a process starts up</vt:lpstr>
      <vt:lpstr>Startup and terminating a program</vt:lpstr>
      <vt:lpstr>Startup and terminating a program</vt:lpstr>
      <vt:lpstr>Normal process termination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Demo: exit_string</vt:lpstr>
      <vt:lpstr>Demo: exit_string</vt:lpstr>
      <vt:lpstr>Why we need the mechanism</vt:lpstr>
      <vt:lpstr>Abnormal process termination</vt:lpstr>
      <vt:lpstr>Demo: exit_string</vt:lpstr>
      <vt:lpstr>Startup and terminating a program</vt:lpstr>
      <vt:lpstr>When to call _exit() ?</vt:lpstr>
      <vt:lpstr>Demo: file_not_flush</vt:lpstr>
      <vt:lpstr>Demo: file_not_flush</vt:lpstr>
      <vt:lpstr>Demo: file_not_flush</vt:lpstr>
      <vt:lpstr>Demo: file_not_flush</vt:lpstr>
      <vt:lpstr>In-Class Exercise</vt:lpstr>
      <vt:lpstr>In-Class Exercise</vt:lpstr>
      <vt:lpstr>You need to know</vt:lpstr>
      <vt:lpstr>Demo: sigterm</vt:lpstr>
      <vt:lpstr>Demo: sigterm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41</cp:revision>
  <cp:lastPrinted>1601-01-01T00:00:00Z</cp:lastPrinted>
  <dcterms:created xsi:type="dcterms:W3CDTF">1601-01-01T00:00:00Z</dcterms:created>
  <dcterms:modified xsi:type="dcterms:W3CDTF">2018-11-22T14:48:08Z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