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52" r:id="rId3"/>
    <p:sldId id="29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10" r:id="rId26"/>
    <p:sldId id="308" r:id="rId27"/>
    <p:sldId id="309" r:id="rId28"/>
    <p:sldId id="311" r:id="rId29"/>
    <p:sldId id="314" r:id="rId30"/>
    <p:sldId id="312" r:id="rId31"/>
    <p:sldId id="313" r:id="rId32"/>
    <p:sldId id="342" r:id="rId33"/>
    <p:sldId id="273" r:id="rId34"/>
    <p:sldId id="315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50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29" r:id="rId56"/>
    <p:sldId id="274" r:id="rId57"/>
    <p:sldId id="276" r:id="rId58"/>
    <p:sldId id="330" r:id="rId59"/>
    <p:sldId id="331" r:id="rId60"/>
    <p:sldId id="332" r:id="rId61"/>
    <p:sldId id="333" r:id="rId62"/>
    <p:sldId id="334" r:id="rId63"/>
    <p:sldId id="351" r:id="rId64"/>
    <p:sldId id="275" r:id="rId65"/>
    <p:sldId id="335" r:id="rId66"/>
    <p:sldId id="282" r:id="rId67"/>
    <p:sldId id="281" r:id="rId68"/>
    <p:sldId id="280" r:id="rId69"/>
    <p:sldId id="283" r:id="rId70"/>
    <p:sldId id="291" r:id="rId71"/>
    <p:sldId id="292" r:id="rId72"/>
    <p:sldId id="336" r:id="rId73"/>
    <p:sldId id="337" r:id="rId74"/>
    <p:sldId id="338" r:id="rId75"/>
    <p:sldId id="339" r:id="rId76"/>
    <p:sldId id="340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658844-DB0C-488A-8527-C726F0AA056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6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A9662-FFB2-4F07-96F5-260C2591CD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494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D322B-9B9A-4C54-8FA1-7D8AC46DCCA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623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863CD-C644-40CB-97F3-FB455E3209F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49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A4F13-D70D-4902-AC84-C6269F212B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50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6DCD9-959A-4EEC-BCC9-548F07FFF7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87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81627-1F81-4048-B409-886B997584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24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2A59A-E523-45DD-AE6E-63BA3774C20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89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4896D-984D-418C-AC4C-21B0681C44C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4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35258-99AF-4693-BC83-F8889912A2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006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F3F2F-A77E-40C6-A1F9-E23EB80180F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748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03AD4A2-D14F-4B62-A39C-5432AF169AA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Memory Layout of a Process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333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08 (Part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12296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2300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12301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2302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12303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12305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6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12307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8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9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0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2311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2297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2298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12292" name="Text Box 20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2293" name="Line 21"/>
          <p:cNvSpPr>
            <a:spLocks noChangeShapeType="1"/>
          </p:cNvSpPr>
          <p:nvPr/>
        </p:nvSpPr>
        <p:spPr bwMode="auto">
          <a:xfrm flipH="1">
            <a:off x="3132138" y="5229225"/>
            <a:ext cx="2016125" cy="1444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Text Box 22"/>
          <p:cNvSpPr txBox="1">
            <a:spLocks noChangeArrowheads="1"/>
          </p:cNvSpPr>
          <p:nvPr/>
        </p:nvSpPr>
        <p:spPr bwMode="auto">
          <a:xfrm>
            <a:off x="684213" y="3860800"/>
            <a:ext cx="3640137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local (auto) variables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and function call parameters</a:t>
            </a:r>
          </a:p>
        </p:txBody>
      </p:sp>
      <p:sp>
        <p:nvSpPr>
          <p:cNvPr id="12295" name="Line 23"/>
          <p:cNvSpPr>
            <a:spLocks noChangeShapeType="1"/>
          </p:cNvSpPr>
          <p:nvPr/>
        </p:nvSpPr>
        <p:spPr bwMode="auto">
          <a:xfrm flipH="1" flipV="1">
            <a:off x="3132138" y="5516563"/>
            <a:ext cx="2016125" cy="504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can modify the memory layout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835150" y="2636838"/>
            <a:ext cx="8636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gcc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835150" y="3933825"/>
            <a:ext cx="8636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as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835150" y="5229225"/>
            <a:ext cx="8636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ld</a:t>
            </a: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124075" y="198913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.c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2268538" y="23495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2268538" y="3141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2051050" y="3284538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.s</a:t>
            </a:r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2268538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268538" y="44370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2124075" y="4581525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.o</a:t>
            </a:r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2268538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>
            <a:off x="2268538" y="57340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979613" y="5876925"/>
            <a:ext cx="58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a.out</a:t>
            </a:r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 flipH="1">
            <a:off x="2700338" y="54451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3329" name="Group 22"/>
          <p:cNvGrpSpPr>
            <a:grpSpLocks/>
          </p:cNvGrpSpPr>
          <p:nvPr/>
        </p:nvGrpSpPr>
        <p:grpSpPr bwMode="auto">
          <a:xfrm>
            <a:off x="3059113" y="3284538"/>
            <a:ext cx="3097212" cy="2951162"/>
            <a:chOff x="1927" y="2069"/>
            <a:chExt cx="1951" cy="1859"/>
          </a:xfrm>
        </p:grpSpPr>
        <p:sp>
          <p:nvSpPr>
            <p:cNvPr id="13331" name="AutoShape 19"/>
            <p:cNvSpPr>
              <a:spLocks noChangeArrowheads="1"/>
            </p:cNvSpPr>
            <p:nvPr/>
          </p:nvSpPr>
          <p:spPr bwMode="auto">
            <a:xfrm>
              <a:off x="1927" y="2341"/>
              <a:ext cx="1951" cy="15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200" y="2069"/>
              <a:ext cx="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ld script</a:t>
              </a:r>
            </a:p>
          </p:txBody>
        </p:sp>
        <p:pic>
          <p:nvPicPr>
            <p:cNvPr id="13333" name="Picture 21" descr="ld_scrip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2567"/>
              <a:ext cx="1679" cy="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30" name="AutoShape 23"/>
          <p:cNvSpPr>
            <a:spLocks noChangeArrowheads="1"/>
          </p:cNvSpPr>
          <p:nvPr/>
        </p:nvSpPr>
        <p:spPr bwMode="auto">
          <a:xfrm>
            <a:off x="5292725" y="2565400"/>
            <a:ext cx="2376488" cy="863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please “info ld”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text segment</a:t>
            </a:r>
          </a:p>
        </p:txBody>
      </p:sp>
      <p:grpSp>
        <p:nvGrpSpPr>
          <p:cNvPr id="14339" name="Group 6"/>
          <p:cNvGrpSpPr>
            <a:grpSpLocks/>
          </p:cNvGrpSpPr>
          <p:nvPr/>
        </p:nvGrpSpPr>
        <p:grpSpPr bwMode="auto">
          <a:xfrm>
            <a:off x="5435600" y="2133600"/>
            <a:ext cx="2663825" cy="4492625"/>
            <a:chOff x="1610" y="1281"/>
            <a:chExt cx="1678" cy="2830"/>
          </a:xfrm>
        </p:grpSpPr>
        <p:grpSp>
          <p:nvGrpSpPr>
            <p:cNvPr id="14340" name="Group 7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4346" name="Rectangle 10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14347" name="Rectangle 11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48" name="Text Box 12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14349" name="Line 13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0" name="Text Box 14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2" name="Line 16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3" name="Line 17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4355" name="Rectangle 19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4341" name="Text Box 20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4342" name="Line 21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Text Box 22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text segment</a:t>
            </a:r>
          </a:p>
        </p:txBody>
      </p:sp>
      <p:sp>
        <p:nvSpPr>
          <p:cNvPr id="1536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program code is in the text segment</a:t>
            </a:r>
          </a:p>
          <a:p>
            <a:pPr eaLnBrk="1" hangingPunct="1"/>
            <a:r>
              <a:rPr lang="en-US" altLang="zh-TW" sz="2000" smtClean="0"/>
              <a:t>a program always starts execution from address 0</a:t>
            </a:r>
          </a:p>
          <a:p>
            <a:pPr eaLnBrk="1" hangingPunct="1"/>
            <a:r>
              <a:rPr lang="en-US" altLang="zh-TW" sz="2000" smtClean="0"/>
              <a:t>the text segment is protected from writing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5366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5370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15371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5372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15373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74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15375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6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15377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8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9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0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5381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5367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5368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15365" name="AutoShape 20"/>
          <p:cNvSpPr>
            <a:spLocks noChangeArrowheads="1"/>
          </p:cNvSpPr>
          <p:nvPr/>
        </p:nvSpPr>
        <p:spPr bwMode="auto">
          <a:xfrm>
            <a:off x="3168650" y="2205038"/>
            <a:ext cx="1187450" cy="647700"/>
          </a:xfrm>
          <a:prstGeom prst="wedgeRoundRectCallout">
            <a:avLst>
              <a:gd name="adj1" fmla="val -96255"/>
              <a:gd name="adj2" fmla="val -37255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program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text segment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41148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program code is in the text segment</a:t>
            </a:r>
          </a:p>
          <a:p>
            <a:pPr eaLnBrk="1" hangingPunct="1"/>
            <a:r>
              <a:rPr lang="en-US" altLang="zh-TW" sz="2000" smtClean="0"/>
              <a:t>a program always starts execution from address 0</a:t>
            </a:r>
          </a:p>
          <a:p>
            <a:pPr eaLnBrk="1" hangingPunct="1"/>
            <a:r>
              <a:rPr lang="en-US" altLang="zh-TW" sz="2000" smtClean="0"/>
              <a:t>the text segment is protected from writing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0" y="1989138"/>
            <a:ext cx="2663825" cy="4492625"/>
            <a:chOff x="1610" y="1281"/>
            <a:chExt cx="1678" cy="2830"/>
          </a:xfrm>
        </p:grpSpPr>
        <p:grpSp>
          <p:nvGrpSpPr>
            <p:cNvPr id="16395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6399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16400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6401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16402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403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16404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5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16406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7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8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9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6410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6396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8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16389" name="AutoShape 21"/>
          <p:cNvSpPr>
            <a:spLocks noChangeArrowheads="1"/>
          </p:cNvSpPr>
          <p:nvPr/>
        </p:nvSpPr>
        <p:spPr bwMode="auto">
          <a:xfrm>
            <a:off x="3059113" y="4005263"/>
            <a:ext cx="3529012" cy="2663825"/>
          </a:xfrm>
          <a:prstGeom prst="wedgeRoundRectCallout">
            <a:avLst>
              <a:gd name="adj1" fmla="val -62458"/>
              <a:gd name="adj2" fmla="val -11448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en-US" altLang="zh-TW">
              <a:solidFill>
                <a:schemeClr val="hlink"/>
              </a:solidFill>
            </a:endParaRPr>
          </a:p>
        </p:txBody>
      </p:sp>
      <p:grpSp>
        <p:nvGrpSpPr>
          <p:cNvPr id="16390" name="Group 22"/>
          <p:cNvGrpSpPr>
            <a:grpSpLocks/>
          </p:cNvGrpSpPr>
          <p:nvPr/>
        </p:nvGrpSpPr>
        <p:grpSpPr bwMode="auto">
          <a:xfrm>
            <a:off x="3132138" y="4005263"/>
            <a:ext cx="3097212" cy="2546350"/>
            <a:chOff x="1519" y="1463"/>
            <a:chExt cx="1951" cy="1604"/>
          </a:xfrm>
        </p:grpSpPr>
        <p:sp>
          <p:nvSpPr>
            <p:cNvPr id="16391" name="Rectangle 23"/>
            <p:cNvSpPr>
              <a:spLocks noChangeArrowheads="1"/>
            </p:cNvSpPr>
            <p:nvPr/>
          </p:nvSpPr>
          <p:spPr bwMode="auto">
            <a:xfrm>
              <a:off x="2064" y="1525"/>
              <a:ext cx="1406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_init:</a:t>
              </a:r>
            </a:p>
            <a:p>
              <a:pPr eaLnBrk="1" hangingPunct="1"/>
              <a:r>
                <a:rPr lang="en-US" altLang="zh-TW"/>
                <a:t>....</a:t>
              </a:r>
            </a:p>
            <a:p>
              <a:pPr eaLnBrk="1" hangingPunct="1"/>
              <a:r>
                <a:rPr lang="en-US" altLang="zh-TW"/>
                <a:t>//system initialization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call _main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_main:</a:t>
              </a:r>
            </a:p>
            <a:p>
              <a:pPr eaLnBrk="1" hangingPunct="1"/>
              <a:r>
                <a:rPr lang="en-US" altLang="zh-TW"/>
                <a:t>//the program you write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16392" name="Text Box 24"/>
            <p:cNvSpPr txBox="1">
              <a:spLocks noChangeArrowheads="1"/>
            </p:cNvSpPr>
            <p:nvPr/>
          </p:nvSpPr>
          <p:spPr bwMode="auto">
            <a:xfrm>
              <a:off x="1824" y="146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6393" name="Line 25"/>
            <p:cNvSpPr>
              <a:spLocks noChangeShapeType="1"/>
            </p:cNvSpPr>
            <p:nvPr/>
          </p:nvSpPr>
          <p:spPr bwMode="auto">
            <a:xfrm>
              <a:off x="1882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4" name="Text Box 26"/>
            <p:cNvSpPr txBox="1">
              <a:spLocks noChangeArrowheads="1"/>
            </p:cNvSpPr>
            <p:nvPr/>
          </p:nvSpPr>
          <p:spPr bwMode="auto">
            <a:xfrm>
              <a:off x="1519" y="2795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Where to place data?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variables of C/C++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Variables in C/C++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3889375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global and static variables</a:t>
            </a:r>
          </a:p>
          <a:p>
            <a:pPr eaLnBrk="1" hangingPunct="1"/>
            <a:r>
              <a:rPr lang="en-US" altLang="zh-TW" sz="2400" smtClean="0"/>
              <a:t>local variables</a:t>
            </a:r>
          </a:p>
          <a:p>
            <a:pPr lvl="1" eaLnBrk="1" hangingPunct="1"/>
            <a:r>
              <a:rPr lang="en-US" altLang="zh-TW" sz="2000" smtClean="0"/>
              <a:t>static variables</a:t>
            </a:r>
          </a:p>
          <a:p>
            <a:pPr lvl="1" eaLnBrk="1" hangingPunct="1"/>
            <a:r>
              <a:rPr lang="en-US" altLang="zh-TW" sz="2000" smtClean="0"/>
              <a:t>automatic variables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443663" y="2060575"/>
            <a:ext cx="2232025" cy="3025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static int z;</a:t>
            </a:r>
          </a:p>
          <a:p>
            <a:pPr eaLnBrk="1" hangingPunct="1"/>
            <a:r>
              <a:rPr lang="en-US" altLang="zh-TW"/>
              <a:t>    ...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Variables in C/C++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4824413" cy="41148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global and static variables</a:t>
            </a:r>
          </a:p>
          <a:p>
            <a:pPr eaLnBrk="1" hangingPunct="1"/>
            <a:r>
              <a:rPr lang="en-US" altLang="zh-TW" sz="2400" smtClean="0"/>
              <a:t>local variables</a:t>
            </a:r>
          </a:p>
          <a:p>
            <a:pPr lvl="1" eaLnBrk="1" hangingPunct="1"/>
            <a:r>
              <a:rPr lang="en-US" altLang="zh-TW" sz="2000" smtClean="0"/>
              <a:t>static variables</a:t>
            </a:r>
          </a:p>
          <a:p>
            <a:pPr lvl="1" eaLnBrk="1" hangingPunct="1"/>
            <a:r>
              <a:rPr lang="en-US" altLang="zh-TW" sz="2000" smtClean="0"/>
              <a:t>automatic variables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Static variables are always at a fixed place in data segment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6443663" y="2060575"/>
            <a:ext cx="2232025" cy="3025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static int z;</a:t>
            </a:r>
          </a:p>
          <a:p>
            <a:pPr eaLnBrk="1" hangingPunct="1"/>
            <a:r>
              <a:rPr lang="en-US" altLang="zh-TW"/>
              <a:t>    ...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300788" y="2492375"/>
            <a:ext cx="93503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Variables in C/C++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4824413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global and static variables</a:t>
            </a:r>
          </a:p>
          <a:p>
            <a:pPr eaLnBrk="1" hangingPunct="1"/>
            <a:r>
              <a:rPr lang="en-US" altLang="zh-TW" sz="2400" smtClean="0">
                <a:solidFill>
                  <a:schemeClr val="folHlink"/>
                </a:solidFill>
              </a:rPr>
              <a:t>local variables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static variables</a:t>
            </a:r>
          </a:p>
          <a:p>
            <a:pPr lvl="1" eaLnBrk="1" hangingPunct="1"/>
            <a:r>
              <a:rPr lang="en-US" altLang="zh-TW" sz="2000" smtClean="0"/>
              <a:t>automatic variables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Static variables are always at a fixed place in data segment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6443663" y="2060575"/>
            <a:ext cx="2232025" cy="3025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static int z;</a:t>
            </a:r>
          </a:p>
          <a:p>
            <a:pPr eaLnBrk="1" hangingPunct="1"/>
            <a:r>
              <a:rPr lang="en-US" altLang="zh-TW"/>
              <a:t>    ...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6732588" y="3789363"/>
            <a:ext cx="1152525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Variables in C/C++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489585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global and static variables</a:t>
            </a:r>
          </a:p>
          <a:p>
            <a:pPr eaLnBrk="1" hangingPunct="1"/>
            <a:r>
              <a:rPr lang="en-US" altLang="zh-TW" sz="2400" smtClean="0">
                <a:solidFill>
                  <a:schemeClr val="folHlink"/>
                </a:solidFill>
              </a:rPr>
              <a:t>local variables</a:t>
            </a:r>
          </a:p>
          <a:p>
            <a:pPr lvl="1" eaLnBrk="1" hangingPunct="1"/>
            <a:r>
              <a:rPr lang="en-US" altLang="zh-TW" sz="2000" smtClean="0"/>
              <a:t>static variables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automatic variables</a:t>
            </a:r>
          </a:p>
          <a:p>
            <a:pPr lvl="1" eaLnBrk="1" hangingPunct="1"/>
            <a:endParaRPr lang="en-US" altLang="zh-TW" sz="20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Automatic variables are allocated dynamically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allocated upon function call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in stack segment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not at a fixed place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443663" y="2060575"/>
            <a:ext cx="2232025" cy="3025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static int z;</a:t>
            </a:r>
          </a:p>
          <a:p>
            <a:pPr eaLnBrk="1" hangingPunct="1"/>
            <a:r>
              <a:rPr lang="en-US" altLang="zh-TW"/>
              <a:t>    ...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6732588" y="3500438"/>
            <a:ext cx="1152525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of Chap.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title “Process Environment”</a:t>
            </a:r>
          </a:p>
          <a:p>
            <a:pPr lvl="1" eaLnBrk="1" hangingPunct="1"/>
            <a:r>
              <a:rPr lang="en-US" altLang="zh-TW" smtClean="0"/>
              <a:t>user-level run-time environment of a process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Lectures:</a:t>
            </a:r>
          </a:p>
          <a:p>
            <a:pPr lvl="1" eaLnBrk="1" hangingPunct="1"/>
            <a:r>
              <a:rPr lang="en-US" altLang="zh-TW" smtClean="0"/>
              <a:t>Part A: program startup and terminates</a:t>
            </a:r>
          </a:p>
          <a:p>
            <a:pPr lvl="2" eaLnBrk="1" hangingPunct="1"/>
            <a:r>
              <a:rPr lang="en-US" altLang="zh-TW" smtClean="0"/>
              <a:t>Sec. 7.1-7.4</a:t>
            </a:r>
          </a:p>
          <a:p>
            <a:pPr lvl="1" eaLnBrk="1" hangingPunct="1"/>
            <a:r>
              <a:rPr lang="en-US" altLang="zh-TW" smtClean="0"/>
              <a:t>Part B: memory layout of a process</a:t>
            </a:r>
          </a:p>
          <a:p>
            <a:pPr lvl="2" eaLnBrk="1" hangingPunct="1"/>
            <a:r>
              <a:rPr lang="en-US" altLang="zh-TW" smtClean="0"/>
              <a:t>Sec. 7.5-7.11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recursive_call</a:t>
            </a:r>
          </a:p>
        </p:txBody>
      </p:sp>
      <p:pic>
        <p:nvPicPr>
          <p:cNvPr id="22531" name="Picture 5" descr="recursive_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438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recursive_call</a:t>
            </a:r>
          </a:p>
        </p:txBody>
      </p:sp>
      <p:pic>
        <p:nvPicPr>
          <p:cNvPr id="23555" name="Picture 3" descr="recursive_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438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1116013" y="2060575"/>
            <a:ext cx="792162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268538" y="1989138"/>
            <a:ext cx="1176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global static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1908175" y="2205038"/>
            <a:ext cx="3603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recursive_call</a:t>
            </a:r>
          </a:p>
        </p:txBody>
      </p:sp>
      <p:pic>
        <p:nvPicPr>
          <p:cNvPr id="24579" name="Picture 3" descr="recursive_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438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476375" y="3357563"/>
            <a:ext cx="1150938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87675" y="3284538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local static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2627313" y="3500438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recursive_call</a:t>
            </a:r>
          </a:p>
        </p:txBody>
      </p:sp>
      <p:pic>
        <p:nvPicPr>
          <p:cNvPr id="25603" name="Picture 3" descr="recursive_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438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403350" y="3141663"/>
            <a:ext cx="865188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27313" y="3068638"/>
            <a:ext cx="989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automatic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2268538" y="3284538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recursive_call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35600" y="2017713"/>
            <a:ext cx="3519488" cy="1843087"/>
          </a:xfrm>
        </p:spPr>
        <p:txBody>
          <a:bodyPr/>
          <a:lstStyle/>
          <a:p>
            <a:pPr eaLnBrk="1" hangingPunct="1"/>
            <a:r>
              <a:rPr lang="en-US" altLang="zh-TW" sz="2400" i="1" smtClean="0"/>
              <a:t>b</a:t>
            </a:r>
            <a:r>
              <a:rPr lang="en-US" altLang="zh-TW" sz="2400" smtClean="0"/>
              <a:t> and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 are always at a fixed address</a:t>
            </a:r>
          </a:p>
          <a:p>
            <a:pPr eaLnBrk="1" hangingPunct="1"/>
            <a:r>
              <a:rPr lang="en-US" altLang="zh-TW" sz="2400" i="1" smtClean="0"/>
              <a:t>a</a:t>
            </a:r>
            <a:r>
              <a:rPr lang="en-US" altLang="zh-TW" sz="2400" smtClean="0"/>
              <a:t> is in different address each time</a:t>
            </a:r>
          </a:p>
        </p:txBody>
      </p:sp>
      <p:pic>
        <p:nvPicPr>
          <p:cNvPr id="26628" name="Picture 3" descr="recursive_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438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27654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27658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27659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27660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27661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662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27663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4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27665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6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7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8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27669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27655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7656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27652" name="AutoShape 23"/>
          <p:cNvSpPr>
            <a:spLocks noChangeArrowheads="1"/>
          </p:cNvSpPr>
          <p:nvPr/>
        </p:nvSpPr>
        <p:spPr bwMode="auto">
          <a:xfrm>
            <a:off x="1908175" y="2492375"/>
            <a:ext cx="1943100" cy="1152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3" name="Text Box 24"/>
          <p:cNvSpPr txBox="1">
            <a:spLocks noChangeArrowheads="1"/>
          </p:cNvSpPr>
          <p:nvPr/>
        </p:nvSpPr>
        <p:spPr bwMode="auto">
          <a:xfrm>
            <a:off x="3832225" y="2657475"/>
            <a:ext cx="287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static data placed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28679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28683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28684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28685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28686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8687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28688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28690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1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2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3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28694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28680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8681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2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28676" name="Text Box 20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28677" name="Line 21"/>
          <p:cNvSpPr>
            <a:spLocks noChangeShapeType="1"/>
          </p:cNvSpPr>
          <p:nvPr/>
        </p:nvSpPr>
        <p:spPr bwMode="auto">
          <a:xfrm flipH="1">
            <a:off x="3492500" y="2133600"/>
            <a:ext cx="1511300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8" name="Text Box 22"/>
          <p:cNvSpPr txBox="1">
            <a:spLocks noChangeArrowheads="1"/>
          </p:cNvSpPr>
          <p:nvPr/>
        </p:nvSpPr>
        <p:spPr bwMode="auto">
          <a:xfrm>
            <a:off x="684213" y="3141663"/>
            <a:ext cx="354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static data with initial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29703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29707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29708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29709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29710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9711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29712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13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29714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15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16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17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29718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29704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29705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6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29700" name="Text Box 20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29701" name="Line 21"/>
          <p:cNvSpPr>
            <a:spLocks noChangeShapeType="1"/>
          </p:cNvSpPr>
          <p:nvPr/>
        </p:nvSpPr>
        <p:spPr bwMode="auto">
          <a:xfrm flipH="1">
            <a:off x="3635375" y="2349500"/>
            <a:ext cx="1296988" cy="7191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2" name="Text Box 22"/>
          <p:cNvSpPr txBox="1">
            <a:spLocks noChangeArrowheads="1"/>
          </p:cNvSpPr>
          <p:nvPr/>
        </p:nvSpPr>
        <p:spPr bwMode="auto">
          <a:xfrm>
            <a:off x="611188" y="3789363"/>
            <a:ext cx="3933825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static data without initial value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(loader may initialize to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stack segment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place automatic local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31752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31756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31757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31758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31759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760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31761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2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31763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4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6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31767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31753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31754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5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31748" name="Text Box 20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31749" name="Line 21"/>
          <p:cNvSpPr>
            <a:spLocks noChangeShapeType="1"/>
          </p:cNvSpPr>
          <p:nvPr/>
        </p:nvSpPr>
        <p:spPr bwMode="auto">
          <a:xfrm flipH="1">
            <a:off x="3132138" y="5229225"/>
            <a:ext cx="2016125" cy="1444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0" name="Text Box 22"/>
          <p:cNvSpPr txBox="1">
            <a:spLocks noChangeArrowheads="1"/>
          </p:cNvSpPr>
          <p:nvPr/>
        </p:nvSpPr>
        <p:spPr bwMode="auto">
          <a:xfrm>
            <a:off x="684213" y="3860800"/>
            <a:ext cx="3640137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local (auto) variables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and function call parameters</a:t>
            </a:r>
          </a:p>
        </p:txBody>
      </p:sp>
      <p:sp>
        <p:nvSpPr>
          <p:cNvPr id="31751" name="Line 23"/>
          <p:cNvSpPr>
            <a:spLocks noChangeShapeType="1"/>
          </p:cNvSpPr>
          <p:nvPr/>
        </p:nvSpPr>
        <p:spPr bwMode="auto">
          <a:xfrm flipH="1" flipV="1">
            <a:off x="3132138" y="5516563"/>
            <a:ext cx="2016125" cy="504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Learn how to build a UNIX program with complex and dynamic data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linked list, tree, graph, etc.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Deal with segmentation fault problem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619250" y="3141663"/>
            <a:ext cx="6048375" cy="2376487"/>
            <a:chOff x="1020" y="1797"/>
            <a:chExt cx="3810" cy="1497"/>
          </a:xfrm>
        </p:grpSpPr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1020" y="1797"/>
              <a:ext cx="2903" cy="227"/>
              <a:chOff x="1020" y="1797"/>
              <a:chExt cx="2903" cy="227"/>
            </a:xfrm>
          </p:grpSpPr>
          <p:grpSp>
            <p:nvGrpSpPr>
              <p:cNvPr id="5164" name="Group 6"/>
              <p:cNvGrpSpPr>
                <a:grpSpLocks/>
              </p:cNvGrpSpPr>
              <p:nvPr/>
            </p:nvGrpSpPr>
            <p:grpSpPr bwMode="auto">
              <a:xfrm>
                <a:off x="1020" y="1797"/>
                <a:ext cx="544" cy="227"/>
                <a:chOff x="839" y="1888"/>
                <a:chExt cx="544" cy="227"/>
              </a:xfrm>
            </p:grpSpPr>
            <p:sp>
              <p:nvSpPr>
                <p:cNvPr id="5177" name="Rectangle 7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10</a:t>
                  </a:r>
                </a:p>
              </p:txBody>
            </p:sp>
            <p:sp>
              <p:nvSpPr>
                <p:cNvPr id="5178" name="Rectangle 8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65" name="Group 9"/>
              <p:cNvGrpSpPr>
                <a:grpSpLocks/>
              </p:cNvGrpSpPr>
              <p:nvPr/>
            </p:nvGrpSpPr>
            <p:grpSpPr bwMode="auto">
              <a:xfrm>
                <a:off x="1791" y="1797"/>
                <a:ext cx="544" cy="227"/>
                <a:chOff x="839" y="1888"/>
                <a:chExt cx="544" cy="227"/>
              </a:xfrm>
            </p:grpSpPr>
            <p:sp>
              <p:nvSpPr>
                <p:cNvPr id="5175" name="Rectangle 10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5</a:t>
                  </a:r>
                </a:p>
              </p:txBody>
            </p:sp>
            <p:sp>
              <p:nvSpPr>
                <p:cNvPr id="5176" name="Rectangle 11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66" name="Group 12"/>
              <p:cNvGrpSpPr>
                <a:grpSpLocks/>
              </p:cNvGrpSpPr>
              <p:nvPr/>
            </p:nvGrpSpPr>
            <p:grpSpPr bwMode="auto">
              <a:xfrm>
                <a:off x="2562" y="1797"/>
                <a:ext cx="544" cy="227"/>
                <a:chOff x="839" y="1888"/>
                <a:chExt cx="544" cy="227"/>
              </a:xfrm>
            </p:grpSpPr>
            <p:sp>
              <p:nvSpPr>
                <p:cNvPr id="5173" name="Rectangle 13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8</a:t>
                  </a:r>
                </a:p>
              </p:txBody>
            </p:sp>
            <p:sp>
              <p:nvSpPr>
                <p:cNvPr id="51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67" name="Group 15"/>
              <p:cNvGrpSpPr>
                <a:grpSpLocks/>
              </p:cNvGrpSpPr>
              <p:nvPr/>
            </p:nvGrpSpPr>
            <p:grpSpPr bwMode="auto">
              <a:xfrm>
                <a:off x="3379" y="1797"/>
                <a:ext cx="544" cy="227"/>
                <a:chOff x="839" y="1888"/>
                <a:chExt cx="544" cy="227"/>
              </a:xfrm>
            </p:grpSpPr>
            <p:sp>
              <p:nvSpPr>
                <p:cNvPr id="5171" name="Rectangle 16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7</a:t>
                  </a:r>
                </a:p>
              </p:txBody>
            </p:sp>
            <p:sp>
              <p:nvSpPr>
                <p:cNvPr id="5172" name="Rectangle 17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5168" name="Line 18"/>
              <p:cNvSpPr>
                <a:spLocks noChangeShapeType="1"/>
              </p:cNvSpPr>
              <p:nvPr/>
            </p:nvSpPr>
            <p:spPr bwMode="auto">
              <a:xfrm>
                <a:off x="1474" y="188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9" name="Line 19"/>
              <p:cNvSpPr>
                <a:spLocks noChangeShapeType="1"/>
              </p:cNvSpPr>
              <p:nvPr/>
            </p:nvSpPr>
            <p:spPr bwMode="auto">
              <a:xfrm>
                <a:off x="2245" y="188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70" name="Line 20"/>
              <p:cNvSpPr>
                <a:spLocks noChangeShapeType="1"/>
              </p:cNvSpPr>
              <p:nvPr/>
            </p:nvSpPr>
            <p:spPr bwMode="auto">
              <a:xfrm>
                <a:off x="3061" y="188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6" name="Group 21"/>
            <p:cNvGrpSpPr>
              <a:grpSpLocks/>
            </p:cNvGrpSpPr>
            <p:nvPr/>
          </p:nvGrpSpPr>
          <p:grpSpPr bwMode="auto">
            <a:xfrm>
              <a:off x="1020" y="2478"/>
              <a:ext cx="3810" cy="227"/>
              <a:chOff x="1020" y="2296"/>
              <a:chExt cx="3810" cy="227"/>
            </a:xfrm>
          </p:grpSpPr>
          <p:grpSp>
            <p:nvGrpSpPr>
              <p:cNvPr id="5145" name="Group 22"/>
              <p:cNvGrpSpPr>
                <a:grpSpLocks/>
              </p:cNvGrpSpPr>
              <p:nvPr/>
            </p:nvGrpSpPr>
            <p:grpSpPr bwMode="auto">
              <a:xfrm>
                <a:off x="1020" y="2296"/>
                <a:ext cx="544" cy="227"/>
                <a:chOff x="839" y="1888"/>
                <a:chExt cx="544" cy="227"/>
              </a:xfrm>
            </p:grpSpPr>
            <p:sp>
              <p:nvSpPr>
                <p:cNvPr id="5162" name="Rectangle 23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10</a:t>
                  </a:r>
                </a:p>
              </p:txBody>
            </p:sp>
            <p:sp>
              <p:nvSpPr>
                <p:cNvPr id="5163" name="Rectangle 24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46" name="Group 25"/>
              <p:cNvGrpSpPr>
                <a:grpSpLocks/>
              </p:cNvGrpSpPr>
              <p:nvPr/>
            </p:nvGrpSpPr>
            <p:grpSpPr bwMode="auto">
              <a:xfrm>
                <a:off x="1791" y="2296"/>
                <a:ext cx="544" cy="227"/>
                <a:chOff x="839" y="1888"/>
                <a:chExt cx="544" cy="227"/>
              </a:xfrm>
            </p:grpSpPr>
            <p:sp>
              <p:nvSpPr>
                <p:cNvPr id="5160" name="Rectangle 26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5</a:t>
                  </a:r>
                </a:p>
              </p:txBody>
            </p:sp>
            <p:sp>
              <p:nvSpPr>
                <p:cNvPr id="5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47" name="Group 28"/>
              <p:cNvGrpSpPr>
                <a:grpSpLocks/>
              </p:cNvGrpSpPr>
              <p:nvPr/>
            </p:nvGrpSpPr>
            <p:grpSpPr bwMode="auto">
              <a:xfrm>
                <a:off x="3469" y="2296"/>
                <a:ext cx="544" cy="227"/>
                <a:chOff x="839" y="1888"/>
                <a:chExt cx="544" cy="227"/>
              </a:xfrm>
            </p:grpSpPr>
            <p:sp>
              <p:nvSpPr>
                <p:cNvPr id="5158" name="Rectangle 29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8</a:t>
                  </a:r>
                </a:p>
              </p:txBody>
            </p:sp>
            <p:sp>
              <p:nvSpPr>
                <p:cNvPr id="5159" name="Rectangle 30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48" name="Group 31"/>
              <p:cNvGrpSpPr>
                <a:grpSpLocks/>
              </p:cNvGrpSpPr>
              <p:nvPr/>
            </p:nvGrpSpPr>
            <p:grpSpPr bwMode="auto">
              <a:xfrm>
                <a:off x="4286" y="2296"/>
                <a:ext cx="544" cy="227"/>
                <a:chOff x="839" y="1888"/>
                <a:chExt cx="544" cy="227"/>
              </a:xfrm>
            </p:grpSpPr>
            <p:sp>
              <p:nvSpPr>
                <p:cNvPr id="5156" name="Rectangle 32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7</a:t>
                  </a:r>
                </a:p>
              </p:txBody>
            </p:sp>
            <p:sp>
              <p:nvSpPr>
                <p:cNvPr id="51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5149" name="Line 34"/>
              <p:cNvSpPr>
                <a:spLocks noChangeShapeType="1"/>
              </p:cNvSpPr>
              <p:nvPr/>
            </p:nvSpPr>
            <p:spPr bwMode="auto">
              <a:xfrm>
                <a:off x="1474" y="238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Line 35"/>
              <p:cNvSpPr>
                <a:spLocks noChangeShapeType="1"/>
              </p:cNvSpPr>
              <p:nvPr/>
            </p:nvSpPr>
            <p:spPr bwMode="auto">
              <a:xfrm>
                <a:off x="2245" y="238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Line 36"/>
              <p:cNvSpPr>
                <a:spLocks noChangeShapeType="1"/>
              </p:cNvSpPr>
              <p:nvPr/>
            </p:nvSpPr>
            <p:spPr bwMode="auto">
              <a:xfrm>
                <a:off x="3968" y="238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152" name="Group 37"/>
              <p:cNvGrpSpPr>
                <a:grpSpLocks/>
              </p:cNvGrpSpPr>
              <p:nvPr/>
            </p:nvGrpSpPr>
            <p:grpSpPr bwMode="auto">
              <a:xfrm>
                <a:off x="2562" y="2296"/>
                <a:ext cx="544" cy="227"/>
                <a:chOff x="839" y="1888"/>
                <a:chExt cx="544" cy="227"/>
              </a:xfrm>
            </p:grpSpPr>
            <p:sp>
              <p:nvSpPr>
                <p:cNvPr id="5154" name="Rectangle 38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20</a:t>
                  </a:r>
                </a:p>
              </p:txBody>
            </p:sp>
            <p:sp>
              <p:nvSpPr>
                <p:cNvPr id="515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5153" name="Line 40"/>
              <p:cNvSpPr>
                <a:spLocks noChangeShapeType="1"/>
              </p:cNvSpPr>
              <p:nvPr/>
            </p:nvSpPr>
            <p:spPr bwMode="auto">
              <a:xfrm>
                <a:off x="3061" y="2432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7" name="Group 41"/>
            <p:cNvGrpSpPr>
              <a:grpSpLocks/>
            </p:cNvGrpSpPr>
            <p:nvPr/>
          </p:nvGrpSpPr>
          <p:grpSpPr bwMode="auto">
            <a:xfrm>
              <a:off x="1020" y="3067"/>
              <a:ext cx="2994" cy="227"/>
              <a:chOff x="1020" y="2750"/>
              <a:chExt cx="2994" cy="227"/>
            </a:xfrm>
          </p:grpSpPr>
          <p:grpSp>
            <p:nvGrpSpPr>
              <p:cNvPr id="5130" name="Group 42"/>
              <p:cNvGrpSpPr>
                <a:grpSpLocks/>
              </p:cNvGrpSpPr>
              <p:nvPr/>
            </p:nvGrpSpPr>
            <p:grpSpPr bwMode="auto">
              <a:xfrm>
                <a:off x="1020" y="2750"/>
                <a:ext cx="544" cy="227"/>
                <a:chOff x="839" y="1888"/>
                <a:chExt cx="544" cy="227"/>
              </a:xfrm>
            </p:grpSpPr>
            <p:sp>
              <p:nvSpPr>
                <p:cNvPr id="5143" name="Rectangle 43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10</a:t>
                  </a:r>
                </a:p>
              </p:txBody>
            </p:sp>
            <p:sp>
              <p:nvSpPr>
                <p:cNvPr id="5144" name="Rectangle 44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31" name="Group 45"/>
              <p:cNvGrpSpPr>
                <a:grpSpLocks/>
              </p:cNvGrpSpPr>
              <p:nvPr/>
            </p:nvGrpSpPr>
            <p:grpSpPr bwMode="auto">
              <a:xfrm>
                <a:off x="1791" y="2750"/>
                <a:ext cx="544" cy="227"/>
                <a:chOff x="839" y="1888"/>
                <a:chExt cx="544" cy="227"/>
              </a:xfrm>
            </p:grpSpPr>
            <p:sp>
              <p:nvSpPr>
                <p:cNvPr id="5141" name="Rectangle 46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5</a:t>
                  </a:r>
                </a:p>
              </p:txBody>
            </p:sp>
            <p:sp>
              <p:nvSpPr>
                <p:cNvPr id="5142" name="Rectangle 47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32" name="Group 48"/>
              <p:cNvGrpSpPr>
                <a:grpSpLocks/>
              </p:cNvGrpSpPr>
              <p:nvPr/>
            </p:nvGrpSpPr>
            <p:grpSpPr bwMode="auto">
              <a:xfrm>
                <a:off x="3470" y="2750"/>
                <a:ext cx="544" cy="227"/>
                <a:chOff x="839" y="1888"/>
                <a:chExt cx="544" cy="227"/>
              </a:xfrm>
            </p:grpSpPr>
            <p:sp>
              <p:nvSpPr>
                <p:cNvPr id="5139" name="Rectangle 49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7</a:t>
                  </a:r>
                </a:p>
              </p:txBody>
            </p:sp>
            <p:sp>
              <p:nvSpPr>
                <p:cNvPr id="5140" name="Rectangle 50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5133" name="Line 51"/>
              <p:cNvSpPr>
                <a:spLocks noChangeShapeType="1"/>
              </p:cNvSpPr>
              <p:nvPr/>
            </p:nvSpPr>
            <p:spPr bwMode="auto">
              <a:xfrm>
                <a:off x="1474" y="2841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" name="Line 52"/>
              <p:cNvSpPr>
                <a:spLocks noChangeShapeType="1"/>
              </p:cNvSpPr>
              <p:nvPr/>
            </p:nvSpPr>
            <p:spPr bwMode="auto">
              <a:xfrm>
                <a:off x="2245" y="2841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135" name="Group 53"/>
              <p:cNvGrpSpPr>
                <a:grpSpLocks/>
              </p:cNvGrpSpPr>
              <p:nvPr/>
            </p:nvGrpSpPr>
            <p:grpSpPr bwMode="auto">
              <a:xfrm>
                <a:off x="2562" y="2750"/>
                <a:ext cx="544" cy="227"/>
                <a:chOff x="839" y="1888"/>
                <a:chExt cx="544" cy="227"/>
              </a:xfrm>
            </p:grpSpPr>
            <p:sp>
              <p:nvSpPr>
                <p:cNvPr id="5137" name="Rectangle 54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408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20</a:t>
                  </a:r>
                </a:p>
              </p:txBody>
            </p:sp>
            <p:sp>
              <p:nvSpPr>
                <p:cNvPr id="5138" name="Rectangle 55"/>
                <p:cNvSpPr>
                  <a:spLocks noChangeArrowheads="1"/>
                </p:cNvSpPr>
                <p:nvPr/>
              </p:nvSpPr>
              <p:spPr bwMode="auto">
                <a:xfrm>
                  <a:off x="1247" y="1888"/>
                  <a:ext cx="136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5136" name="Line 56"/>
              <p:cNvSpPr>
                <a:spLocks noChangeShapeType="1"/>
              </p:cNvSpPr>
              <p:nvPr/>
            </p:nvSpPr>
            <p:spPr bwMode="auto">
              <a:xfrm>
                <a:off x="3061" y="2840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8" name="AutoShape 57"/>
            <p:cNvSpPr>
              <a:spLocks noChangeArrowheads="1"/>
            </p:cNvSpPr>
            <p:nvPr/>
          </p:nvSpPr>
          <p:spPr bwMode="auto">
            <a:xfrm>
              <a:off x="2472" y="2160"/>
              <a:ext cx="227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129" name="AutoShape 58"/>
            <p:cNvSpPr>
              <a:spLocks noChangeArrowheads="1"/>
            </p:cNvSpPr>
            <p:nvPr/>
          </p:nvSpPr>
          <p:spPr bwMode="auto">
            <a:xfrm>
              <a:off x="2472" y="2795"/>
              <a:ext cx="227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692275" y="1989138"/>
            <a:ext cx="2663825" cy="4492625"/>
            <a:chOff x="1610" y="1281"/>
            <a:chExt cx="1678" cy="2830"/>
          </a:xfrm>
        </p:grpSpPr>
        <p:grpSp>
          <p:nvGrpSpPr>
            <p:cNvPr id="32782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32786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32787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32788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32789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790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32791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2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32793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4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5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6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32797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32783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32772" name="Text Box 20"/>
          <p:cNvSpPr txBox="1">
            <a:spLocks noChangeArrowheads="1"/>
          </p:cNvSpPr>
          <p:nvPr/>
        </p:nvSpPr>
        <p:spPr bwMode="auto">
          <a:xfrm>
            <a:off x="611188" y="2852738"/>
            <a:ext cx="862012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foo ();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() {</a:t>
            </a:r>
          </a:p>
          <a:p>
            <a:pPr eaLnBrk="1" hangingPunct="1"/>
            <a:r>
              <a:rPr lang="en-US" altLang="zh-TW"/>
              <a:t>   go ();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go () 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grpSp>
        <p:nvGrpSpPr>
          <p:cNvPr id="32773" name="Group 21"/>
          <p:cNvGrpSpPr>
            <a:grpSpLocks/>
          </p:cNvGrpSpPr>
          <p:nvPr/>
        </p:nvGrpSpPr>
        <p:grpSpPr bwMode="auto">
          <a:xfrm>
            <a:off x="5435600" y="3429000"/>
            <a:ext cx="1800225" cy="2519363"/>
            <a:chOff x="3379" y="2251"/>
            <a:chExt cx="1134" cy="1587"/>
          </a:xfrm>
        </p:grpSpPr>
        <p:sp>
          <p:nvSpPr>
            <p:cNvPr id="32776" name="Rectangle 22"/>
            <p:cNvSpPr>
              <a:spLocks noChangeArrowheads="1"/>
            </p:cNvSpPr>
            <p:nvPr/>
          </p:nvSpPr>
          <p:spPr bwMode="auto">
            <a:xfrm>
              <a:off x="3379" y="3430"/>
              <a:ext cx="113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frame of</a:t>
              </a:r>
            </a:p>
            <a:p>
              <a:pPr algn="ctr" eaLnBrk="1" hangingPunct="1"/>
              <a:r>
                <a:rPr lang="en-US" altLang="zh-TW"/>
                <a:t>main ()</a:t>
              </a:r>
            </a:p>
          </p:txBody>
        </p:sp>
        <p:sp>
          <p:nvSpPr>
            <p:cNvPr id="32777" name="Rectangle 23"/>
            <p:cNvSpPr>
              <a:spLocks noChangeArrowheads="1"/>
            </p:cNvSpPr>
            <p:nvPr/>
          </p:nvSpPr>
          <p:spPr bwMode="auto">
            <a:xfrm>
              <a:off x="3379" y="3022"/>
              <a:ext cx="113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frame of</a:t>
              </a:r>
            </a:p>
            <a:p>
              <a:pPr algn="ctr" eaLnBrk="1" hangingPunct="1"/>
              <a:r>
                <a:rPr lang="en-US" altLang="zh-TW"/>
                <a:t>foo ()</a:t>
              </a:r>
            </a:p>
          </p:txBody>
        </p:sp>
        <p:sp>
          <p:nvSpPr>
            <p:cNvPr id="32778" name="Rectangle 24"/>
            <p:cNvSpPr>
              <a:spLocks noChangeArrowheads="1"/>
            </p:cNvSpPr>
            <p:nvPr/>
          </p:nvSpPr>
          <p:spPr bwMode="auto">
            <a:xfrm>
              <a:off x="3379" y="2614"/>
              <a:ext cx="113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frame of</a:t>
              </a:r>
            </a:p>
            <a:p>
              <a:pPr algn="ctr" eaLnBrk="1" hangingPunct="1"/>
              <a:r>
                <a:rPr lang="en-US" altLang="zh-TW"/>
                <a:t>go  ()</a:t>
              </a:r>
            </a:p>
          </p:txBody>
        </p:sp>
        <p:sp>
          <p:nvSpPr>
            <p:cNvPr id="32779" name="Line 25"/>
            <p:cNvSpPr>
              <a:spLocks noChangeShapeType="1"/>
            </p:cNvSpPr>
            <p:nvPr/>
          </p:nvSpPr>
          <p:spPr bwMode="auto">
            <a:xfrm flipV="1">
              <a:off x="3969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0" name="Line 26"/>
            <p:cNvSpPr>
              <a:spLocks noChangeShapeType="1"/>
            </p:cNvSpPr>
            <p:nvPr/>
          </p:nvSpPr>
          <p:spPr bwMode="auto">
            <a:xfrm flipV="1">
              <a:off x="3379" y="225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1" name="Line 27"/>
            <p:cNvSpPr>
              <a:spLocks noChangeShapeType="1"/>
            </p:cNvSpPr>
            <p:nvPr/>
          </p:nvSpPr>
          <p:spPr bwMode="auto">
            <a:xfrm flipV="1">
              <a:off x="4513" y="225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4" name="Line 28"/>
          <p:cNvSpPr>
            <a:spLocks noChangeShapeType="1"/>
          </p:cNvSpPr>
          <p:nvPr/>
        </p:nvSpPr>
        <p:spPr bwMode="auto">
          <a:xfrm flipV="1">
            <a:off x="4356100" y="2997200"/>
            <a:ext cx="11525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5" name="Line 29"/>
          <p:cNvSpPr>
            <a:spLocks noChangeShapeType="1"/>
          </p:cNvSpPr>
          <p:nvPr/>
        </p:nvSpPr>
        <p:spPr bwMode="auto">
          <a:xfrm>
            <a:off x="4356100" y="5805488"/>
            <a:ext cx="13684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Stack frame: a detailed view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900113" y="2492375"/>
            <a:ext cx="7219950" cy="3241675"/>
            <a:chOff x="567" y="1570"/>
            <a:chExt cx="4548" cy="2042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567" y="1706"/>
              <a:ext cx="1055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main () {</a:t>
              </a:r>
            </a:p>
            <a:p>
              <a:pPr eaLnBrk="1" hangingPunct="1"/>
              <a:r>
                <a:rPr lang="en-US" altLang="zh-TW"/>
                <a:t>   foo (10, 20, 30);</a:t>
              </a:r>
            </a:p>
            <a:p>
              <a:pPr eaLnBrk="1" hangingPunct="1"/>
              <a:r>
                <a:rPr lang="en-US" altLang="zh-TW"/>
                <a:t>   rethere:</a:t>
              </a:r>
            </a:p>
            <a:p>
              <a:pPr eaLnBrk="1" hangingPunct="1"/>
              <a:r>
                <a:rPr lang="en-US" altLang="zh-TW"/>
                <a:t>}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foo (a, b, c)</a:t>
              </a:r>
            </a:p>
            <a:p>
              <a:pPr eaLnBrk="1" hangingPunct="1"/>
              <a:r>
                <a:rPr lang="en-US" altLang="zh-TW"/>
                <a:t>    int a, b, c;</a:t>
              </a:r>
            </a:p>
            <a:p>
              <a:pPr eaLnBrk="1" hangingPunct="1"/>
              <a:r>
                <a:rPr lang="en-US" altLang="zh-TW"/>
                <a:t>{</a:t>
              </a:r>
            </a:p>
            <a:p>
              <a:pPr eaLnBrk="1" hangingPunct="1"/>
              <a:r>
                <a:rPr lang="en-US" altLang="zh-TW"/>
                <a:t>    int x, y, z;</a:t>
              </a:r>
            </a:p>
            <a:p>
              <a:pPr eaLnBrk="1" hangingPunct="1"/>
              <a:r>
                <a:rPr lang="en-US" altLang="zh-TW"/>
                <a:t>   …</a:t>
              </a:r>
            </a:p>
            <a:p>
              <a:pPr eaLnBrk="1" hangingPunct="1"/>
              <a:r>
                <a:rPr lang="en-US" altLang="zh-TW"/>
                <a:t>}</a:t>
              </a:r>
            </a:p>
          </p:txBody>
        </p:sp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837" y="1570"/>
              <a:ext cx="1404" cy="2042"/>
              <a:chOff x="1837" y="1570"/>
              <a:chExt cx="1404" cy="2042"/>
            </a:xfrm>
          </p:grpSpPr>
          <p:sp>
            <p:nvSpPr>
              <p:cNvPr id="33802" name="Rectangle 6"/>
              <p:cNvSpPr>
                <a:spLocks noChangeArrowheads="1"/>
              </p:cNvSpPr>
              <p:nvPr/>
            </p:nvSpPr>
            <p:spPr bwMode="auto">
              <a:xfrm>
                <a:off x="2336" y="3022"/>
                <a:ext cx="72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30</a:t>
                </a:r>
              </a:p>
            </p:txBody>
          </p:sp>
          <p:sp>
            <p:nvSpPr>
              <p:cNvPr id="33803" name="Rectangle 7"/>
              <p:cNvSpPr>
                <a:spLocks noChangeArrowheads="1"/>
              </p:cNvSpPr>
              <p:nvPr/>
            </p:nvSpPr>
            <p:spPr bwMode="auto">
              <a:xfrm>
                <a:off x="2336" y="2840"/>
                <a:ext cx="72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20</a:t>
                </a:r>
              </a:p>
            </p:txBody>
          </p:sp>
          <p:sp>
            <p:nvSpPr>
              <p:cNvPr id="33804" name="Rectangle 8"/>
              <p:cNvSpPr>
                <a:spLocks noChangeArrowheads="1"/>
              </p:cNvSpPr>
              <p:nvPr/>
            </p:nvSpPr>
            <p:spPr bwMode="auto">
              <a:xfrm>
                <a:off x="2336" y="2659"/>
                <a:ext cx="72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33805" name="Rectangle 9"/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72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addr(rethere)</a:t>
                </a:r>
              </a:p>
            </p:txBody>
          </p:sp>
          <p:sp>
            <p:nvSpPr>
              <p:cNvPr id="33806" name="Rectangle 10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72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x</a:t>
                </a:r>
              </a:p>
            </p:txBody>
          </p:sp>
          <p:sp>
            <p:nvSpPr>
              <p:cNvPr id="33807" name="Rectangle 11"/>
              <p:cNvSpPr>
                <a:spLocks noChangeArrowheads="1"/>
              </p:cNvSpPr>
              <p:nvPr/>
            </p:nvSpPr>
            <p:spPr bwMode="auto">
              <a:xfrm>
                <a:off x="2336" y="2115"/>
                <a:ext cx="72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y</a:t>
                </a:r>
              </a:p>
            </p:txBody>
          </p:sp>
          <p:sp>
            <p:nvSpPr>
              <p:cNvPr id="33808" name="Rectangle 12"/>
              <p:cNvSpPr>
                <a:spLocks noChangeArrowheads="1"/>
              </p:cNvSpPr>
              <p:nvPr/>
            </p:nvSpPr>
            <p:spPr bwMode="auto">
              <a:xfrm>
                <a:off x="2336" y="1933"/>
                <a:ext cx="72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z</a:t>
                </a:r>
              </a:p>
            </p:txBody>
          </p:sp>
          <p:sp>
            <p:nvSpPr>
              <p:cNvPr id="33809" name="Rectangle 13"/>
              <p:cNvSpPr>
                <a:spLocks noChangeArrowheads="1"/>
              </p:cNvSpPr>
              <p:nvPr/>
            </p:nvSpPr>
            <p:spPr bwMode="auto">
              <a:xfrm>
                <a:off x="2336" y="3203"/>
                <a:ext cx="726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frame of</a:t>
                </a:r>
              </a:p>
              <a:p>
                <a:pPr algn="ctr" eaLnBrk="1" hangingPunct="1"/>
                <a:r>
                  <a:rPr lang="en-US" altLang="zh-TW"/>
                  <a:t>main ()</a:t>
                </a:r>
              </a:p>
            </p:txBody>
          </p:sp>
          <p:sp>
            <p:nvSpPr>
              <p:cNvPr id="33810" name="Line 14"/>
              <p:cNvSpPr>
                <a:spLocks noChangeShapeType="1"/>
              </p:cNvSpPr>
              <p:nvPr/>
            </p:nvSpPr>
            <p:spPr bwMode="auto">
              <a:xfrm flipV="1">
                <a:off x="2336" y="1570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1" name="Line 15"/>
              <p:cNvSpPr>
                <a:spLocks noChangeShapeType="1"/>
              </p:cNvSpPr>
              <p:nvPr/>
            </p:nvSpPr>
            <p:spPr bwMode="auto">
              <a:xfrm flipV="1">
                <a:off x="3062" y="1570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2" name="Line 16"/>
              <p:cNvSpPr>
                <a:spLocks noChangeShapeType="1"/>
              </p:cNvSpPr>
              <p:nvPr/>
            </p:nvSpPr>
            <p:spPr bwMode="auto">
              <a:xfrm flipV="1">
                <a:off x="2699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3" name="Text Box 17"/>
              <p:cNvSpPr txBox="1">
                <a:spLocks noChangeArrowheads="1"/>
              </p:cNvSpPr>
              <p:nvPr/>
            </p:nvSpPr>
            <p:spPr bwMode="auto">
              <a:xfrm>
                <a:off x="2505" y="1599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33814" name="Line 18"/>
              <p:cNvSpPr>
                <a:spLocks noChangeShapeType="1"/>
              </p:cNvSpPr>
              <p:nvPr/>
            </p:nvSpPr>
            <p:spPr bwMode="auto">
              <a:xfrm>
                <a:off x="2064" y="2976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5" name="Text Box 19"/>
              <p:cNvSpPr txBox="1">
                <a:spLocks noChangeArrowheads="1"/>
              </p:cNvSpPr>
              <p:nvPr/>
            </p:nvSpPr>
            <p:spPr bwMode="auto">
              <a:xfrm>
                <a:off x="1837" y="3385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address</a:t>
                </a:r>
              </a:p>
            </p:txBody>
          </p:sp>
          <p:sp>
            <p:nvSpPr>
              <p:cNvPr id="33816" name="Text Box 20"/>
              <p:cNvSpPr txBox="1">
                <a:spLocks noChangeArrowheads="1"/>
              </p:cNvSpPr>
              <p:nvPr/>
            </p:nvSpPr>
            <p:spPr bwMode="auto">
              <a:xfrm>
                <a:off x="3049" y="2642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</a:t>
                </a:r>
              </a:p>
            </p:txBody>
          </p:sp>
          <p:sp>
            <p:nvSpPr>
              <p:cNvPr id="33817" name="Text Box 21"/>
              <p:cNvSpPr txBox="1">
                <a:spLocks noChangeArrowheads="1"/>
              </p:cNvSpPr>
              <p:nvPr/>
            </p:nvSpPr>
            <p:spPr bwMode="auto">
              <a:xfrm>
                <a:off x="3061" y="28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b</a:t>
                </a:r>
              </a:p>
            </p:txBody>
          </p:sp>
          <p:sp>
            <p:nvSpPr>
              <p:cNvPr id="33818" name="Text Box 22"/>
              <p:cNvSpPr txBox="1">
                <a:spLocks noChangeArrowheads="1"/>
              </p:cNvSpPr>
              <p:nvPr/>
            </p:nvSpPr>
            <p:spPr bwMode="auto">
              <a:xfrm>
                <a:off x="3061" y="3022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</a:t>
                </a:r>
              </a:p>
            </p:txBody>
          </p:sp>
        </p:grpSp>
        <p:sp>
          <p:nvSpPr>
            <p:cNvPr id="33798" name="AutoShape 23"/>
            <p:cNvSpPr>
              <a:spLocks/>
            </p:cNvSpPr>
            <p:nvPr/>
          </p:nvSpPr>
          <p:spPr bwMode="auto">
            <a:xfrm>
              <a:off x="3243" y="2659"/>
              <a:ext cx="227" cy="590"/>
            </a:xfrm>
            <a:prstGeom prst="rightBrace">
              <a:avLst>
                <a:gd name="adj1" fmla="val 21659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3799" name="AutoShape 24"/>
            <p:cNvSpPr>
              <a:spLocks/>
            </p:cNvSpPr>
            <p:nvPr/>
          </p:nvSpPr>
          <p:spPr bwMode="auto">
            <a:xfrm>
              <a:off x="3107" y="1888"/>
              <a:ext cx="227" cy="590"/>
            </a:xfrm>
            <a:prstGeom prst="rightBrace">
              <a:avLst>
                <a:gd name="adj1" fmla="val 21659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3800" name="Text Box 25"/>
            <p:cNvSpPr txBox="1">
              <a:spLocks noChangeArrowheads="1"/>
            </p:cNvSpPr>
            <p:nvPr/>
          </p:nvSpPr>
          <p:spPr bwMode="auto">
            <a:xfrm>
              <a:off x="3457" y="2793"/>
              <a:ext cx="16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function call parameters</a:t>
              </a:r>
            </a:p>
          </p:txBody>
        </p:sp>
        <p:sp>
          <p:nvSpPr>
            <p:cNvPr id="33801" name="Text Box 26"/>
            <p:cNvSpPr txBox="1">
              <a:spLocks noChangeArrowheads="1"/>
            </p:cNvSpPr>
            <p:nvPr/>
          </p:nvSpPr>
          <p:spPr bwMode="auto">
            <a:xfrm>
              <a:off x="3334" y="2024"/>
              <a:ext cx="17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local automatic variables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why the function “printf()” can have variable number of parameters?</a:t>
            </a:r>
          </a:p>
          <a:p>
            <a:pPr lvl="1" eaLnBrk="1" hangingPunct="1"/>
            <a:r>
              <a:rPr lang="en-US" altLang="zh-TW" smtClean="0"/>
              <a:t>printf (“a=%d, b=%c, c=%d\n”, a, b, c);</a:t>
            </a:r>
          </a:p>
          <a:p>
            <a:pPr lvl="1" eaLnBrk="1" hangingPunct="1"/>
            <a:r>
              <a:rPr lang="en-US" altLang="zh-TW" smtClean="0"/>
              <a:t>printf (“a=%d, b=%c\n”, a, b);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How to write such a function?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Heap for</a:t>
            </a:r>
            <a:br>
              <a:rPr lang="en-US" altLang="zh-TW" smtClean="0"/>
            </a:br>
            <a:r>
              <a:rPr lang="en-US" altLang="zh-TW" smtClean="0"/>
              <a:t>dynamic data structure</a:t>
            </a:r>
          </a:p>
        </p:txBody>
      </p:sp>
      <p:grpSp>
        <p:nvGrpSpPr>
          <p:cNvPr id="35843" name="Group 7"/>
          <p:cNvGrpSpPr>
            <a:grpSpLocks/>
          </p:cNvGrpSpPr>
          <p:nvPr/>
        </p:nvGrpSpPr>
        <p:grpSpPr bwMode="auto">
          <a:xfrm>
            <a:off x="6156325" y="1844675"/>
            <a:ext cx="2663825" cy="4492625"/>
            <a:chOff x="1610" y="1281"/>
            <a:chExt cx="1678" cy="2830"/>
          </a:xfrm>
        </p:grpSpPr>
        <p:grpSp>
          <p:nvGrpSpPr>
            <p:cNvPr id="35845" name="Group 8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35850" name="Rectangle 10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35851" name="Rectangle 11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5853" name="Text Box 13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35854" name="Line 14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35856" name="Line 16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58" name="Line 18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35846" name="Text Box 21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35847" name="Line 22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Text Box 23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35844" name="AutoShape 24"/>
          <p:cNvSpPr>
            <a:spLocks noChangeArrowheads="1"/>
          </p:cNvSpPr>
          <p:nvPr/>
        </p:nvSpPr>
        <p:spPr bwMode="auto">
          <a:xfrm>
            <a:off x="6948488" y="3357563"/>
            <a:ext cx="1944687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the heap for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memory space that you allocated </a:t>
            </a:r>
            <a:r>
              <a:rPr lang="en-US" altLang="zh-TW" smtClean="0">
                <a:solidFill>
                  <a:schemeClr val="hlink"/>
                </a:solidFill>
              </a:rPr>
              <a:t>dynamically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for dynamic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such as linked list, tree,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accessed through </a:t>
            </a:r>
            <a:r>
              <a:rPr lang="en-US" altLang="zh-TW" smtClean="0">
                <a:solidFill>
                  <a:schemeClr val="hlink"/>
                </a:solidFill>
              </a:rPr>
              <a:t>pointors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for memory objects you allocate 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C: malloc() and free()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C++: new and delete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linked list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initially there is nothing in the memory space</a:t>
            </a:r>
          </a:p>
          <a:p>
            <a:pPr lvl="1" eaLnBrk="1" hangingPunct="1"/>
            <a:endParaRPr lang="en-US" altLang="zh-TW" sz="2400" smtClean="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971550" y="3284538"/>
            <a:ext cx="7416800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linked list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You allocate a memory space for the 1st node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/>
              <a:t>through some </a:t>
            </a:r>
            <a:r>
              <a:rPr lang="en-US" altLang="zh-TW" sz="2000" smtClean="0">
                <a:solidFill>
                  <a:schemeClr val="hlink"/>
                </a:solidFill>
              </a:rPr>
              <a:t>memory allocation function</a:t>
            </a:r>
            <a:r>
              <a:rPr lang="en-US" altLang="zh-TW" sz="2000" smtClean="0"/>
              <a:t> to the system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71550" y="3141663"/>
            <a:ext cx="7416800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1619250" y="3644900"/>
            <a:ext cx="863600" cy="360363"/>
            <a:chOff x="839" y="1888"/>
            <a:chExt cx="544" cy="227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839" y="1888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247" y="1888"/>
              <a:ext cx="136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linked list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(2) You repeatedly allocate memory space to form a linked list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zh-TW" sz="1800" smtClean="0"/>
              <a:t>through some </a:t>
            </a:r>
            <a:r>
              <a:rPr lang="en-US" altLang="zh-TW" sz="1800" smtClean="0">
                <a:solidFill>
                  <a:schemeClr val="hlink"/>
                </a:solidFill>
              </a:rPr>
              <a:t>memory allocation function</a:t>
            </a:r>
            <a:r>
              <a:rPr lang="en-US" altLang="zh-TW" sz="1800" smtClean="0"/>
              <a:t> to the system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71550" y="3141663"/>
            <a:ext cx="7416800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1835150" y="3716338"/>
            <a:ext cx="863600" cy="360362"/>
            <a:chOff x="839" y="1888"/>
            <a:chExt cx="544" cy="227"/>
          </a:xfrm>
        </p:grpSpPr>
        <p:sp>
          <p:nvSpPr>
            <p:cNvPr id="39954" name="Rectangle 9"/>
            <p:cNvSpPr>
              <a:spLocks noChangeArrowheads="1"/>
            </p:cNvSpPr>
            <p:nvPr/>
          </p:nvSpPr>
          <p:spPr bwMode="auto">
            <a:xfrm>
              <a:off x="839" y="1888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10</a:t>
              </a:r>
            </a:p>
          </p:txBody>
        </p:sp>
        <p:sp>
          <p:nvSpPr>
            <p:cNvPr id="39955" name="Rectangle 10"/>
            <p:cNvSpPr>
              <a:spLocks noChangeArrowheads="1"/>
            </p:cNvSpPr>
            <p:nvPr/>
          </p:nvSpPr>
          <p:spPr bwMode="auto">
            <a:xfrm>
              <a:off x="1247" y="1888"/>
              <a:ext cx="136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39942" name="Group 11"/>
          <p:cNvGrpSpPr>
            <a:grpSpLocks/>
          </p:cNvGrpSpPr>
          <p:nvPr/>
        </p:nvGrpSpPr>
        <p:grpSpPr bwMode="auto">
          <a:xfrm>
            <a:off x="3059113" y="3716338"/>
            <a:ext cx="863600" cy="360362"/>
            <a:chOff x="839" y="1888"/>
            <a:chExt cx="544" cy="227"/>
          </a:xfrm>
        </p:grpSpPr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839" y="1888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39953" name="Rectangle 13"/>
            <p:cNvSpPr>
              <a:spLocks noChangeArrowheads="1"/>
            </p:cNvSpPr>
            <p:nvPr/>
          </p:nvSpPr>
          <p:spPr bwMode="auto">
            <a:xfrm>
              <a:off x="1247" y="1888"/>
              <a:ext cx="136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39943" name="Group 14"/>
          <p:cNvGrpSpPr>
            <a:grpSpLocks/>
          </p:cNvGrpSpPr>
          <p:nvPr/>
        </p:nvGrpSpPr>
        <p:grpSpPr bwMode="auto">
          <a:xfrm>
            <a:off x="4283075" y="3716338"/>
            <a:ext cx="863600" cy="360362"/>
            <a:chOff x="839" y="1888"/>
            <a:chExt cx="544" cy="227"/>
          </a:xfrm>
        </p:grpSpPr>
        <p:sp>
          <p:nvSpPr>
            <p:cNvPr id="39950" name="Rectangle 15"/>
            <p:cNvSpPr>
              <a:spLocks noChangeArrowheads="1"/>
            </p:cNvSpPr>
            <p:nvPr/>
          </p:nvSpPr>
          <p:spPr bwMode="auto">
            <a:xfrm>
              <a:off x="839" y="1888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8</a:t>
              </a:r>
            </a:p>
          </p:txBody>
        </p:sp>
        <p:sp>
          <p:nvSpPr>
            <p:cNvPr id="39951" name="Rectangle 16"/>
            <p:cNvSpPr>
              <a:spLocks noChangeArrowheads="1"/>
            </p:cNvSpPr>
            <p:nvPr/>
          </p:nvSpPr>
          <p:spPr bwMode="auto">
            <a:xfrm>
              <a:off x="1247" y="1888"/>
              <a:ext cx="136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39944" name="Group 17"/>
          <p:cNvGrpSpPr>
            <a:grpSpLocks/>
          </p:cNvGrpSpPr>
          <p:nvPr/>
        </p:nvGrpSpPr>
        <p:grpSpPr bwMode="auto">
          <a:xfrm>
            <a:off x="5580063" y="3716338"/>
            <a:ext cx="863600" cy="360362"/>
            <a:chOff x="839" y="1888"/>
            <a:chExt cx="544" cy="227"/>
          </a:xfrm>
        </p:grpSpPr>
        <p:sp>
          <p:nvSpPr>
            <p:cNvPr id="39948" name="Rectangle 18"/>
            <p:cNvSpPr>
              <a:spLocks noChangeArrowheads="1"/>
            </p:cNvSpPr>
            <p:nvPr/>
          </p:nvSpPr>
          <p:spPr bwMode="auto">
            <a:xfrm>
              <a:off x="839" y="1888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7</a:t>
              </a:r>
            </a:p>
          </p:txBody>
        </p:sp>
        <p:sp>
          <p:nvSpPr>
            <p:cNvPr id="39949" name="Rectangle 19"/>
            <p:cNvSpPr>
              <a:spLocks noChangeArrowheads="1"/>
            </p:cNvSpPr>
            <p:nvPr/>
          </p:nvSpPr>
          <p:spPr bwMode="auto">
            <a:xfrm>
              <a:off x="1247" y="1888"/>
              <a:ext cx="136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9945" name="Line 20"/>
          <p:cNvSpPr>
            <a:spLocks noChangeShapeType="1"/>
          </p:cNvSpPr>
          <p:nvPr/>
        </p:nvSpPr>
        <p:spPr bwMode="auto">
          <a:xfrm>
            <a:off x="2555875" y="38608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6" name="Line 21"/>
          <p:cNvSpPr>
            <a:spLocks noChangeShapeType="1"/>
          </p:cNvSpPr>
          <p:nvPr/>
        </p:nvSpPr>
        <p:spPr bwMode="auto">
          <a:xfrm>
            <a:off x="3779838" y="38608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7" name="Line 22"/>
          <p:cNvSpPr>
            <a:spLocks noChangeShapeType="1"/>
          </p:cNvSpPr>
          <p:nvPr/>
        </p:nvSpPr>
        <p:spPr bwMode="auto">
          <a:xfrm>
            <a:off x="5075238" y="38608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linked list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(3) You may allocate a new node and insert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/>
              <a:t>through some </a:t>
            </a:r>
            <a:r>
              <a:rPr lang="en-US" altLang="zh-TW" sz="2000" smtClean="0">
                <a:solidFill>
                  <a:schemeClr val="hlink"/>
                </a:solidFill>
              </a:rPr>
              <a:t>memory allocation function</a:t>
            </a:r>
            <a:r>
              <a:rPr lang="en-US" altLang="zh-TW" sz="2000" smtClean="0"/>
              <a:t> to the system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71550" y="3141663"/>
            <a:ext cx="7416800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0965" name="Group 20"/>
          <p:cNvGrpSpPr>
            <a:grpSpLocks/>
          </p:cNvGrpSpPr>
          <p:nvPr/>
        </p:nvGrpSpPr>
        <p:grpSpPr bwMode="auto">
          <a:xfrm>
            <a:off x="1619250" y="3789363"/>
            <a:ext cx="6048375" cy="360362"/>
            <a:chOff x="1020" y="2296"/>
            <a:chExt cx="3810" cy="227"/>
          </a:xfrm>
        </p:grpSpPr>
        <p:grpSp>
          <p:nvGrpSpPr>
            <p:cNvPr id="40966" name="Group 21"/>
            <p:cNvGrpSpPr>
              <a:grpSpLocks/>
            </p:cNvGrpSpPr>
            <p:nvPr/>
          </p:nvGrpSpPr>
          <p:grpSpPr bwMode="auto">
            <a:xfrm>
              <a:off x="1020" y="2296"/>
              <a:ext cx="544" cy="227"/>
              <a:chOff x="839" y="1888"/>
              <a:chExt cx="544" cy="227"/>
            </a:xfrm>
          </p:grpSpPr>
          <p:sp>
            <p:nvSpPr>
              <p:cNvPr id="40983" name="Rectangle 22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40984" name="Rectangle 23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0967" name="Group 24"/>
            <p:cNvGrpSpPr>
              <a:grpSpLocks/>
            </p:cNvGrpSpPr>
            <p:nvPr/>
          </p:nvGrpSpPr>
          <p:grpSpPr bwMode="auto">
            <a:xfrm>
              <a:off x="1791" y="2296"/>
              <a:ext cx="544" cy="227"/>
              <a:chOff x="839" y="1888"/>
              <a:chExt cx="544" cy="227"/>
            </a:xfrm>
          </p:grpSpPr>
          <p:sp>
            <p:nvSpPr>
              <p:cNvPr id="40981" name="Rectangle 25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5</a:t>
                </a:r>
              </a:p>
            </p:txBody>
          </p:sp>
          <p:sp>
            <p:nvSpPr>
              <p:cNvPr id="40982" name="Rectangle 26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0968" name="Group 27"/>
            <p:cNvGrpSpPr>
              <a:grpSpLocks/>
            </p:cNvGrpSpPr>
            <p:nvPr/>
          </p:nvGrpSpPr>
          <p:grpSpPr bwMode="auto">
            <a:xfrm>
              <a:off x="3469" y="2296"/>
              <a:ext cx="544" cy="227"/>
              <a:chOff x="839" y="1888"/>
              <a:chExt cx="544" cy="227"/>
            </a:xfrm>
          </p:grpSpPr>
          <p:sp>
            <p:nvSpPr>
              <p:cNvPr id="40979" name="Rectangle 28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8</a:t>
                </a:r>
              </a:p>
            </p:txBody>
          </p:sp>
          <p:sp>
            <p:nvSpPr>
              <p:cNvPr id="40980" name="Rectangle 29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4286" y="2296"/>
              <a:ext cx="544" cy="227"/>
              <a:chOff x="839" y="1888"/>
              <a:chExt cx="544" cy="227"/>
            </a:xfrm>
          </p:grpSpPr>
          <p:sp>
            <p:nvSpPr>
              <p:cNvPr id="40977" name="Rectangle 31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7</a:t>
                </a:r>
              </a:p>
            </p:txBody>
          </p:sp>
          <p:sp>
            <p:nvSpPr>
              <p:cNvPr id="40978" name="Rectangle 32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0970" name="Line 33"/>
            <p:cNvSpPr>
              <a:spLocks noChangeShapeType="1"/>
            </p:cNvSpPr>
            <p:nvPr/>
          </p:nvSpPr>
          <p:spPr bwMode="auto">
            <a:xfrm>
              <a:off x="147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1" name="Line 34"/>
            <p:cNvSpPr>
              <a:spLocks noChangeShapeType="1"/>
            </p:cNvSpPr>
            <p:nvPr/>
          </p:nvSpPr>
          <p:spPr bwMode="auto">
            <a:xfrm>
              <a:off x="2245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2" name="Line 35"/>
            <p:cNvSpPr>
              <a:spLocks noChangeShapeType="1"/>
            </p:cNvSpPr>
            <p:nvPr/>
          </p:nvSpPr>
          <p:spPr bwMode="auto">
            <a:xfrm>
              <a:off x="3968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0973" name="Group 36"/>
            <p:cNvGrpSpPr>
              <a:grpSpLocks/>
            </p:cNvGrpSpPr>
            <p:nvPr/>
          </p:nvGrpSpPr>
          <p:grpSpPr bwMode="auto">
            <a:xfrm>
              <a:off x="2562" y="2296"/>
              <a:ext cx="544" cy="227"/>
              <a:chOff x="839" y="1888"/>
              <a:chExt cx="544" cy="227"/>
            </a:xfrm>
          </p:grpSpPr>
          <p:sp>
            <p:nvSpPr>
              <p:cNvPr id="40975" name="Rectangle 37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solidFill>
                      <a:schemeClr val="hlink"/>
                    </a:solidFill>
                  </a:rPr>
                  <a:t>20</a:t>
                </a:r>
              </a:p>
            </p:txBody>
          </p:sp>
          <p:sp>
            <p:nvSpPr>
              <p:cNvPr id="40976" name="Rectangle 38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0974" name="Line 39"/>
            <p:cNvSpPr>
              <a:spLocks noChangeShapeType="1"/>
            </p:cNvSpPr>
            <p:nvPr/>
          </p:nvSpPr>
          <p:spPr bwMode="auto">
            <a:xfrm>
              <a:off x="3061" y="24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linked list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(4) You may remove a node and </a:t>
            </a:r>
            <a:r>
              <a:rPr lang="en-US" altLang="zh-TW" sz="2400" smtClean="0">
                <a:solidFill>
                  <a:schemeClr val="hlink"/>
                </a:solidFill>
              </a:rPr>
              <a:t>free</a:t>
            </a:r>
            <a:r>
              <a:rPr lang="en-US" altLang="zh-TW" sz="2400" smtClean="0"/>
              <a:t> the memory space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/>
              <a:t>through some </a:t>
            </a:r>
            <a:r>
              <a:rPr lang="en-US" altLang="zh-TW" sz="2000" smtClean="0">
                <a:solidFill>
                  <a:schemeClr val="hlink"/>
                </a:solidFill>
              </a:rPr>
              <a:t>memory deallocation function</a:t>
            </a:r>
            <a:r>
              <a:rPr lang="en-US" altLang="zh-TW" sz="2000" smtClean="0"/>
              <a:t> to the system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71550" y="3141663"/>
            <a:ext cx="7416800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41989" name="Group 25"/>
          <p:cNvGrpSpPr>
            <a:grpSpLocks/>
          </p:cNvGrpSpPr>
          <p:nvPr/>
        </p:nvGrpSpPr>
        <p:grpSpPr bwMode="auto">
          <a:xfrm>
            <a:off x="1619250" y="3860800"/>
            <a:ext cx="4752975" cy="360363"/>
            <a:chOff x="1020" y="2750"/>
            <a:chExt cx="2994" cy="227"/>
          </a:xfrm>
        </p:grpSpPr>
        <p:grpSp>
          <p:nvGrpSpPr>
            <p:cNvPr id="41990" name="Group 26"/>
            <p:cNvGrpSpPr>
              <a:grpSpLocks/>
            </p:cNvGrpSpPr>
            <p:nvPr/>
          </p:nvGrpSpPr>
          <p:grpSpPr bwMode="auto">
            <a:xfrm>
              <a:off x="1020" y="2750"/>
              <a:ext cx="544" cy="227"/>
              <a:chOff x="839" y="1888"/>
              <a:chExt cx="544" cy="227"/>
            </a:xfrm>
          </p:grpSpPr>
          <p:sp>
            <p:nvSpPr>
              <p:cNvPr id="42003" name="Rectangle 27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42004" name="Rectangle 28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1991" name="Group 29"/>
            <p:cNvGrpSpPr>
              <a:grpSpLocks/>
            </p:cNvGrpSpPr>
            <p:nvPr/>
          </p:nvGrpSpPr>
          <p:grpSpPr bwMode="auto">
            <a:xfrm>
              <a:off x="1791" y="2750"/>
              <a:ext cx="544" cy="227"/>
              <a:chOff x="839" y="1888"/>
              <a:chExt cx="544" cy="227"/>
            </a:xfrm>
          </p:grpSpPr>
          <p:sp>
            <p:nvSpPr>
              <p:cNvPr id="42001" name="Rectangle 30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5</a:t>
                </a:r>
              </a:p>
            </p:txBody>
          </p:sp>
          <p:sp>
            <p:nvSpPr>
              <p:cNvPr id="42002" name="Rectangle 31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1992" name="Group 32"/>
            <p:cNvGrpSpPr>
              <a:grpSpLocks/>
            </p:cNvGrpSpPr>
            <p:nvPr/>
          </p:nvGrpSpPr>
          <p:grpSpPr bwMode="auto">
            <a:xfrm>
              <a:off x="3470" y="2750"/>
              <a:ext cx="544" cy="227"/>
              <a:chOff x="839" y="1888"/>
              <a:chExt cx="544" cy="227"/>
            </a:xfrm>
          </p:grpSpPr>
          <p:sp>
            <p:nvSpPr>
              <p:cNvPr id="41999" name="Rectangle 33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7</a:t>
                </a:r>
              </a:p>
            </p:txBody>
          </p:sp>
          <p:sp>
            <p:nvSpPr>
              <p:cNvPr id="42000" name="Rectangle 34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1993" name="Line 35"/>
            <p:cNvSpPr>
              <a:spLocks noChangeShapeType="1"/>
            </p:cNvSpPr>
            <p:nvPr/>
          </p:nvSpPr>
          <p:spPr bwMode="auto">
            <a:xfrm>
              <a:off x="1474" y="28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4" name="Line 36"/>
            <p:cNvSpPr>
              <a:spLocks noChangeShapeType="1"/>
            </p:cNvSpPr>
            <p:nvPr/>
          </p:nvSpPr>
          <p:spPr bwMode="auto">
            <a:xfrm>
              <a:off x="2245" y="28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5" name="Group 37"/>
            <p:cNvGrpSpPr>
              <a:grpSpLocks/>
            </p:cNvGrpSpPr>
            <p:nvPr/>
          </p:nvGrpSpPr>
          <p:grpSpPr bwMode="auto">
            <a:xfrm>
              <a:off x="2562" y="2750"/>
              <a:ext cx="544" cy="227"/>
              <a:chOff x="839" y="1888"/>
              <a:chExt cx="544" cy="227"/>
            </a:xfrm>
          </p:grpSpPr>
          <p:sp>
            <p:nvSpPr>
              <p:cNvPr id="41997" name="Rectangle 38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20</a:t>
                </a:r>
              </a:p>
            </p:txBody>
          </p:sp>
          <p:sp>
            <p:nvSpPr>
              <p:cNvPr id="41998" name="Rectangle 39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1996" name="Line 40"/>
            <p:cNvSpPr>
              <a:spLocks noChangeShapeType="1"/>
            </p:cNvSpPr>
            <p:nvPr/>
          </p:nvSpPr>
          <p:spPr bwMode="auto">
            <a:xfrm>
              <a:off x="3061" y="2840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Layout of the virtual address space of a process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linked list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TW" sz="2800" smtClean="0"/>
              <a:t>All these require dynamic memory management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TW" sz="2800" smtClean="0"/>
              <a:t>And addresses of these nodes are irregular</a:t>
            </a:r>
          </a:p>
        </p:txBody>
      </p:sp>
      <p:grpSp>
        <p:nvGrpSpPr>
          <p:cNvPr id="43012" name="Group 21"/>
          <p:cNvGrpSpPr>
            <a:grpSpLocks/>
          </p:cNvGrpSpPr>
          <p:nvPr/>
        </p:nvGrpSpPr>
        <p:grpSpPr bwMode="auto">
          <a:xfrm>
            <a:off x="1692275" y="3500438"/>
            <a:ext cx="6048375" cy="360362"/>
            <a:chOff x="1020" y="2296"/>
            <a:chExt cx="3810" cy="227"/>
          </a:xfrm>
        </p:grpSpPr>
        <p:grpSp>
          <p:nvGrpSpPr>
            <p:cNvPr id="43041" name="Group 22"/>
            <p:cNvGrpSpPr>
              <a:grpSpLocks/>
            </p:cNvGrpSpPr>
            <p:nvPr/>
          </p:nvGrpSpPr>
          <p:grpSpPr bwMode="auto">
            <a:xfrm>
              <a:off x="1020" y="2296"/>
              <a:ext cx="544" cy="227"/>
              <a:chOff x="839" y="1888"/>
              <a:chExt cx="544" cy="227"/>
            </a:xfrm>
          </p:grpSpPr>
          <p:sp>
            <p:nvSpPr>
              <p:cNvPr id="43058" name="Rectangle 23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43059" name="Rectangle 24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3042" name="Group 25"/>
            <p:cNvGrpSpPr>
              <a:grpSpLocks/>
            </p:cNvGrpSpPr>
            <p:nvPr/>
          </p:nvGrpSpPr>
          <p:grpSpPr bwMode="auto">
            <a:xfrm>
              <a:off x="1791" y="2296"/>
              <a:ext cx="544" cy="227"/>
              <a:chOff x="839" y="1888"/>
              <a:chExt cx="544" cy="227"/>
            </a:xfrm>
          </p:grpSpPr>
          <p:sp>
            <p:nvSpPr>
              <p:cNvPr id="43056" name="Rectangle 26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5</a:t>
                </a:r>
              </a:p>
            </p:txBody>
          </p:sp>
          <p:sp>
            <p:nvSpPr>
              <p:cNvPr id="43057" name="Rectangle 27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3043" name="Group 28"/>
            <p:cNvGrpSpPr>
              <a:grpSpLocks/>
            </p:cNvGrpSpPr>
            <p:nvPr/>
          </p:nvGrpSpPr>
          <p:grpSpPr bwMode="auto">
            <a:xfrm>
              <a:off x="3469" y="2296"/>
              <a:ext cx="544" cy="227"/>
              <a:chOff x="839" y="1888"/>
              <a:chExt cx="544" cy="227"/>
            </a:xfrm>
          </p:grpSpPr>
          <p:sp>
            <p:nvSpPr>
              <p:cNvPr id="43054" name="Rectangle 29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8</a:t>
                </a:r>
              </a:p>
            </p:txBody>
          </p:sp>
          <p:sp>
            <p:nvSpPr>
              <p:cNvPr id="43055" name="Rectangle 30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3044" name="Group 31"/>
            <p:cNvGrpSpPr>
              <a:grpSpLocks/>
            </p:cNvGrpSpPr>
            <p:nvPr/>
          </p:nvGrpSpPr>
          <p:grpSpPr bwMode="auto">
            <a:xfrm>
              <a:off x="4286" y="2296"/>
              <a:ext cx="544" cy="227"/>
              <a:chOff x="839" y="1888"/>
              <a:chExt cx="544" cy="227"/>
            </a:xfrm>
          </p:grpSpPr>
          <p:sp>
            <p:nvSpPr>
              <p:cNvPr id="43052" name="Rectangle 32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7</a:t>
                </a:r>
              </a:p>
            </p:txBody>
          </p:sp>
          <p:sp>
            <p:nvSpPr>
              <p:cNvPr id="43053" name="Rectangle 33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3045" name="Line 34"/>
            <p:cNvSpPr>
              <a:spLocks noChangeShapeType="1"/>
            </p:cNvSpPr>
            <p:nvPr/>
          </p:nvSpPr>
          <p:spPr bwMode="auto">
            <a:xfrm>
              <a:off x="147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6" name="Line 35"/>
            <p:cNvSpPr>
              <a:spLocks noChangeShapeType="1"/>
            </p:cNvSpPr>
            <p:nvPr/>
          </p:nvSpPr>
          <p:spPr bwMode="auto">
            <a:xfrm>
              <a:off x="2245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7" name="Line 36"/>
            <p:cNvSpPr>
              <a:spLocks noChangeShapeType="1"/>
            </p:cNvSpPr>
            <p:nvPr/>
          </p:nvSpPr>
          <p:spPr bwMode="auto">
            <a:xfrm>
              <a:off x="3968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48" name="Group 37"/>
            <p:cNvGrpSpPr>
              <a:grpSpLocks/>
            </p:cNvGrpSpPr>
            <p:nvPr/>
          </p:nvGrpSpPr>
          <p:grpSpPr bwMode="auto">
            <a:xfrm>
              <a:off x="2562" y="2296"/>
              <a:ext cx="544" cy="227"/>
              <a:chOff x="839" y="1888"/>
              <a:chExt cx="544" cy="227"/>
            </a:xfrm>
          </p:grpSpPr>
          <p:sp>
            <p:nvSpPr>
              <p:cNvPr id="43050" name="Rectangle 38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20</a:t>
                </a:r>
              </a:p>
            </p:txBody>
          </p:sp>
          <p:sp>
            <p:nvSpPr>
              <p:cNvPr id="43051" name="Rectangle 39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3049" name="Line 40"/>
            <p:cNvSpPr>
              <a:spLocks noChangeShapeType="1"/>
            </p:cNvSpPr>
            <p:nvPr/>
          </p:nvSpPr>
          <p:spPr bwMode="auto">
            <a:xfrm>
              <a:off x="3061" y="24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3013" name="Group 74"/>
          <p:cNvGrpSpPr>
            <a:grpSpLocks/>
          </p:cNvGrpSpPr>
          <p:nvPr/>
        </p:nvGrpSpPr>
        <p:grpSpPr bwMode="auto">
          <a:xfrm>
            <a:off x="1547813" y="4481513"/>
            <a:ext cx="7056437" cy="820737"/>
            <a:chOff x="975" y="2823"/>
            <a:chExt cx="4445" cy="517"/>
          </a:xfrm>
        </p:grpSpPr>
        <p:sp>
          <p:nvSpPr>
            <p:cNvPr id="43014" name="Line 41"/>
            <p:cNvSpPr>
              <a:spLocks noChangeShapeType="1"/>
            </p:cNvSpPr>
            <p:nvPr/>
          </p:nvSpPr>
          <p:spPr bwMode="auto">
            <a:xfrm>
              <a:off x="2880" y="293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5" name="Text Box 42"/>
            <p:cNvSpPr txBox="1">
              <a:spLocks noChangeArrowheads="1"/>
            </p:cNvSpPr>
            <p:nvPr/>
          </p:nvSpPr>
          <p:spPr bwMode="auto">
            <a:xfrm>
              <a:off x="3185" y="2823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43016" name="Rectangle 43"/>
            <p:cNvSpPr>
              <a:spLocks noChangeArrowheads="1"/>
            </p:cNvSpPr>
            <p:nvPr/>
          </p:nvSpPr>
          <p:spPr bwMode="auto">
            <a:xfrm>
              <a:off x="975" y="3113"/>
              <a:ext cx="4445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43017" name="Group 46"/>
            <p:cNvGrpSpPr>
              <a:grpSpLocks/>
            </p:cNvGrpSpPr>
            <p:nvPr/>
          </p:nvGrpSpPr>
          <p:grpSpPr bwMode="auto">
            <a:xfrm>
              <a:off x="2517" y="3113"/>
              <a:ext cx="544" cy="227"/>
              <a:chOff x="839" y="1888"/>
              <a:chExt cx="544" cy="227"/>
            </a:xfrm>
          </p:grpSpPr>
          <p:sp>
            <p:nvSpPr>
              <p:cNvPr id="43039" name="Rectangle 47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43040" name="Rectangle 48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3018" name="Group 49"/>
            <p:cNvGrpSpPr>
              <a:grpSpLocks/>
            </p:cNvGrpSpPr>
            <p:nvPr/>
          </p:nvGrpSpPr>
          <p:grpSpPr bwMode="auto">
            <a:xfrm>
              <a:off x="3923" y="3113"/>
              <a:ext cx="544" cy="227"/>
              <a:chOff x="839" y="1888"/>
              <a:chExt cx="544" cy="227"/>
            </a:xfrm>
          </p:grpSpPr>
          <p:sp>
            <p:nvSpPr>
              <p:cNvPr id="43037" name="Rectangle 50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5</a:t>
                </a:r>
              </a:p>
            </p:txBody>
          </p:sp>
          <p:sp>
            <p:nvSpPr>
              <p:cNvPr id="43038" name="Rectangle 51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3019" name="Group 52"/>
            <p:cNvGrpSpPr>
              <a:grpSpLocks/>
            </p:cNvGrpSpPr>
            <p:nvPr/>
          </p:nvGrpSpPr>
          <p:grpSpPr bwMode="auto">
            <a:xfrm>
              <a:off x="4694" y="3113"/>
              <a:ext cx="544" cy="227"/>
              <a:chOff x="839" y="1888"/>
              <a:chExt cx="544" cy="227"/>
            </a:xfrm>
          </p:grpSpPr>
          <p:sp>
            <p:nvSpPr>
              <p:cNvPr id="43035" name="Rectangle 53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8</a:t>
                </a:r>
              </a:p>
            </p:txBody>
          </p:sp>
          <p:sp>
            <p:nvSpPr>
              <p:cNvPr id="43036" name="Rectangle 54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3020" name="Group 55"/>
            <p:cNvGrpSpPr>
              <a:grpSpLocks/>
            </p:cNvGrpSpPr>
            <p:nvPr/>
          </p:nvGrpSpPr>
          <p:grpSpPr bwMode="auto">
            <a:xfrm>
              <a:off x="3288" y="3113"/>
              <a:ext cx="544" cy="227"/>
              <a:chOff x="839" y="1888"/>
              <a:chExt cx="544" cy="227"/>
            </a:xfrm>
          </p:grpSpPr>
          <p:sp>
            <p:nvSpPr>
              <p:cNvPr id="43033" name="Rectangle 56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7</a:t>
                </a:r>
              </a:p>
            </p:txBody>
          </p:sp>
          <p:sp>
            <p:nvSpPr>
              <p:cNvPr id="43034" name="Rectangle 57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3021" name="Group 61"/>
            <p:cNvGrpSpPr>
              <a:grpSpLocks/>
            </p:cNvGrpSpPr>
            <p:nvPr/>
          </p:nvGrpSpPr>
          <p:grpSpPr bwMode="auto">
            <a:xfrm>
              <a:off x="1383" y="3113"/>
              <a:ext cx="544" cy="227"/>
              <a:chOff x="839" y="1888"/>
              <a:chExt cx="544" cy="227"/>
            </a:xfrm>
          </p:grpSpPr>
          <p:sp>
            <p:nvSpPr>
              <p:cNvPr id="43031" name="Rectangle 62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20</a:t>
                </a:r>
              </a:p>
            </p:txBody>
          </p:sp>
          <p:sp>
            <p:nvSpPr>
              <p:cNvPr id="43032" name="Rectangle 63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3022" name="Oval 65"/>
            <p:cNvSpPr>
              <a:spLocks noChangeArrowheads="1"/>
            </p:cNvSpPr>
            <p:nvPr/>
          </p:nvSpPr>
          <p:spPr bwMode="auto">
            <a:xfrm>
              <a:off x="1837" y="320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3" name="Oval 66"/>
            <p:cNvSpPr>
              <a:spLocks noChangeArrowheads="1"/>
            </p:cNvSpPr>
            <p:nvPr/>
          </p:nvSpPr>
          <p:spPr bwMode="auto">
            <a:xfrm>
              <a:off x="2971" y="320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4" name="Oval 67"/>
            <p:cNvSpPr>
              <a:spLocks noChangeArrowheads="1"/>
            </p:cNvSpPr>
            <p:nvPr/>
          </p:nvSpPr>
          <p:spPr bwMode="auto">
            <a:xfrm>
              <a:off x="3742" y="320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5" name="Oval 68"/>
            <p:cNvSpPr>
              <a:spLocks noChangeArrowheads="1"/>
            </p:cNvSpPr>
            <p:nvPr/>
          </p:nvSpPr>
          <p:spPr bwMode="auto">
            <a:xfrm>
              <a:off x="4377" y="320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026" name="Oval 69"/>
            <p:cNvSpPr>
              <a:spLocks noChangeArrowheads="1"/>
            </p:cNvSpPr>
            <p:nvPr/>
          </p:nvSpPr>
          <p:spPr bwMode="auto">
            <a:xfrm>
              <a:off x="5148" y="320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43027" name="AutoShape 70"/>
            <p:cNvCxnSpPr>
              <a:cxnSpLocks noChangeShapeType="1"/>
              <a:stCxn id="43023" idx="4"/>
              <a:endCxn id="43037" idx="2"/>
            </p:cNvCxnSpPr>
            <p:nvPr/>
          </p:nvCxnSpPr>
          <p:spPr bwMode="auto">
            <a:xfrm rot="16200000" flipH="1">
              <a:off x="3515" y="2727"/>
              <a:ext cx="92" cy="1133"/>
            </a:xfrm>
            <a:prstGeom prst="bentConnector3">
              <a:avLst>
                <a:gd name="adj1" fmla="val 2554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8" name="AutoShape 71"/>
            <p:cNvCxnSpPr>
              <a:cxnSpLocks noChangeShapeType="1"/>
              <a:stCxn id="43025" idx="6"/>
              <a:endCxn id="43031" idx="2"/>
            </p:cNvCxnSpPr>
            <p:nvPr/>
          </p:nvCxnSpPr>
          <p:spPr bwMode="auto">
            <a:xfrm flipH="1">
              <a:off x="1587" y="3226"/>
              <a:ext cx="2836" cy="114"/>
            </a:xfrm>
            <a:prstGeom prst="bentConnector4">
              <a:avLst>
                <a:gd name="adj1" fmla="val -5079"/>
                <a:gd name="adj2" fmla="val 368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72"/>
            <p:cNvCxnSpPr>
              <a:cxnSpLocks noChangeShapeType="1"/>
              <a:stCxn id="43022" idx="5"/>
              <a:endCxn id="43035" idx="2"/>
            </p:cNvCxnSpPr>
            <p:nvPr/>
          </p:nvCxnSpPr>
          <p:spPr bwMode="auto">
            <a:xfrm rot="16200000" flipH="1">
              <a:off x="3337" y="1780"/>
              <a:ext cx="99" cy="3022"/>
            </a:xfrm>
            <a:prstGeom prst="bentConnector3">
              <a:avLst>
                <a:gd name="adj1" fmla="val 59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AutoShape 73"/>
            <p:cNvCxnSpPr>
              <a:cxnSpLocks noChangeShapeType="1"/>
              <a:stCxn id="43026" idx="5"/>
              <a:endCxn id="43033" idx="2"/>
            </p:cNvCxnSpPr>
            <p:nvPr/>
          </p:nvCxnSpPr>
          <p:spPr bwMode="auto">
            <a:xfrm rot="5400000">
              <a:off x="4290" y="2443"/>
              <a:ext cx="99" cy="1695"/>
            </a:xfrm>
            <a:prstGeom prst="bentConnector3">
              <a:avLst>
                <a:gd name="adj1" fmla="val 74545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dynamic data structure is in heap segment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395288" y="2060575"/>
            <a:ext cx="2663825" cy="4492625"/>
            <a:chOff x="1610" y="1281"/>
            <a:chExt cx="1678" cy="2830"/>
          </a:xfrm>
        </p:grpSpPr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44043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44044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44045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4047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heap</a:t>
                </a:r>
              </a:p>
            </p:txBody>
          </p:sp>
          <p:sp>
            <p:nvSpPr>
              <p:cNvPr id="44048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9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44050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1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2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3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44054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44040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44041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pic>
        <p:nvPicPr>
          <p:cNvPr id="44036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141663"/>
            <a:ext cx="4968875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AutoShape 51"/>
          <p:cNvSpPr>
            <a:spLocks noChangeArrowheads="1"/>
          </p:cNvSpPr>
          <p:nvPr/>
        </p:nvSpPr>
        <p:spPr bwMode="auto">
          <a:xfrm>
            <a:off x="3635375" y="2997200"/>
            <a:ext cx="5257800" cy="172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038" name="Line 53"/>
          <p:cNvSpPr>
            <a:spLocks noChangeShapeType="1"/>
          </p:cNvSpPr>
          <p:nvPr/>
        </p:nvSpPr>
        <p:spPr bwMode="auto">
          <a:xfrm flipH="1">
            <a:off x="2411413" y="3860800"/>
            <a:ext cx="1223962" cy="7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dynamic data structure on UNIX?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C: malloc() and free ()</a:t>
            </a:r>
          </a:p>
          <a:p>
            <a:pPr eaLnBrk="1" hangingPunct="1"/>
            <a:r>
              <a:rPr lang="en-US" altLang="zh-TW" smtClean="0"/>
              <a:t>C++: new and delete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Standard library functions for dynamic memory allocation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malloc (</a:t>
            </a:r>
            <a:r>
              <a:rPr lang="en-US" altLang="zh-TW" i="1" smtClean="0"/>
              <a:t>size</a:t>
            </a:r>
            <a:r>
              <a:rPr lang="en-US" altLang="zh-TW" smtClean="0"/>
              <a:t>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free (</a:t>
            </a:r>
            <a:r>
              <a:rPr lang="en-US" altLang="zh-TW" i="1" smtClean="0"/>
              <a:t>pointor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linked_list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141663"/>
            <a:ext cx="7772400" cy="2990850"/>
          </a:xfrm>
        </p:spPr>
        <p:txBody>
          <a:bodyPr/>
          <a:lstStyle/>
          <a:p>
            <a:pPr eaLnBrk="1" hangingPunct="1"/>
            <a:r>
              <a:rPr lang="en-US" altLang="zh-TW" smtClean="0"/>
              <a:t>major operations:</a:t>
            </a:r>
          </a:p>
          <a:p>
            <a:pPr lvl="1" eaLnBrk="1" hangingPunct="1"/>
            <a:r>
              <a:rPr lang="en-US" altLang="zh-TW" smtClean="0"/>
              <a:t>AppendKey_LinkedList (this, key)</a:t>
            </a:r>
          </a:p>
          <a:p>
            <a:pPr lvl="1" eaLnBrk="1" hangingPunct="1"/>
            <a:r>
              <a:rPr lang="en-US" altLang="zh-TW" smtClean="0"/>
              <a:t>DeleteKey_LinkedList (this, key)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1619250" y="2276475"/>
            <a:ext cx="6048375" cy="360363"/>
            <a:chOff x="1020" y="2296"/>
            <a:chExt cx="3810" cy="227"/>
          </a:xfrm>
        </p:grpSpPr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1020" y="2296"/>
              <a:ext cx="544" cy="227"/>
              <a:chOff x="839" y="1888"/>
              <a:chExt cx="544" cy="227"/>
            </a:xfrm>
          </p:grpSpPr>
          <p:sp>
            <p:nvSpPr>
              <p:cNvPr id="47126" name="Rectangle 6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47127" name="Rectangle 7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7110" name="Group 8"/>
            <p:cNvGrpSpPr>
              <a:grpSpLocks/>
            </p:cNvGrpSpPr>
            <p:nvPr/>
          </p:nvGrpSpPr>
          <p:grpSpPr bwMode="auto">
            <a:xfrm>
              <a:off x="1791" y="2296"/>
              <a:ext cx="544" cy="227"/>
              <a:chOff x="839" y="1888"/>
              <a:chExt cx="544" cy="227"/>
            </a:xfrm>
          </p:grpSpPr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5</a:t>
                </a:r>
              </a:p>
            </p:txBody>
          </p:sp>
          <p:sp>
            <p:nvSpPr>
              <p:cNvPr id="47125" name="Rectangle 10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7111" name="Group 11"/>
            <p:cNvGrpSpPr>
              <a:grpSpLocks/>
            </p:cNvGrpSpPr>
            <p:nvPr/>
          </p:nvGrpSpPr>
          <p:grpSpPr bwMode="auto">
            <a:xfrm>
              <a:off x="3469" y="2296"/>
              <a:ext cx="544" cy="227"/>
              <a:chOff x="839" y="1888"/>
              <a:chExt cx="544" cy="227"/>
            </a:xfrm>
          </p:grpSpPr>
          <p:sp>
            <p:nvSpPr>
              <p:cNvPr id="47122" name="Rectangle 12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8</a:t>
                </a:r>
              </a:p>
            </p:txBody>
          </p:sp>
          <p:sp>
            <p:nvSpPr>
              <p:cNvPr id="47123" name="Rectangle 13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7112" name="Group 14"/>
            <p:cNvGrpSpPr>
              <a:grpSpLocks/>
            </p:cNvGrpSpPr>
            <p:nvPr/>
          </p:nvGrpSpPr>
          <p:grpSpPr bwMode="auto">
            <a:xfrm>
              <a:off x="4286" y="2296"/>
              <a:ext cx="544" cy="227"/>
              <a:chOff x="839" y="1888"/>
              <a:chExt cx="544" cy="227"/>
            </a:xfrm>
          </p:grpSpPr>
          <p:sp>
            <p:nvSpPr>
              <p:cNvPr id="47120" name="Rectangle 15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7</a:t>
                </a:r>
              </a:p>
            </p:txBody>
          </p:sp>
          <p:sp>
            <p:nvSpPr>
              <p:cNvPr id="47121" name="Rectangle 16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7113" name="Line 17"/>
            <p:cNvSpPr>
              <a:spLocks noChangeShapeType="1"/>
            </p:cNvSpPr>
            <p:nvPr/>
          </p:nvSpPr>
          <p:spPr bwMode="auto">
            <a:xfrm>
              <a:off x="147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Line 18"/>
            <p:cNvSpPr>
              <a:spLocks noChangeShapeType="1"/>
            </p:cNvSpPr>
            <p:nvPr/>
          </p:nvSpPr>
          <p:spPr bwMode="auto">
            <a:xfrm>
              <a:off x="2245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5" name="Line 19"/>
            <p:cNvSpPr>
              <a:spLocks noChangeShapeType="1"/>
            </p:cNvSpPr>
            <p:nvPr/>
          </p:nvSpPr>
          <p:spPr bwMode="auto">
            <a:xfrm>
              <a:off x="3968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16" name="Group 20"/>
            <p:cNvGrpSpPr>
              <a:grpSpLocks/>
            </p:cNvGrpSpPr>
            <p:nvPr/>
          </p:nvGrpSpPr>
          <p:grpSpPr bwMode="auto">
            <a:xfrm>
              <a:off x="2562" y="2296"/>
              <a:ext cx="544" cy="227"/>
              <a:chOff x="839" y="1888"/>
              <a:chExt cx="544" cy="227"/>
            </a:xfrm>
          </p:grpSpPr>
          <p:sp>
            <p:nvSpPr>
              <p:cNvPr id="47118" name="Rectangle 21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20</a:t>
                </a:r>
              </a:p>
            </p:txBody>
          </p:sp>
          <p:sp>
            <p:nvSpPr>
              <p:cNvPr id="47119" name="Rectangle 22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7117" name="Line 23"/>
            <p:cNvSpPr>
              <a:spLocks noChangeShapeType="1"/>
            </p:cNvSpPr>
            <p:nvPr/>
          </p:nvSpPr>
          <p:spPr bwMode="auto">
            <a:xfrm>
              <a:off x="3061" y="24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linked_list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565400"/>
            <a:ext cx="3311525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allocate memory space for a new node: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268538" y="1989138"/>
            <a:ext cx="6048375" cy="360362"/>
            <a:chOff x="1020" y="2296"/>
            <a:chExt cx="3810" cy="227"/>
          </a:xfrm>
        </p:grpSpPr>
        <p:grpSp>
          <p:nvGrpSpPr>
            <p:cNvPr id="48135" name="Group 5"/>
            <p:cNvGrpSpPr>
              <a:grpSpLocks/>
            </p:cNvGrpSpPr>
            <p:nvPr/>
          </p:nvGrpSpPr>
          <p:grpSpPr bwMode="auto">
            <a:xfrm>
              <a:off x="1020" y="2296"/>
              <a:ext cx="544" cy="227"/>
              <a:chOff x="839" y="1888"/>
              <a:chExt cx="544" cy="227"/>
            </a:xfrm>
          </p:grpSpPr>
          <p:sp>
            <p:nvSpPr>
              <p:cNvPr id="48152" name="Rectangle 6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48153" name="Rectangle 7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8136" name="Group 8"/>
            <p:cNvGrpSpPr>
              <a:grpSpLocks/>
            </p:cNvGrpSpPr>
            <p:nvPr/>
          </p:nvGrpSpPr>
          <p:grpSpPr bwMode="auto">
            <a:xfrm>
              <a:off x="1791" y="2296"/>
              <a:ext cx="544" cy="227"/>
              <a:chOff x="839" y="1888"/>
              <a:chExt cx="544" cy="227"/>
            </a:xfrm>
          </p:grpSpPr>
          <p:sp>
            <p:nvSpPr>
              <p:cNvPr id="48150" name="Rectangle 9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5</a:t>
                </a:r>
              </a:p>
            </p:txBody>
          </p:sp>
          <p:sp>
            <p:nvSpPr>
              <p:cNvPr id="48151" name="Rectangle 10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8137" name="Group 11"/>
            <p:cNvGrpSpPr>
              <a:grpSpLocks/>
            </p:cNvGrpSpPr>
            <p:nvPr/>
          </p:nvGrpSpPr>
          <p:grpSpPr bwMode="auto">
            <a:xfrm>
              <a:off x="3469" y="2296"/>
              <a:ext cx="544" cy="227"/>
              <a:chOff x="839" y="1888"/>
              <a:chExt cx="544" cy="227"/>
            </a:xfrm>
          </p:grpSpPr>
          <p:sp>
            <p:nvSpPr>
              <p:cNvPr id="48148" name="Rectangle 12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8</a:t>
                </a:r>
              </a:p>
            </p:txBody>
          </p:sp>
          <p:sp>
            <p:nvSpPr>
              <p:cNvPr id="48149" name="Rectangle 13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8138" name="Group 14"/>
            <p:cNvGrpSpPr>
              <a:grpSpLocks/>
            </p:cNvGrpSpPr>
            <p:nvPr/>
          </p:nvGrpSpPr>
          <p:grpSpPr bwMode="auto">
            <a:xfrm>
              <a:off x="4286" y="2296"/>
              <a:ext cx="544" cy="227"/>
              <a:chOff x="839" y="1888"/>
              <a:chExt cx="544" cy="227"/>
            </a:xfrm>
          </p:grpSpPr>
          <p:sp>
            <p:nvSpPr>
              <p:cNvPr id="48146" name="Rectangle 15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7</a:t>
                </a:r>
              </a:p>
            </p:txBody>
          </p:sp>
          <p:sp>
            <p:nvSpPr>
              <p:cNvPr id="48147" name="Rectangle 16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8139" name="Line 17"/>
            <p:cNvSpPr>
              <a:spLocks noChangeShapeType="1"/>
            </p:cNvSpPr>
            <p:nvPr/>
          </p:nvSpPr>
          <p:spPr bwMode="auto">
            <a:xfrm>
              <a:off x="147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0" name="Line 18"/>
            <p:cNvSpPr>
              <a:spLocks noChangeShapeType="1"/>
            </p:cNvSpPr>
            <p:nvPr/>
          </p:nvSpPr>
          <p:spPr bwMode="auto">
            <a:xfrm>
              <a:off x="2245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1" name="Line 19"/>
            <p:cNvSpPr>
              <a:spLocks noChangeShapeType="1"/>
            </p:cNvSpPr>
            <p:nvPr/>
          </p:nvSpPr>
          <p:spPr bwMode="auto">
            <a:xfrm>
              <a:off x="3968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42" name="Group 20"/>
            <p:cNvGrpSpPr>
              <a:grpSpLocks/>
            </p:cNvGrpSpPr>
            <p:nvPr/>
          </p:nvGrpSpPr>
          <p:grpSpPr bwMode="auto">
            <a:xfrm>
              <a:off x="2562" y="2296"/>
              <a:ext cx="544" cy="227"/>
              <a:chOff x="839" y="1888"/>
              <a:chExt cx="544" cy="227"/>
            </a:xfrm>
          </p:grpSpPr>
          <p:sp>
            <p:nvSpPr>
              <p:cNvPr id="48144" name="Rectangle 21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20</a:t>
                </a:r>
              </a:p>
            </p:txBody>
          </p:sp>
          <p:sp>
            <p:nvSpPr>
              <p:cNvPr id="48145" name="Rectangle 22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8143" name="Line 23"/>
            <p:cNvSpPr>
              <a:spLocks noChangeShapeType="1"/>
            </p:cNvSpPr>
            <p:nvPr/>
          </p:nvSpPr>
          <p:spPr bwMode="auto">
            <a:xfrm>
              <a:off x="3061" y="24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48133" name="Picture 24" descr="use_mall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08275"/>
            <a:ext cx="45243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AutoShape 25"/>
          <p:cNvSpPr>
            <a:spLocks noChangeArrowheads="1"/>
          </p:cNvSpPr>
          <p:nvPr/>
        </p:nvSpPr>
        <p:spPr bwMode="auto">
          <a:xfrm>
            <a:off x="4500563" y="3933825"/>
            <a:ext cx="3959225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linked_list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565400"/>
            <a:ext cx="3311525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release the memory space of a node: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323850" y="4292600"/>
            <a:ext cx="6048375" cy="360363"/>
            <a:chOff x="1020" y="2296"/>
            <a:chExt cx="3810" cy="227"/>
          </a:xfrm>
        </p:grpSpPr>
        <p:grpSp>
          <p:nvGrpSpPr>
            <p:cNvPr id="49159" name="Group 5"/>
            <p:cNvGrpSpPr>
              <a:grpSpLocks/>
            </p:cNvGrpSpPr>
            <p:nvPr/>
          </p:nvGrpSpPr>
          <p:grpSpPr bwMode="auto">
            <a:xfrm>
              <a:off x="1020" y="2296"/>
              <a:ext cx="544" cy="227"/>
              <a:chOff x="839" y="1888"/>
              <a:chExt cx="544" cy="227"/>
            </a:xfrm>
          </p:grpSpPr>
          <p:sp>
            <p:nvSpPr>
              <p:cNvPr id="49176" name="Rectangle 6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10</a:t>
                </a:r>
              </a:p>
            </p:txBody>
          </p:sp>
          <p:sp>
            <p:nvSpPr>
              <p:cNvPr id="49177" name="Rectangle 7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9160" name="Group 8"/>
            <p:cNvGrpSpPr>
              <a:grpSpLocks/>
            </p:cNvGrpSpPr>
            <p:nvPr/>
          </p:nvGrpSpPr>
          <p:grpSpPr bwMode="auto">
            <a:xfrm>
              <a:off x="1791" y="2296"/>
              <a:ext cx="544" cy="227"/>
              <a:chOff x="839" y="1888"/>
              <a:chExt cx="544" cy="227"/>
            </a:xfrm>
          </p:grpSpPr>
          <p:sp>
            <p:nvSpPr>
              <p:cNvPr id="49174" name="Rectangle 9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5</a:t>
                </a:r>
              </a:p>
            </p:txBody>
          </p:sp>
          <p:sp>
            <p:nvSpPr>
              <p:cNvPr id="49175" name="Rectangle 10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9161" name="Group 11"/>
            <p:cNvGrpSpPr>
              <a:grpSpLocks/>
            </p:cNvGrpSpPr>
            <p:nvPr/>
          </p:nvGrpSpPr>
          <p:grpSpPr bwMode="auto">
            <a:xfrm>
              <a:off x="3469" y="2296"/>
              <a:ext cx="544" cy="227"/>
              <a:chOff x="839" y="1888"/>
              <a:chExt cx="544" cy="227"/>
            </a:xfrm>
          </p:grpSpPr>
          <p:sp>
            <p:nvSpPr>
              <p:cNvPr id="49172" name="Rectangle 12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8</a:t>
                </a:r>
              </a:p>
            </p:txBody>
          </p:sp>
          <p:sp>
            <p:nvSpPr>
              <p:cNvPr id="49173" name="Rectangle 13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49162" name="Group 14"/>
            <p:cNvGrpSpPr>
              <a:grpSpLocks/>
            </p:cNvGrpSpPr>
            <p:nvPr/>
          </p:nvGrpSpPr>
          <p:grpSpPr bwMode="auto">
            <a:xfrm>
              <a:off x="4286" y="2296"/>
              <a:ext cx="544" cy="227"/>
              <a:chOff x="839" y="1888"/>
              <a:chExt cx="544" cy="227"/>
            </a:xfrm>
          </p:grpSpPr>
          <p:sp>
            <p:nvSpPr>
              <p:cNvPr id="49170" name="Rectangle 15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7</a:t>
                </a:r>
              </a:p>
            </p:txBody>
          </p:sp>
          <p:sp>
            <p:nvSpPr>
              <p:cNvPr id="49171" name="Rectangle 16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9163" name="Line 17"/>
            <p:cNvSpPr>
              <a:spLocks noChangeShapeType="1"/>
            </p:cNvSpPr>
            <p:nvPr/>
          </p:nvSpPr>
          <p:spPr bwMode="auto">
            <a:xfrm>
              <a:off x="1474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4" name="Line 18"/>
            <p:cNvSpPr>
              <a:spLocks noChangeShapeType="1"/>
            </p:cNvSpPr>
            <p:nvPr/>
          </p:nvSpPr>
          <p:spPr bwMode="auto">
            <a:xfrm>
              <a:off x="2245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5" name="Line 19"/>
            <p:cNvSpPr>
              <a:spLocks noChangeShapeType="1"/>
            </p:cNvSpPr>
            <p:nvPr/>
          </p:nvSpPr>
          <p:spPr bwMode="auto">
            <a:xfrm>
              <a:off x="3968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9166" name="Group 20"/>
            <p:cNvGrpSpPr>
              <a:grpSpLocks/>
            </p:cNvGrpSpPr>
            <p:nvPr/>
          </p:nvGrpSpPr>
          <p:grpSpPr bwMode="auto">
            <a:xfrm>
              <a:off x="2562" y="2296"/>
              <a:ext cx="544" cy="227"/>
              <a:chOff x="839" y="1888"/>
              <a:chExt cx="544" cy="227"/>
            </a:xfrm>
          </p:grpSpPr>
          <p:sp>
            <p:nvSpPr>
              <p:cNvPr id="49168" name="Rectangle 21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40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20</a:t>
                </a:r>
              </a:p>
            </p:txBody>
          </p:sp>
          <p:sp>
            <p:nvSpPr>
              <p:cNvPr id="49169" name="Rectangle 22"/>
              <p:cNvSpPr>
                <a:spLocks noChangeArrowheads="1"/>
              </p:cNvSpPr>
              <p:nvPr/>
            </p:nvSpPr>
            <p:spPr bwMode="auto">
              <a:xfrm>
                <a:off x="1247" y="1888"/>
                <a:ext cx="136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9167" name="Line 23"/>
            <p:cNvSpPr>
              <a:spLocks noChangeShapeType="1"/>
            </p:cNvSpPr>
            <p:nvPr/>
          </p:nvSpPr>
          <p:spPr bwMode="auto">
            <a:xfrm>
              <a:off x="3061" y="243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49157" name="Picture 26" descr="use_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57338"/>
            <a:ext cx="42576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AutoShape 25"/>
          <p:cNvSpPr>
            <a:spLocks noChangeArrowheads="1"/>
          </p:cNvSpPr>
          <p:nvPr/>
        </p:nvSpPr>
        <p:spPr bwMode="auto">
          <a:xfrm>
            <a:off x="5003800" y="6021388"/>
            <a:ext cx="1152525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free() do?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 () do?</a:t>
            </a:r>
          </a:p>
        </p:txBody>
      </p:sp>
      <p:grpSp>
        <p:nvGrpSpPr>
          <p:cNvPr id="51203" name="Group 7"/>
          <p:cNvGrpSpPr>
            <a:grpSpLocks/>
          </p:cNvGrpSpPr>
          <p:nvPr/>
        </p:nvGrpSpPr>
        <p:grpSpPr bwMode="auto">
          <a:xfrm>
            <a:off x="611188" y="2636838"/>
            <a:ext cx="2487612" cy="3344862"/>
            <a:chOff x="113" y="1689"/>
            <a:chExt cx="1567" cy="2107"/>
          </a:xfrm>
        </p:grpSpPr>
        <p:sp>
          <p:nvSpPr>
            <p:cNvPr id="51212" name="Text Box 4"/>
            <p:cNvSpPr txBox="1">
              <a:spLocks noChangeArrowheads="1"/>
            </p:cNvSpPr>
            <p:nvPr/>
          </p:nvSpPr>
          <p:spPr bwMode="auto">
            <a:xfrm>
              <a:off x="599" y="1689"/>
              <a:ext cx="1081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void *p, *q, *r, *s;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p = malloc (20);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q = malloc (40);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r = malloc (10);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free (q);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s = malloc (30);</a:t>
              </a:r>
            </a:p>
          </p:txBody>
        </p:sp>
        <p:sp>
          <p:nvSpPr>
            <p:cNvPr id="51213" name="Line 5"/>
            <p:cNvSpPr>
              <a:spLocks noChangeShapeType="1"/>
            </p:cNvSpPr>
            <p:nvPr/>
          </p:nvSpPr>
          <p:spPr bwMode="auto">
            <a:xfrm>
              <a:off x="340" y="30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Text Box 6"/>
            <p:cNvSpPr txBox="1">
              <a:spLocks noChangeArrowheads="1"/>
            </p:cNvSpPr>
            <p:nvPr/>
          </p:nvSpPr>
          <p:spPr bwMode="auto">
            <a:xfrm>
              <a:off x="113" y="3430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program</a:t>
              </a:r>
            </a:p>
            <a:p>
              <a:pPr eaLnBrk="1" hangingPunct="1"/>
              <a:r>
                <a:rPr lang="en-US" altLang="zh-TW"/>
                <a:t>trace</a:t>
              </a:r>
            </a:p>
          </p:txBody>
        </p:sp>
      </p:grpSp>
      <p:grpSp>
        <p:nvGrpSpPr>
          <p:cNvPr id="51204" name="Group 15"/>
          <p:cNvGrpSpPr>
            <a:grpSpLocks/>
          </p:cNvGrpSpPr>
          <p:nvPr/>
        </p:nvGrpSpPr>
        <p:grpSpPr bwMode="auto">
          <a:xfrm>
            <a:off x="4932363" y="2276475"/>
            <a:ext cx="3213100" cy="3648075"/>
            <a:chOff x="3061" y="1344"/>
            <a:chExt cx="2024" cy="2298"/>
          </a:xfrm>
        </p:grpSpPr>
        <p:sp>
          <p:nvSpPr>
            <p:cNvPr id="51205" name="Rectangle 8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51206" name="Rectangle 9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51207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51208" name="Rectangle 11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1209" name="Text Box 12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51210" name="Line 13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1" name="Text Box 14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 () do?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611188" y="2636838"/>
            <a:ext cx="2487612" cy="3344862"/>
            <a:chOff x="113" y="1689"/>
            <a:chExt cx="1567" cy="2107"/>
          </a:xfrm>
        </p:grpSpPr>
        <p:sp>
          <p:nvSpPr>
            <p:cNvPr id="52243" name="Text Box 4"/>
            <p:cNvSpPr txBox="1">
              <a:spLocks noChangeArrowheads="1"/>
            </p:cNvSpPr>
            <p:nvPr/>
          </p:nvSpPr>
          <p:spPr bwMode="auto">
            <a:xfrm>
              <a:off x="599" y="1689"/>
              <a:ext cx="1081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void *p, *q, *r, *s;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p = malloc (20);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q = malloc (40);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r = malloc (10);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free (q);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s = malloc (30);</a:t>
              </a:r>
            </a:p>
          </p:txBody>
        </p:sp>
        <p:sp>
          <p:nvSpPr>
            <p:cNvPr id="52244" name="Line 5"/>
            <p:cNvSpPr>
              <a:spLocks noChangeShapeType="1"/>
            </p:cNvSpPr>
            <p:nvPr/>
          </p:nvSpPr>
          <p:spPr bwMode="auto">
            <a:xfrm>
              <a:off x="340" y="30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5" name="Text Box 6"/>
            <p:cNvSpPr txBox="1">
              <a:spLocks noChangeArrowheads="1"/>
            </p:cNvSpPr>
            <p:nvPr/>
          </p:nvSpPr>
          <p:spPr bwMode="auto">
            <a:xfrm>
              <a:off x="113" y="3430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program</a:t>
              </a:r>
            </a:p>
            <a:p>
              <a:pPr eaLnBrk="1" hangingPunct="1"/>
              <a:r>
                <a:rPr lang="en-US" altLang="zh-TW"/>
                <a:t>trace</a:t>
              </a:r>
            </a:p>
          </p:txBody>
        </p:sp>
      </p:grpSp>
      <p:grpSp>
        <p:nvGrpSpPr>
          <p:cNvPr id="52228" name="Group 7"/>
          <p:cNvGrpSpPr>
            <a:grpSpLocks/>
          </p:cNvGrpSpPr>
          <p:nvPr/>
        </p:nvGrpSpPr>
        <p:grpSpPr bwMode="auto">
          <a:xfrm>
            <a:off x="4932363" y="2276475"/>
            <a:ext cx="3213100" cy="3648075"/>
            <a:chOff x="3061" y="1344"/>
            <a:chExt cx="2024" cy="2298"/>
          </a:xfrm>
        </p:grpSpPr>
        <p:sp>
          <p:nvSpPr>
            <p:cNvPr id="52236" name="Rectangle 8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52237" name="Rectangle 9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52238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52239" name="Rectangle 11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2240" name="Text Box 12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52241" name="Line 13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2" name="Text Box 14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52229" name="Line 15"/>
          <p:cNvSpPr>
            <a:spLocks noChangeShapeType="1"/>
          </p:cNvSpPr>
          <p:nvPr/>
        </p:nvSpPr>
        <p:spPr bwMode="auto">
          <a:xfrm>
            <a:off x="755650" y="3573463"/>
            <a:ext cx="5762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0" name="Rectangle 16"/>
          <p:cNvSpPr>
            <a:spLocks noChangeArrowheads="1"/>
          </p:cNvSpPr>
          <p:nvPr/>
        </p:nvSpPr>
        <p:spPr bwMode="auto">
          <a:xfrm>
            <a:off x="5795963" y="3213100"/>
            <a:ext cx="1728787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</a:t>
            </a:r>
          </a:p>
        </p:txBody>
      </p:sp>
      <p:sp>
        <p:nvSpPr>
          <p:cNvPr id="52231" name="AutoShape 17"/>
          <p:cNvSpPr>
            <a:spLocks noChangeArrowheads="1"/>
          </p:cNvSpPr>
          <p:nvPr/>
        </p:nvSpPr>
        <p:spPr bwMode="auto">
          <a:xfrm>
            <a:off x="3563938" y="3500438"/>
            <a:ext cx="1655762" cy="433387"/>
          </a:xfrm>
          <a:prstGeom prst="rightArrow">
            <a:avLst>
              <a:gd name="adj1" fmla="val 50000"/>
              <a:gd name="adj2" fmla="val 955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32" name="Text Box 18"/>
          <p:cNvSpPr txBox="1">
            <a:spLocks noChangeArrowheads="1"/>
          </p:cNvSpPr>
          <p:nvPr/>
        </p:nvSpPr>
        <p:spPr bwMode="auto">
          <a:xfrm>
            <a:off x="3132138" y="3068638"/>
            <a:ext cx="250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allocate 20 bytes of memory</a:t>
            </a:r>
          </a:p>
        </p:txBody>
      </p:sp>
      <p:grpSp>
        <p:nvGrpSpPr>
          <p:cNvPr id="52233" name="Group 21"/>
          <p:cNvGrpSpPr>
            <a:grpSpLocks/>
          </p:cNvGrpSpPr>
          <p:nvPr/>
        </p:nvGrpSpPr>
        <p:grpSpPr bwMode="auto">
          <a:xfrm>
            <a:off x="7524750" y="3213100"/>
            <a:ext cx="1339850" cy="360363"/>
            <a:chOff x="4740" y="2024"/>
            <a:chExt cx="844" cy="227"/>
          </a:xfrm>
        </p:grpSpPr>
        <p:sp>
          <p:nvSpPr>
            <p:cNvPr id="52234" name="Line 19"/>
            <p:cNvSpPr>
              <a:spLocks noChangeShapeType="1"/>
            </p:cNvSpPr>
            <p:nvPr/>
          </p:nvSpPr>
          <p:spPr bwMode="auto">
            <a:xfrm flipH="1">
              <a:off x="4740" y="2251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5" name="Text Box 20"/>
            <p:cNvSpPr txBox="1">
              <a:spLocks noChangeArrowheads="1"/>
            </p:cNvSpPr>
            <p:nvPr/>
          </p:nvSpPr>
          <p:spPr bwMode="auto">
            <a:xfrm>
              <a:off x="4830" y="2024"/>
              <a:ext cx="7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heap bottom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7171" name="Group 22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7172" name="Group 18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7176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7177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7178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7179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180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7181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2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7183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4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5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6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7187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7173" name="Text Box 19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74" name="Line 20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5" name="Text Box 21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 () do?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611188" y="2636838"/>
            <a:ext cx="2487612" cy="3344862"/>
            <a:chOff x="113" y="1689"/>
            <a:chExt cx="1567" cy="2107"/>
          </a:xfrm>
        </p:grpSpPr>
        <p:sp>
          <p:nvSpPr>
            <p:cNvPr id="53268" name="Text Box 4"/>
            <p:cNvSpPr txBox="1">
              <a:spLocks noChangeArrowheads="1"/>
            </p:cNvSpPr>
            <p:nvPr/>
          </p:nvSpPr>
          <p:spPr bwMode="auto">
            <a:xfrm>
              <a:off x="599" y="1689"/>
              <a:ext cx="1081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void *p, *q, *r, *s;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p = malloc (20);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q = malloc (40);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r = malloc (10);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free (q);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s = malloc (30);</a:t>
              </a:r>
            </a:p>
          </p:txBody>
        </p:sp>
        <p:sp>
          <p:nvSpPr>
            <p:cNvPr id="53269" name="Line 5"/>
            <p:cNvSpPr>
              <a:spLocks noChangeShapeType="1"/>
            </p:cNvSpPr>
            <p:nvPr/>
          </p:nvSpPr>
          <p:spPr bwMode="auto">
            <a:xfrm>
              <a:off x="340" y="30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70" name="Text Box 6"/>
            <p:cNvSpPr txBox="1">
              <a:spLocks noChangeArrowheads="1"/>
            </p:cNvSpPr>
            <p:nvPr/>
          </p:nvSpPr>
          <p:spPr bwMode="auto">
            <a:xfrm>
              <a:off x="113" y="3430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program</a:t>
              </a:r>
            </a:p>
            <a:p>
              <a:pPr eaLnBrk="1" hangingPunct="1"/>
              <a:r>
                <a:rPr lang="en-US" altLang="zh-TW"/>
                <a:t>trace</a:t>
              </a:r>
            </a:p>
          </p:txBody>
        </p:sp>
      </p:grpSp>
      <p:grpSp>
        <p:nvGrpSpPr>
          <p:cNvPr id="53252" name="Group 7"/>
          <p:cNvGrpSpPr>
            <a:grpSpLocks/>
          </p:cNvGrpSpPr>
          <p:nvPr/>
        </p:nvGrpSpPr>
        <p:grpSpPr bwMode="auto">
          <a:xfrm>
            <a:off x="4932363" y="2276475"/>
            <a:ext cx="3213100" cy="3648075"/>
            <a:chOff x="3061" y="1344"/>
            <a:chExt cx="2024" cy="2298"/>
          </a:xfrm>
        </p:grpSpPr>
        <p:sp>
          <p:nvSpPr>
            <p:cNvPr id="53261" name="Rectangle 8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53262" name="Rectangle 9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53263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53264" name="Rectangle 11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3265" name="Text Box 12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53266" name="Line 13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7" name="Text Box 14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53253" name="Line 15"/>
          <p:cNvSpPr>
            <a:spLocks noChangeShapeType="1"/>
          </p:cNvSpPr>
          <p:nvPr/>
        </p:nvSpPr>
        <p:spPr bwMode="auto">
          <a:xfrm>
            <a:off x="755650" y="4076700"/>
            <a:ext cx="5762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4" name="Rectangle 16"/>
          <p:cNvSpPr>
            <a:spLocks noChangeArrowheads="1"/>
          </p:cNvSpPr>
          <p:nvPr/>
        </p:nvSpPr>
        <p:spPr bwMode="auto">
          <a:xfrm>
            <a:off x="5795963" y="3213100"/>
            <a:ext cx="1728787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</a:t>
            </a:r>
          </a:p>
        </p:txBody>
      </p:sp>
      <p:sp>
        <p:nvSpPr>
          <p:cNvPr id="53255" name="AutoShape 17"/>
          <p:cNvSpPr>
            <a:spLocks noChangeArrowheads="1"/>
          </p:cNvSpPr>
          <p:nvPr/>
        </p:nvSpPr>
        <p:spPr bwMode="auto">
          <a:xfrm>
            <a:off x="3563938" y="3500438"/>
            <a:ext cx="1655762" cy="433387"/>
          </a:xfrm>
          <a:prstGeom prst="rightArrow">
            <a:avLst>
              <a:gd name="adj1" fmla="val 50000"/>
              <a:gd name="adj2" fmla="val 955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56" name="Text Box 18"/>
          <p:cNvSpPr txBox="1">
            <a:spLocks noChangeArrowheads="1"/>
          </p:cNvSpPr>
          <p:nvPr/>
        </p:nvSpPr>
        <p:spPr bwMode="auto">
          <a:xfrm>
            <a:off x="3132138" y="3068638"/>
            <a:ext cx="250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allocate 40 bytes of memory</a:t>
            </a:r>
          </a:p>
        </p:txBody>
      </p:sp>
      <p:sp>
        <p:nvSpPr>
          <p:cNvPr id="53257" name="Rectangle 19"/>
          <p:cNvSpPr>
            <a:spLocks noChangeArrowheads="1"/>
          </p:cNvSpPr>
          <p:nvPr/>
        </p:nvSpPr>
        <p:spPr bwMode="auto">
          <a:xfrm>
            <a:off x="5795963" y="3573463"/>
            <a:ext cx="1728787" cy="7921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q</a:t>
            </a:r>
          </a:p>
        </p:txBody>
      </p:sp>
      <p:grpSp>
        <p:nvGrpSpPr>
          <p:cNvPr id="53258" name="Group 20"/>
          <p:cNvGrpSpPr>
            <a:grpSpLocks/>
          </p:cNvGrpSpPr>
          <p:nvPr/>
        </p:nvGrpSpPr>
        <p:grpSpPr bwMode="auto">
          <a:xfrm>
            <a:off x="7524750" y="4005263"/>
            <a:ext cx="1339850" cy="360362"/>
            <a:chOff x="4740" y="2024"/>
            <a:chExt cx="844" cy="227"/>
          </a:xfrm>
        </p:grpSpPr>
        <p:sp>
          <p:nvSpPr>
            <p:cNvPr id="53259" name="Line 21"/>
            <p:cNvSpPr>
              <a:spLocks noChangeShapeType="1"/>
            </p:cNvSpPr>
            <p:nvPr/>
          </p:nvSpPr>
          <p:spPr bwMode="auto">
            <a:xfrm flipH="1">
              <a:off x="4740" y="2251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Text Box 22"/>
            <p:cNvSpPr txBox="1">
              <a:spLocks noChangeArrowheads="1"/>
            </p:cNvSpPr>
            <p:nvPr/>
          </p:nvSpPr>
          <p:spPr bwMode="auto">
            <a:xfrm>
              <a:off x="4830" y="2024"/>
              <a:ext cx="7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heap bottom</a:t>
              </a:r>
              <a:endParaRPr lang="en-US" altLang="zh-TW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 () do?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611188" y="2636838"/>
            <a:ext cx="2487612" cy="3344862"/>
            <a:chOff x="113" y="1689"/>
            <a:chExt cx="1567" cy="2107"/>
          </a:xfrm>
        </p:grpSpPr>
        <p:sp>
          <p:nvSpPr>
            <p:cNvPr id="54293" name="Text Box 4"/>
            <p:cNvSpPr txBox="1">
              <a:spLocks noChangeArrowheads="1"/>
            </p:cNvSpPr>
            <p:nvPr/>
          </p:nvSpPr>
          <p:spPr bwMode="auto">
            <a:xfrm>
              <a:off x="599" y="1689"/>
              <a:ext cx="1081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void *p, *q, *r, *s;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p = malloc (20);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q = malloc (40);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r = malloc (10);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free (q);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s = malloc (30);</a:t>
              </a:r>
            </a:p>
          </p:txBody>
        </p:sp>
        <p:sp>
          <p:nvSpPr>
            <p:cNvPr id="54294" name="Line 5"/>
            <p:cNvSpPr>
              <a:spLocks noChangeShapeType="1"/>
            </p:cNvSpPr>
            <p:nvPr/>
          </p:nvSpPr>
          <p:spPr bwMode="auto">
            <a:xfrm>
              <a:off x="340" y="30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5" name="Text Box 6"/>
            <p:cNvSpPr txBox="1">
              <a:spLocks noChangeArrowheads="1"/>
            </p:cNvSpPr>
            <p:nvPr/>
          </p:nvSpPr>
          <p:spPr bwMode="auto">
            <a:xfrm>
              <a:off x="113" y="3430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program</a:t>
              </a:r>
            </a:p>
            <a:p>
              <a:pPr eaLnBrk="1" hangingPunct="1"/>
              <a:r>
                <a:rPr lang="en-US" altLang="zh-TW"/>
                <a:t>trace</a:t>
              </a:r>
            </a:p>
          </p:txBody>
        </p:sp>
      </p:grpSp>
      <p:grpSp>
        <p:nvGrpSpPr>
          <p:cNvPr id="54276" name="Group 7"/>
          <p:cNvGrpSpPr>
            <a:grpSpLocks/>
          </p:cNvGrpSpPr>
          <p:nvPr/>
        </p:nvGrpSpPr>
        <p:grpSpPr bwMode="auto">
          <a:xfrm>
            <a:off x="4932363" y="2276475"/>
            <a:ext cx="3213100" cy="3648075"/>
            <a:chOff x="3061" y="1344"/>
            <a:chExt cx="2024" cy="2298"/>
          </a:xfrm>
        </p:grpSpPr>
        <p:sp>
          <p:nvSpPr>
            <p:cNvPr id="54286" name="Rectangle 8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54287" name="Rectangle 9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54288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54289" name="Rectangle 11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4290" name="Text Box 12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2" name="Text Box 14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54277" name="Line 15"/>
          <p:cNvSpPr>
            <a:spLocks noChangeShapeType="1"/>
          </p:cNvSpPr>
          <p:nvPr/>
        </p:nvSpPr>
        <p:spPr bwMode="auto">
          <a:xfrm>
            <a:off x="755650" y="4508500"/>
            <a:ext cx="5762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8" name="Rectangle 16"/>
          <p:cNvSpPr>
            <a:spLocks noChangeArrowheads="1"/>
          </p:cNvSpPr>
          <p:nvPr/>
        </p:nvSpPr>
        <p:spPr bwMode="auto">
          <a:xfrm>
            <a:off x="5795963" y="3213100"/>
            <a:ext cx="1728787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</a:t>
            </a:r>
          </a:p>
        </p:txBody>
      </p:sp>
      <p:sp>
        <p:nvSpPr>
          <p:cNvPr id="54279" name="AutoShape 17"/>
          <p:cNvSpPr>
            <a:spLocks noChangeArrowheads="1"/>
          </p:cNvSpPr>
          <p:nvPr/>
        </p:nvSpPr>
        <p:spPr bwMode="auto">
          <a:xfrm>
            <a:off x="3563938" y="3500438"/>
            <a:ext cx="1655762" cy="433387"/>
          </a:xfrm>
          <a:prstGeom prst="rightArrow">
            <a:avLst>
              <a:gd name="adj1" fmla="val 50000"/>
              <a:gd name="adj2" fmla="val 955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80" name="Text Box 18"/>
          <p:cNvSpPr txBox="1">
            <a:spLocks noChangeArrowheads="1"/>
          </p:cNvSpPr>
          <p:nvPr/>
        </p:nvSpPr>
        <p:spPr bwMode="auto">
          <a:xfrm>
            <a:off x="3132138" y="3068638"/>
            <a:ext cx="250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allocate 10 bytes of memory</a:t>
            </a:r>
          </a:p>
        </p:txBody>
      </p:sp>
      <p:sp>
        <p:nvSpPr>
          <p:cNvPr id="54281" name="Rectangle 19"/>
          <p:cNvSpPr>
            <a:spLocks noChangeArrowheads="1"/>
          </p:cNvSpPr>
          <p:nvPr/>
        </p:nvSpPr>
        <p:spPr bwMode="auto">
          <a:xfrm>
            <a:off x="5795963" y="3573463"/>
            <a:ext cx="1728787" cy="7921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q</a:t>
            </a:r>
          </a:p>
        </p:txBody>
      </p:sp>
      <p:grpSp>
        <p:nvGrpSpPr>
          <p:cNvPr id="54282" name="Group 20"/>
          <p:cNvGrpSpPr>
            <a:grpSpLocks/>
          </p:cNvGrpSpPr>
          <p:nvPr/>
        </p:nvGrpSpPr>
        <p:grpSpPr bwMode="auto">
          <a:xfrm>
            <a:off x="7524750" y="4292600"/>
            <a:ext cx="1339850" cy="360363"/>
            <a:chOff x="4740" y="2024"/>
            <a:chExt cx="844" cy="227"/>
          </a:xfrm>
        </p:grpSpPr>
        <p:sp>
          <p:nvSpPr>
            <p:cNvPr id="54284" name="Line 21"/>
            <p:cNvSpPr>
              <a:spLocks noChangeShapeType="1"/>
            </p:cNvSpPr>
            <p:nvPr/>
          </p:nvSpPr>
          <p:spPr bwMode="auto">
            <a:xfrm flipH="1">
              <a:off x="4740" y="2251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85" name="Text Box 22"/>
            <p:cNvSpPr txBox="1">
              <a:spLocks noChangeArrowheads="1"/>
            </p:cNvSpPr>
            <p:nvPr/>
          </p:nvSpPr>
          <p:spPr bwMode="auto">
            <a:xfrm>
              <a:off x="4830" y="2024"/>
              <a:ext cx="75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heap bottom</a:t>
              </a:r>
              <a:endParaRPr lang="en-US" altLang="zh-TW"/>
            </a:p>
          </p:txBody>
        </p:sp>
      </p:grpSp>
      <p:sp>
        <p:nvSpPr>
          <p:cNvPr id="54283" name="Rectangle 23"/>
          <p:cNvSpPr>
            <a:spLocks noChangeArrowheads="1"/>
          </p:cNvSpPr>
          <p:nvPr/>
        </p:nvSpPr>
        <p:spPr bwMode="auto">
          <a:xfrm>
            <a:off x="5795963" y="4365625"/>
            <a:ext cx="1728787" cy="2873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 () do?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611188" y="2636838"/>
            <a:ext cx="2487612" cy="3344862"/>
            <a:chOff x="113" y="1689"/>
            <a:chExt cx="1567" cy="2107"/>
          </a:xfrm>
        </p:grpSpPr>
        <p:sp>
          <p:nvSpPr>
            <p:cNvPr id="55318" name="Text Box 4"/>
            <p:cNvSpPr txBox="1">
              <a:spLocks noChangeArrowheads="1"/>
            </p:cNvSpPr>
            <p:nvPr/>
          </p:nvSpPr>
          <p:spPr bwMode="auto">
            <a:xfrm>
              <a:off x="599" y="1689"/>
              <a:ext cx="1081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void *p, *q, *r, *s;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p = malloc (20);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q = malloc (40);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r = malloc (10);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free (q);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s = malloc (30);</a:t>
              </a:r>
            </a:p>
          </p:txBody>
        </p:sp>
        <p:sp>
          <p:nvSpPr>
            <p:cNvPr id="55319" name="Line 5"/>
            <p:cNvSpPr>
              <a:spLocks noChangeShapeType="1"/>
            </p:cNvSpPr>
            <p:nvPr/>
          </p:nvSpPr>
          <p:spPr bwMode="auto">
            <a:xfrm>
              <a:off x="340" y="30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0" name="Text Box 6"/>
            <p:cNvSpPr txBox="1">
              <a:spLocks noChangeArrowheads="1"/>
            </p:cNvSpPr>
            <p:nvPr/>
          </p:nvSpPr>
          <p:spPr bwMode="auto">
            <a:xfrm>
              <a:off x="113" y="3430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program</a:t>
              </a:r>
            </a:p>
            <a:p>
              <a:pPr eaLnBrk="1" hangingPunct="1"/>
              <a:r>
                <a:rPr lang="en-US" altLang="zh-TW"/>
                <a:t>trace</a:t>
              </a:r>
            </a:p>
          </p:txBody>
        </p:sp>
      </p:grpSp>
      <p:grpSp>
        <p:nvGrpSpPr>
          <p:cNvPr id="55300" name="Group 7"/>
          <p:cNvGrpSpPr>
            <a:grpSpLocks/>
          </p:cNvGrpSpPr>
          <p:nvPr/>
        </p:nvGrpSpPr>
        <p:grpSpPr bwMode="auto">
          <a:xfrm>
            <a:off x="4932363" y="2276475"/>
            <a:ext cx="3213100" cy="3648075"/>
            <a:chOff x="3061" y="1344"/>
            <a:chExt cx="2024" cy="2298"/>
          </a:xfrm>
        </p:grpSpPr>
        <p:sp>
          <p:nvSpPr>
            <p:cNvPr id="55311" name="Rectangle 8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55312" name="Rectangle 9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55313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55314" name="Rectangle 11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5315" name="Text Box 12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55316" name="Line 13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7" name="Text Box 14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55301" name="Line 15"/>
          <p:cNvSpPr>
            <a:spLocks noChangeShapeType="1"/>
          </p:cNvSpPr>
          <p:nvPr/>
        </p:nvSpPr>
        <p:spPr bwMode="auto">
          <a:xfrm>
            <a:off x="755650" y="5013325"/>
            <a:ext cx="5762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302" name="Rectangle 16"/>
          <p:cNvSpPr>
            <a:spLocks noChangeArrowheads="1"/>
          </p:cNvSpPr>
          <p:nvPr/>
        </p:nvSpPr>
        <p:spPr bwMode="auto">
          <a:xfrm>
            <a:off x="5795963" y="3213100"/>
            <a:ext cx="1728787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</a:t>
            </a:r>
          </a:p>
        </p:txBody>
      </p:sp>
      <p:sp>
        <p:nvSpPr>
          <p:cNvPr id="55303" name="AutoShape 17"/>
          <p:cNvSpPr>
            <a:spLocks noChangeArrowheads="1"/>
          </p:cNvSpPr>
          <p:nvPr/>
        </p:nvSpPr>
        <p:spPr bwMode="auto">
          <a:xfrm>
            <a:off x="3563938" y="3500438"/>
            <a:ext cx="1655762" cy="433387"/>
          </a:xfrm>
          <a:prstGeom prst="rightArrow">
            <a:avLst>
              <a:gd name="adj1" fmla="val 50000"/>
              <a:gd name="adj2" fmla="val 955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5304" name="Text Box 18"/>
          <p:cNvSpPr txBox="1">
            <a:spLocks noChangeArrowheads="1"/>
          </p:cNvSpPr>
          <p:nvPr/>
        </p:nvSpPr>
        <p:spPr bwMode="auto">
          <a:xfrm>
            <a:off x="3132138" y="3068638"/>
            <a:ext cx="1973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free the memory for q</a:t>
            </a:r>
          </a:p>
        </p:txBody>
      </p:sp>
      <p:sp>
        <p:nvSpPr>
          <p:cNvPr id="55305" name="Rectangle 23"/>
          <p:cNvSpPr>
            <a:spLocks noChangeArrowheads="1"/>
          </p:cNvSpPr>
          <p:nvPr/>
        </p:nvSpPr>
        <p:spPr bwMode="auto">
          <a:xfrm>
            <a:off x="5795963" y="4365625"/>
            <a:ext cx="1728787" cy="2873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grpSp>
        <p:nvGrpSpPr>
          <p:cNvPr id="55306" name="Group 24"/>
          <p:cNvGrpSpPr>
            <a:grpSpLocks/>
          </p:cNvGrpSpPr>
          <p:nvPr/>
        </p:nvGrpSpPr>
        <p:grpSpPr bwMode="auto">
          <a:xfrm>
            <a:off x="7524750" y="4292600"/>
            <a:ext cx="1339850" cy="360363"/>
            <a:chOff x="4740" y="2024"/>
            <a:chExt cx="844" cy="227"/>
          </a:xfrm>
        </p:grpSpPr>
        <p:sp>
          <p:nvSpPr>
            <p:cNvPr id="55309" name="Line 25"/>
            <p:cNvSpPr>
              <a:spLocks noChangeShapeType="1"/>
            </p:cNvSpPr>
            <p:nvPr/>
          </p:nvSpPr>
          <p:spPr bwMode="auto">
            <a:xfrm flipH="1">
              <a:off x="4740" y="2251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26"/>
            <p:cNvSpPr txBox="1">
              <a:spLocks noChangeArrowheads="1"/>
            </p:cNvSpPr>
            <p:nvPr/>
          </p:nvSpPr>
          <p:spPr bwMode="auto">
            <a:xfrm>
              <a:off x="4830" y="2024"/>
              <a:ext cx="75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heap bottom</a:t>
              </a:r>
              <a:endParaRPr lang="en-US" altLang="zh-TW"/>
            </a:p>
          </p:txBody>
        </p:sp>
      </p:grpSp>
      <p:sp>
        <p:nvSpPr>
          <p:cNvPr id="55307" name="AutoShape 27"/>
          <p:cNvSpPr>
            <a:spLocks noChangeArrowheads="1"/>
          </p:cNvSpPr>
          <p:nvPr/>
        </p:nvSpPr>
        <p:spPr bwMode="auto">
          <a:xfrm>
            <a:off x="5651500" y="3573463"/>
            <a:ext cx="1944688" cy="7921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5308" name="Text Box 28"/>
          <p:cNvSpPr txBox="1">
            <a:spLocks noChangeArrowheads="1"/>
          </p:cNvSpPr>
          <p:nvPr/>
        </p:nvSpPr>
        <p:spPr bwMode="auto">
          <a:xfrm>
            <a:off x="7648575" y="3473450"/>
            <a:ext cx="1077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space for q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released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 () do?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611188" y="2636838"/>
            <a:ext cx="2487612" cy="3344862"/>
            <a:chOff x="113" y="1689"/>
            <a:chExt cx="1567" cy="2107"/>
          </a:xfrm>
        </p:grpSpPr>
        <p:sp>
          <p:nvSpPr>
            <p:cNvPr id="56342" name="Text Box 4"/>
            <p:cNvSpPr txBox="1">
              <a:spLocks noChangeArrowheads="1"/>
            </p:cNvSpPr>
            <p:nvPr/>
          </p:nvSpPr>
          <p:spPr bwMode="auto">
            <a:xfrm>
              <a:off x="599" y="1689"/>
              <a:ext cx="1081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void *p, *q, *r, *s;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p = malloc (20);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q = malloc (40);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r = malloc (10);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free (q);</a:t>
              </a:r>
            </a:p>
            <a:p>
              <a:pPr eaLnBrk="1" hangingPunct="1"/>
              <a:r>
                <a:rPr lang="en-US" altLang="zh-TW"/>
                <a:t>…</a:t>
              </a:r>
            </a:p>
            <a:p>
              <a:pPr eaLnBrk="1" hangingPunct="1"/>
              <a:r>
                <a:rPr lang="en-US" altLang="zh-TW"/>
                <a:t>s = malloc (30);</a:t>
              </a:r>
            </a:p>
          </p:txBody>
        </p:sp>
        <p:sp>
          <p:nvSpPr>
            <p:cNvPr id="56343" name="Line 5"/>
            <p:cNvSpPr>
              <a:spLocks noChangeShapeType="1"/>
            </p:cNvSpPr>
            <p:nvPr/>
          </p:nvSpPr>
          <p:spPr bwMode="auto">
            <a:xfrm>
              <a:off x="340" y="306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44" name="Text Box 6"/>
            <p:cNvSpPr txBox="1">
              <a:spLocks noChangeArrowheads="1"/>
            </p:cNvSpPr>
            <p:nvPr/>
          </p:nvSpPr>
          <p:spPr bwMode="auto">
            <a:xfrm>
              <a:off x="113" y="3430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program</a:t>
              </a:r>
            </a:p>
            <a:p>
              <a:pPr eaLnBrk="1" hangingPunct="1"/>
              <a:r>
                <a:rPr lang="en-US" altLang="zh-TW"/>
                <a:t>trace</a:t>
              </a:r>
            </a:p>
          </p:txBody>
        </p:sp>
      </p:grp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4932363" y="2276475"/>
            <a:ext cx="3213100" cy="3648075"/>
            <a:chOff x="3061" y="1344"/>
            <a:chExt cx="2024" cy="2298"/>
          </a:xfrm>
        </p:grpSpPr>
        <p:sp>
          <p:nvSpPr>
            <p:cNvPr id="56335" name="Rectangle 8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56336" name="Rectangle 9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56337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56338" name="Rectangle 11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6339" name="Text Box 12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56340" name="Line 13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41" name="Text Box 14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56325" name="Line 15"/>
          <p:cNvSpPr>
            <a:spLocks noChangeShapeType="1"/>
          </p:cNvSpPr>
          <p:nvPr/>
        </p:nvSpPr>
        <p:spPr bwMode="auto">
          <a:xfrm>
            <a:off x="827088" y="5516563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6" name="Rectangle 16"/>
          <p:cNvSpPr>
            <a:spLocks noChangeArrowheads="1"/>
          </p:cNvSpPr>
          <p:nvPr/>
        </p:nvSpPr>
        <p:spPr bwMode="auto">
          <a:xfrm>
            <a:off x="5795963" y="3213100"/>
            <a:ext cx="1728787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</a:t>
            </a:r>
          </a:p>
        </p:txBody>
      </p:sp>
      <p:sp>
        <p:nvSpPr>
          <p:cNvPr id="56327" name="AutoShape 17"/>
          <p:cNvSpPr>
            <a:spLocks noChangeArrowheads="1"/>
          </p:cNvSpPr>
          <p:nvPr/>
        </p:nvSpPr>
        <p:spPr bwMode="auto">
          <a:xfrm>
            <a:off x="3563938" y="3500438"/>
            <a:ext cx="1655762" cy="433387"/>
          </a:xfrm>
          <a:prstGeom prst="rightArrow">
            <a:avLst>
              <a:gd name="adj1" fmla="val 50000"/>
              <a:gd name="adj2" fmla="val 955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6328" name="Text Box 18"/>
          <p:cNvSpPr txBox="1">
            <a:spLocks noChangeArrowheads="1"/>
          </p:cNvSpPr>
          <p:nvPr/>
        </p:nvSpPr>
        <p:spPr bwMode="auto">
          <a:xfrm>
            <a:off x="3132138" y="3068638"/>
            <a:ext cx="250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allocate 30 bytes of memory</a:t>
            </a:r>
          </a:p>
        </p:txBody>
      </p:sp>
      <p:sp>
        <p:nvSpPr>
          <p:cNvPr id="56329" name="Rectangle 19"/>
          <p:cNvSpPr>
            <a:spLocks noChangeArrowheads="1"/>
          </p:cNvSpPr>
          <p:nvPr/>
        </p:nvSpPr>
        <p:spPr bwMode="auto">
          <a:xfrm>
            <a:off x="5795963" y="4365625"/>
            <a:ext cx="1728787" cy="2873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grpSp>
        <p:nvGrpSpPr>
          <p:cNvPr id="56330" name="Group 20"/>
          <p:cNvGrpSpPr>
            <a:grpSpLocks/>
          </p:cNvGrpSpPr>
          <p:nvPr/>
        </p:nvGrpSpPr>
        <p:grpSpPr bwMode="auto">
          <a:xfrm>
            <a:off x="7524750" y="4292600"/>
            <a:ext cx="1339850" cy="360363"/>
            <a:chOff x="4740" y="2024"/>
            <a:chExt cx="844" cy="227"/>
          </a:xfrm>
        </p:grpSpPr>
        <p:sp>
          <p:nvSpPr>
            <p:cNvPr id="56333" name="Line 21"/>
            <p:cNvSpPr>
              <a:spLocks noChangeShapeType="1"/>
            </p:cNvSpPr>
            <p:nvPr/>
          </p:nvSpPr>
          <p:spPr bwMode="auto">
            <a:xfrm flipH="1">
              <a:off x="4740" y="2251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34" name="Text Box 22"/>
            <p:cNvSpPr txBox="1">
              <a:spLocks noChangeArrowheads="1"/>
            </p:cNvSpPr>
            <p:nvPr/>
          </p:nvSpPr>
          <p:spPr bwMode="auto">
            <a:xfrm>
              <a:off x="4830" y="2024"/>
              <a:ext cx="75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heap bottom</a:t>
              </a:r>
              <a:endParaRPr lang="en-US" altLang="zh-TW"/>
            </a:p>
          </p:txBody>
        </p:sp>
      </p:grpSp>
      <p:sp>
        <p:nvSpPr>
          <p:cNvPr id="56331" name="Rectangle 25"/>
          <p:cNvSpPr>
            <a:spLocks noChangeArrowheads="1"/>
          </p:cNvSpPr>
          <p:nvPr/>
        </p:nvSpPr>
        <p:spPr bwMode="auto">
          <a:xfrm>
            <a:off x="5795963" y="3573463"/>
            <a:ext cx="1728787" cy="503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56332" name="AutoShape 26"/>
          <p:cNvSpPr>
            <a:spLocks noChangeArrowheads="1"/>
          </p:cNvSpPr>
          <p:nvPr/>
        </p:nvSpPr>
        <p:spPr bwMode="auto">
          <a:xfrm>
            <a:off x="2987675" y="4652963"/>
            <a:ext cx="2305050" cy="792162"/>
          </a:xfrm>
          <a:prstGeom prst="wedgeRoundRectCallout">
            <a:avLst>
              <a:gd name="adj1" fmla="val 91046"/>
              <a:gd name="adj2" fmla="val -15641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the system will try to re-use available space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malloc() and free () do?</a:t>
            </a:r>
          </a:p>
        </p:txBody>
      </p:sp>
      <p:grpSp>
        <p:nvGrpSpPr>
          <p:cNvPr id="57347" name="Group 7"/>
          <p:cNvGrpSpPr>
            <a:grpSpLocks/>
          </p:cNvGrpSpPr>
          <p:nvPr/>
        </p:nvGrpSpPr>
        <p:grpSpPr bwMode="auto">
          <a:xfrm>
            <a:off x="4932363" y="2276475"/>
            <a:ext cx="3213100" cy="3648075"/>
            <a:chOff x="3061" y="1344"/>
            <a:chExt cx="2024" cy="2298"/>
          </a:xfrm>
        </p:grpSpPr>
        <p:sp>
          <p:nvSpPr>
            <p:cNvPr id="57356" name="Rectangle 8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57357" name="Rectangle 9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57358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57359" name="Rectangle 11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7360" name="Text Box 12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57361" name="Line 13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2" name="Text Box 14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57348" name="Rectangle 16"/>
          <p:cNvSpPr>
            <a:spLocks noChangeArrowheads="1"/>
          </p:cNvSpPr>
          <p:nvPr/>
        </p:nvSpPr>
        <p:spPr bwMode="auto">
          <a:xfrm>
            <a:off x="5795963" y="3213100"/>
            <a:ext cx="1728787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</a:t>
            </a:r>
          </a:p>
        </p:txBody>
      </p:sp>
      <p:sp>
        <p:nvSpPr>
          <p:cNvPr id="57349" name="Rectangle 19"/>
          <p:cNvSpPr>
            <a:spLocks noChangeArrowheads="1"/>
          </p:cNvSpPr>
          <p:nvPr/>
        </p:nvSpPr>
        <p:spPr bwMode="auto">
          <a:xfrm>
            <a:off x="5795963" y="4365625"/>
            <a:ext cx="1728787" cy="2873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grpSp>
        <p:nvGrpSpPr>
          <p:cNvPr id="57350" name="Group 20"/>
          <p:cNvGrpSpPr>
            <a:grpSpLocks/>
          </p:cNvGrpSpPr>
          <p:nvPr/>
        </p:nvGrpSpPr>
        <p:grpSpPr bwMode="auto">
          <a:xfrm>
            <a:off x="7524750" y="4292600"/>
            <a:ext cx="1339850" cy="360363"/>
            <a:chOff x="4740" y="2024"/>
            <a:chExt cx="844" cy="227"/>
          </a:xfrm>
        </p:grpSpPr>
        <p:sp>
          <p:nvSpPr>
            <p:cNvPr id="57354" name="Line 21"/>
            <p:cNvSpPr>
              <a:spLocks noChangeShapeType="1"/>
            </p:cNvSpPr>
            <p:nvPr/>
          </p:nvSpPr>
          <p:spPr bwMode="auto">
            <a:xfrm flipH="1">
              <a:off x="4740" y="2251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5" name="Text Box 22"/>
            <p:cNvSpPr txBox="1">
              <a:spLocks noChangeArrowheads="1"/>
            </p:cNvSpPr>
            <p:nvPr/>
          </p:nvSpPr>
          <p:spPr bwMode="auto">
            <a:xfrm>
              <a:off x="4830" y="2024"/>
              <a:ext cx="75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heap bottom</a:t>
              </a:r>
              <a:endParaRPr lang="en-US" altLang="zh-TW"/>
            </a:p>
          </p:txBody>
        </p:sp>
      </p:grpSp>
      <p:sp>
        <p:nvSpPr>
          <p:cNvPr id="57351" name="Rectangle 23"/>
          <p:cNvSpPr>
            <a:spLocks noChangeArrowheads="1"/>
          </p:cNvSpPr>
          <p:nvPr/>
        </p:nvSpPr>
        <p:spPr bwMode="auto">
          <a:xfrm>
            <a:off x="5795963" y="3789363"/>
            <a:ext cx="1728787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57352" name="AutoShape 24"/>
          <p:cNvSpPr>
            <a:spLocks noChangeArrowheads="1"/>
          </p:cNvSpPr>
          <p:nvPr/>
        </p:nvSpPr>
        <p:spPr bwMode="auto">
          <a:xfrm>
            <a:off x="1979613" y="4365625"/>
            <a:ext cx="2809875" cy="1079500"/>
          </a:xfrm>
          <a:prstGeom prst="wedgeRoundRectCallout">
            <a:avLst>
              <a:gd name="adj1" fmla="val 77403"/>
              <a:gd name="adj2" fmla="val -94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Most of the time, the heap contains un-contiguous memory segments</a:t>
            </a:r>
          </a:p>
        </p:txBody>
      </p:sp>
      <p:sp>
        <p:nvSpPr>
          <p:cNvPr id="57353" name="AutoShape 25"/>
          <p:cNvSpPr>
            <a:spLocks noChangeArrowheads="1"/>
          </p:cNvSpPr>
          <p:nvPr/>
        </p:nvSpPr>
        <p:spPr bwMode="auto">
          <a:xfrm>
            <a:off x="5651500" y="3141663"/>
            <a:ext cx="1944688" cy="15827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manage the heap (1)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internal implementation at </a:t>
            </a:r>
            <a:r>
              <a:rPr lang="en-US" altLang="zh-TW" smtClean="0">
                <a:solidFill>
                  <a:schemeClr val="hlink"/>
                </a:solidFill>
              </a:rPr>
              <a:t>user level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Heap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59399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59403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59404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59405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59406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9407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59408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09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59410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11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12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13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59414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59400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59401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2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59396" name="Text Box 20"/>
          <p:cNvSpPr txBox="1">
            <a:spLocks noChangeArrowheads="1"/>
          </p:cNvSpPr>
          <p:nvPr/>
        </p:nvSpPr>
        <p:spPr bwMode="auto">
          <a:xfrm>
            <a:off x="5148263" y="1557338"/>
            <a:ext cx="1944687" cy="4991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int *ptr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59397" name="Line 21"/>
          <p:cNvSpPr>
            <a:spLocks noChangeShapeType="1"/>
          </p:cNvSpPr>
          <p:nvPr/>
        </p:nvSpPr>
        <p:spPr bwMode="auto">
          <a:xfrm flipH="1">
            <a:off x="3059113" y="3500438"/>
            <a:ext cx="2376487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398" name="Text Box 22"/>
          <p:cNvSpPr txBox="1">
            <a:spLocks noChangeArrowheads="1"/>
          </p:cNvSpPr>
          <p:nvPr/>
        </p:nvSpPr>
        <p:spPr bwMode="auto">
          <a:xfrm>
            <a:off x="1187450" y="2636838"/>
            <a:ext cx="2860675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dynamically allocated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memory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Functions for dynamic memory allocation</a:t>
            </a:r>
          </a:p>
        </p:txBody>
      </p:sp>
      <p:grpSp>
        <p:nvGrpSpPr>
          <p:cNvPr id="60419" name="Group 16"/>
          <p:cNvGrpSpPr>
            <a:grpSpLocks/>
          </p:cNvGrpSpPr>
          <p:nvPr/>
        </p:nvGrpSpPr>
        <p:grpSpPr bwMode="auto">
          <a:xfrm>
            <a:off x="1116013" y="2205038"/>
            <a:ext cx="3455987" cy="3744912"/>
            <a:chOff x="1701" y="1298"/>
            <a:chExt cx="2177" cy="2359"/>
          </a:xfrm>
        </p:grpSpPr>
        <p:grpSp>
          <p:nvGrpSpPr>
            <p:cNvPr id="60426" name="Group 10"/>
            <p:cNvGrpSpPr>
              <a:grpSpLocks/>
            </p:cNvGrpSpPr>
            <p:nvPr/>
          </p:nvGrpSpPr>
          <p:grpSpPr bwMode="auto">
            <a:xfrm>
              <a:off x="1701" y="1298"/>
              <a:ext cx="2177" cy="1361"/>
              <a:chOff x="1701" y="1298"/>
              <a:chExt cx="2177" cy="1361"/>
            </a:xfrm>
          </p:grpSpPr>
          <p:sp>
            <p:nvSpPr>
              <p:cNvPr id="60432" name="Rectangle 5"/>
              <p:cNvSpPr>
                <a:spLocks noChangeArrowheads="1"/>
              </p:cNvSpPr>
              <p:nvPr/>
            </p:nvSpPr>
            <p:spPr bwMode="auto">
              <a:xfrm>
                <a:off x="1701" y="1298"/>
                <a:ext cx="2177" cy="10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main ()</a:t>
                </a:r>
              </a:p>
              <a:p>
                <a:pPr eaLnBrk="1" hangingPunct="1"/>
                <a:r>
                  <a:rPr lang="en-US" altLang="zh-TW"/>
                  <a:t>{</a:t>
                </a:r>
              </a:p>
              <a:p>
                <a:pPr eaLnBrk="1" hangingPunct="1"/>
                <a:r>
                  <a:rPr lang="en-US" altLang="zh-TW"/>
                  <a:t>    …</a:t>
                </a:r>
              </a:p>
              <a:p>
                <a:pPr eaLnBrk="1" hangingPunct="1"/>
                <a:r>
                  <a:rPr lang="en-US" altLang="zh-TW"/>
                  <a:t>    p = malloc (sizeof(struct ss);</a:t>
                </a:r>
              </a:p>
              <a:p>
                <a:pPr eaLnBrk="1" hangingPunct="1"/>
                <a:r>
                  <a:rPr lang="en-US" altLang="zh-TW"/>
                  <a:t>   …</a:t>
                </a:r>
              </a:p>
              <a:p>
                <a:pPr eaLnBrk="1" hangingPunct="1"/>
                <a:r>
                  <a:rPr lang="en-US" altLang="zh-TW"/>
                  <a:t>}</a:t>
                </a:r>
              </a:p>
            </p:txBody>
          </p:sp>
          <p:sp>
            <p:nvSpPr>
              <p:cNvPr id="60433" name="Rectangle 6"/>
              <p:cNvSpPr>
                <a:spLocks noChangeArrowheads="1"/>
              </p:cNvSpPr>
              <p:nvPr/>
            </p:nvSpPr>
            <p:spPr bwMode="auto">
              <a:xfrm>
                <a:off x="1701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malloc ()</a:t>
                </a:r>
              </a:p>
            </p:txBody>
          </p:sp>
          <p:sp>
            <p:nvSpPr>
              <p:cNvPr id="60434" name="Rectangle 7"/>
              <p:cNvSpPr>
                <a:spLocks noChangeArrowheads="1"/>
              </p:cNvSpPr>
              <p:nvPr/>
            </p:nvSpPr>
            <p:spPr bwMode="auto">
              <a:xfrm>
                <a:off x="2245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free ()</a:t>
                </a:r>
              </a:p>
            </p:txBody>
          </p:sp>
          <p:sp>
            <p:nvSpPr>
              <p:cNvPr id="60435" name="Rectangle 8"/>
              <p:cNvSpPr>
                <a:spLocks noChangeArrowheads="1"/>
              </p:cNvSpPr>
              <p:nvPr/>
            </p:nvSpPr>
            <p:spPr bwMode="auto">
              <a:xfrm>
                <a:off x="2789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calloc ()</a:t>
                </a:r>
              </a:p>
            </p:txBody>
          </p:sp>
          <p:sp>
            <p:nvSpPr>
              <p:cNvPr id="60436" name="Rectangle 9"/>
              <p:cNvSpPr>
                <a:spLocks noChangeArrowheads="1"/>
              </p:cNvSpPr>
              <p:nvPr/>
            </p:nvSpPr>
            <p:spPr bwMode="auto">
              <a:xfrm>
                <a:off x="3334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realloc ()</a:t>
                </a:r>
              </a:p>
            </p:txBody>
          </p:sp>
        </p:grpSp>
        <p:grpSp>
          <p:nvGrpSpPr>
            <p:cNvPr id="60427" name="Group 14"/>
            <p:cNvGrpSpPr>
              <a:grpSpLocks/>
            </p:cNvGrpSpPr>
            <p:nvPr/>
          </p:nvGrpSpPr>
          <p:grpSpPr bwMode="auto">
            <a:xfrm>
              <a:off x="1701" y="3067"/>
              <a:ext cx="2177" cy="590"/>
              <a:chOff x="1701" y="2976"/>
              <a:chExt cx="2177" cy="590"/>
            </a:xfrm>
          </p:grpSpPr>
          <p:sp>
            <p:nvSpPr>
              <p:cNvPr id="60429" name="Rectangle 11"/>
              <p:cNvSpPr>
                <a:spLocks noChangeArrowheads="1"/>
              </p:cNvSpPr>
              <p:nvPr/>
            </p:nvSpPr>
            <p:spPr bwMode="auto">
              <a:xfrm>
                <a:off x="1701" y="2976"/>
                <a:ext cx="108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brk ()</a:t>
                </a:r>
              </a:p>
            </p:txBody>
          </p:sp>
          <p:sp>
            <p:nvSpPr>
              <p:cNvPr id="60430" name="Rectangle 12"/>
              <p:cNvSpPr>
                <a:spLocks noChangeArrowheads="1"/>
              </p:cNvSpPr>
              <p:nvPr/>
            </p:nvSpPr>
            <p:spPr bwMode="auto">
              <a:xfrm>
                <a:off x="2789" y="2976"/>
                <a:ext cx="108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sbrk ()</a:t>
                </a:r>
              </a:p>
            </p:txBody>
          </p:sp>
          <p:sp>
            <p:nvSpPr>
              <p:cNvPr id="60431" name="Rectangle 13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217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kernel</a:t>
                </a:r>
              </a:p>
            </p:txBody>
          </p:sp>
        </p:grpSp>
        <p:sp>
          <p:nvSpPr>
            <p:cNvPr id="60428" name="AutoShape 15"/>
            <p:cNvSpPr>
              <a:spLocks noChangeArrowheads="1"/>
            </p:cNvSpPr>
            <p:nvPr/>
          </p:nvSpPr>
          <p:spPr bwMode="auto">
            <a:xfrm>
              <a:off x="2699" y="2704"/>
              <a:ext cx="181" cy="272"/>
            </a:xfrm>
            <a:prstGeom prst="upDownArrow">
              <a:avLst>
                <a:gd name="adj1" fmla="val 50000"/>
                <a:gd name="adj2" fmla="val 300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0420" name="AutoShape 17"/>
          <p:cNvSpPr>
            <a:spLocks/>
          </p:cNvSpPr>
          <p:nvPr/>
        </p:nvSpPr>
        <p:spPr bwMode="auto">
          <a:xfrm>
            <a:off x="4716463" y="3789363"/>
            <a:ext cx="215900" cy="576262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21" name="Text Box 18"/>
          <p:cNvSpPr txBox="1">
            <a:spLocks noChangeArrowheads="1"/>
          </p:cNvSpPr>
          <p:nvPr/>
        </p:nvSpPr>
        <p:spPr bwMode="auto">
          <a:xfrm>
            <a:off x="4716463" y="2997200"/>
            <a:ext cx="278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standard library functions</a:t>
            </a:r>
          </a:p>
        </p:txBody>
      </p:sp>
      <p:cxnSp>
        <p:nvCxnSpPr>
          <p:cNvPr id="60422" name="AutoShape 19"/>
          <p:cNvCxnSpPr>
            <a:cxnSpLocks noChangeShapeType="1"/>
            <a:stCxn id="60421" idx="2"/>
            <a:endCxn id="60420" idx="1"/>
          </p:cNvCxnSpPr>
          <p:nvPr/>
        </p:nvCxnSpPr>
        <p:spPr bwMode="auto">
          <a:xfrm rot="5400000">
            <a:off x="5179219" y="3147219"/>
            <a:ext cx="684213" cy="1177925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3" name="AutoShape 20"/>
          <p:cNvSpPr>
            <a:spLocks/>
          </p:cNvSpPr>
          <p:nvPr/>
        </p:nvSpPr>
        <p:spPr bwMode="auto">
          <a:xfrm>
            <a:off x="4643438" y="4941888"/>
            <a:ext cx="215900" cy="576262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0424" name="Text Box 21"/>
          <p:cNvSpPr txBox="1">
            <a:spLocks noChangeArrowheads="1"/>
          </p:cNvSpPr>
          <p:nvPr/>
        </p:nvSpPr>
        <p:spPr bwMode="auto">
          <a:xfrm>
            <a:off x="5364163" y="4941888"/>
            <a:ext cx="2824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system call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to set end of data segment</a:t>
            </a:r>
          </a:p>
        </p:txBody>
      </p:sp>
      <p:cxnSp>
        <p:nvCxnSpPr>
          <p:cNvPr id="60425" name="AutoShape 22"/>
          <p:cNvCxnSpPr>
            <a:cxnSpLocks noChangeShapeType="1"/>
            <a:stCxn id="60424" idx="1"/>
            <a:endCxn id="60423" idx="1"/>
          </p:cNvCxnSpPr>
          <p:nvPr/>
        </p:nvCxnSpPr>
        <p:spPr bwMode="auto">
          <a:xfrm flipH="1" flipV="1">
            <a:off x="4859338" y="5230813"/>
            <a:ext cx="504825" cy="619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malloc() and free() works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900113" y="1989138"/>
            <a:ext cx="6750050" cy="2568575"/>
            <a:chOff x="567" y="1434"/>
            <a:chExt cx="4252" cy="1618"/>
          </a:xfrm>
        </p:grpSpPr>
        <p:sp>
          <p:nvSpPr>
            <p:cNvPr id="61448" name="Rectangle 4"/>
            <p:cNvSpPr>
              <a:spLocks noChangeArrowheads="1"/>
            </p:cNvSpPr>
            <p:nvPr/>
          </p:nvSpPr>
          <p:spPr bwMode="auto">
            <a:xfrm>
              <a:off x="975" y="2024"/>
              <a:ext cx="363" cy="5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449" name="Rectangle 5"/>
            <p:cNvSpPr>
              <a:spLocks noChangeArrowheads="1"/>
            </p:cNvSpPr>
            <p:nvPr/>
          </p:nvSpPr>
          <p:spPr bwMode="auto">
            <a:xfrm>
              <a:off x="1927" y="2024"/>
              <a:ext cx="363" cy="5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450" name="Rectangle 6"/>
            <p:cNvSpPr>
              <a:spLocks noChangeArrowheads="1"/>
            </p:cNvSpPr>
            <p:nvPr/>
          </p:nvSpPr>
          <p:spPr bwMode="auto">
            <a:xfrm>
              <a:off x="2880" y="2024"/>
              <a:ext cx="363" cy="5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451" name="Rectangle 7"/>
            <p:cNvSpPr>
              <a:spLocks noChangeArrowheads="1"/>
            </p:cNvSpPr>
            <p:nvPr/>
          </p:nvSpPr>
          <p:spPr bwMode="auto">
            <a:xfrm>
              <a:off x="1338" y="2024"/>
              <a:ext cx="589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452" name="Rectangle 8"/>
            <p:cNvSpPr>
              <a:spLocks noChangeArrowheads="1"/>
            </p:cNvSpPr>
            <p:nvPr/>
          </p:nvSpPr>
          <p:spPr bwMode="auto">
            <a:xfrm>
              <a:off x="2290" y="2024"/>
              <a:ext cx="589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453" name="Rectangle 9"/>
            <p:cNvSpPr>
              <a:spLocks noChangeArrowheads="1"/>
            </p:cNvSpPr>
            <p:nvPr/>
          </p:nvSpPr>
          <p:spPr bwMode="auto">
            <a:xfrm>
              <a:off x="3243" y="2024"/>
              <a:ext cx="1179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454" name="Line 10"/>
            <p:cNvSpPr>
              <a:spLocks noChangeShapeType="1"/>
            </p:cNvSpPr>
            <p:nvPr/>
          </p:nvSpPr>
          <p:spPr bwMode="auto">
            <a:xfrm flipH="1">
              <a:off x="657" y="202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5" name="Line 11"/>
            <p:cNvSpPr>
              <a:spLocks noChangeShapeType="1"/>
            </p:cNvSpPr>
            <p:nvPr/>
          </p:nvSpPr>
          <p:spPr bwMode="auto">
            <a:xfrm flipH="1">
              <a:off x="657" y="256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6" name="Line 12"/>
            <p:cNvSpPr>
              <a:spLocks noChangeShapeType="1"/>
            </p:cNvSpPr>
            <p:nvPr/>
          </p:nvSpPr>
          <p:spPr bwMode="auto">
            <a:xfrm>
              <a:off x="1474" y="202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7" name="Line 13"/>
            <p:cNvSpPr>
              <a:spLocks noChangeShapeType="1"/>
            </p:cNvSpPr>
            <p:nvPr/>
          </p:nvSpPr>
          <p:spPr bwMode="auto">
            <a:xfrm>
              <a:off x="2472" y="202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8" name="Line 14"/>
            <p:cNvSpPr>
              <a:spLocks noChangeShapeType="1"/>
            </p:cNvSpPr>
            <p:nvPr/>
          </p:nvSpPr>
          <p:spPr bwMode="auto">
            <a:xfrm flipV="1">
              <a:off x="4422" y="25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9" name="Text Box 15"/>
            <p:cNvSpPr txBox="1">
              <a:spLocks noChangeArrowheads="1"/>
            </p:cNvSpPr>
            <p:nvPr/>
          </p:nvSpPr>
          <p:spPr bwMode="auto">
            <a:xfrm>
              <a:off x="4105" y="2840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end of heap</a:t>
              </a:r>
            </a:p>
          </p:txBody>
        </p:sp>
        <p:grpSp>
          <p:nvGrpSpPr>
            <p:cNvPr id="61460" name="Group 16"/>
            <p:cNvGrpSpPr>
              <a:grpSpLocks/>
            </p:cNvGrpSpPr>
            <p:nvPr/>
          </p:nvGrpSpPr>
          <p:grpSpPr bwMode="auto">
            <a:xfrm>
              <a:off x="567" y="1797"/>
              <a:ext cx="862" cy="182"/>
              <a:chOff x="567" y="1797"/>
              <a:chExt cx="862" cy="182"/>
            </a:xfrm>
          </p:grpSpPr>
          <p:sp>
            <p:nvSpPr>
              <p:cNvPr id="61474" name="Line 17"/>
              <p:cNvSpPr>
                <a:spLocks noChangeShapeType="1"/>
              </p:cNvSpPr>
              <p:nvPr/>
            </p:nvSpPr>
            <p:spPr bwMode="auto">
              <a:xfrm>
                <a:off x="567" y="1797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5" name="Line 18"/>
              <p:cNvSpPr>
                <a:spLocks noChangeShapeType="1"/>
              </p:cNvSpPr>
              <p:nvPr/>
            </p:nvSpPr>
            <p:spPr bwMode="auto">
              <a:xfrm>
                <a:off x="1429" y="1797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61" name="Group 19"/>
            <p:cNvGrpSpPr>
              <a:grpSpLocks/>
            </p:cNvGrpSpPr>
            <p:nvPr/>
          </p:nvGrpSpPr>
          <p:grpSpPr bwMode="auto">
            <a:xfrm>
              <a:off x="1429" y="1797"/>
              <a:ext cx="952" cy="544"/>
              <a:chOff x="1429" y="1797"/>
              <a:chExt cx="952" cy="544"/>
            </a:xfrm>
          </p:grpSpPr>
          <p:sp>
            <p:nvSpPr>
              <p:cNvPr id="61470" name="Line 20"/>
              <p:cNvSpPr>
                <a:spLocks noChangeShapeType="1"/>
              </p:cNvSpPr>
              <p:nvPr/>
            </p:nvSpPr>
            <p:spPr bwMode="auto">
              <a:xfrm>
                <a:off x="1429" y="234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1" name="Line 21"/>
              <p:cNvSpPr>
                <a:spLocks noChangeShapeType="1"/>
              </p:cNvSpPr>
              <p:nvPr/>
            </p:nvSpPr>
            <p:spPr bwMode="auto">
              <a:xfrm flipV="1">
                <a:off x="1610" y="1797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2" name="Line 22"/>
              <p:cNvSpPr>
                <a:spLocks noChangeShapeType="1"/>
              </p:cNvSpPr>
              <p:nvPr/>
            </p:nvSpPr>
            <p:spPr bwMode="auto">
              <a:xfrm>
                <a:off x="1610" y="1797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73" name="Line 23"/>
              <p:cNvSpPr>
                <a:spLocks noChangeShapeType="1"/>
              </p:cNvSpPr>
              <p:nvPr/>
            </p:nvSpPr>
            <p:spPr bwMode="auto">
              <a:xfrm>
                <a:off x="2381" y="179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62" name="Group 24"/>
            <p:cNvGrpSpPr>
              <a:grpSpLocks/>
            </p:cNvGrpSpPr>
            <p:nvPr/>
          </p:nvGrpSpPr>
          <p:grpSpPr bwMode="auto">
            <a:xfrm>
              <a:off x="2381" y="1797"/>
              <a:ext cx="998" cy="499"/>
              <a:chOff x="2381" y="1797"/>
              <a:chExt cx="998" cy="499"/>
            </a:xfrm>
          </p:grpSpPr>
          <p:sp>
            <p:nvSpPr>
              <p:cNvPr id="61466" name="Line 25"/>
              <p:cNvSpPr>
                <a:spLocks noChangeShapeType="1"/>
              </p:cNvSpPr>
              <p:nvPr/>
            </p:nvSpPr>
            <p:spPr bwMode="auto">
              <a:xfrm>
                <a:off x="2381" y="229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7" name="Line 26"/>
              <p:cNvSpPr>
                <a:spLocks noChangeShapeType="1"/>
              </p:cNvSpPr>
              <p:nvPr/>
            </p:nvSpPr>
            <p:spPr bwMode="auto">
              <a:xfrm flipV="1">
                <a:off x="2562" y="1797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8" name="Line 27"/>
              <p:cNvSpPr>
                <a:spLocks noChangeShapeType="1"/>
              </p:cNvSpPr>
              <p:nvPr/>
            </p:nvSpPr>
            <p:spPr bwMode="auto">
              <a:xfrm>
                <a:off x="2562" y="1797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9" name="Line 28"/>
              <p:cNvSpPr>
                <a:spLocks noChangeShapeType="1"/>
              </p:cNvSpPr>
              <p:nvPr/>
            </p:nvSpPr>
            <p:spPr bwMode="auto">
              <a:xfrm>
                <a:off x="3379" y="179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463" name="Group 29"/>
            <p:cNvGrpSpPr>
              <a:grpSpLocks/>
            </p:cNvGrpSpPr>
            <p:nvPr/>
          </p:nvGrpSpPr>
          <p:grpSpPr bwMode="auto">
            <a:xfrm>
              <a:off x="3243" y="1434"/>
              <a:ext cx="1173" cy="212"/>
              <a:chOff x="2699" y="1372"/>
              <a:chExt cx="1173" cy="212"/>
            </a:xfrm>
          </p:grpSpPr>
          <p:sp>
            <p:nvSpPr>
              <p:cNvPr id="61464" name="Line 30"/>
              <p:cNvSpPr>
                <a:spLocks noChangeShapeType="1"/>
              </p:cNvSpPr>
              <p:nvPr/>
            </p:nvSpPr>
            <p:spPr bwMode="auto">
              <a:xfrm>
                <a:off x="2699" y="148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465" name="Text Box 31"/>
              <p:cNvSpPr txBox="1">
                <a:spLocks noChangeArrowheads="1"/>
              </p:cNvSpPr>
              <p:nvPr/>
            </p:nvSpPr>
            <p:spPr bwMode="auto">
              <a:xfrm>
                <a:off x="3003" y="1372"/>
                <a:ext cx="8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virtual address</a:t>
                </a:r>
              </a:p>
            </p:txBody>
          </p:sp>
        </p:grpSp>
      </p:grpSp>
      <p:sp>
        <p:nvSpPr>
          <p:cNvPr id="61444" name="AutoShape 32"/>
          <p:cNvSpPr>
            <a:spLocks noChangeArrowheads="1"/>
          </p:cNvSpPr>
          <p:nvPr/>
        </p:nvSpPr>
        <p:spPr bwMode="auto">
          <a:xfrm>
            <a:off x="2700338" y="4221163"/>
            <a:ext cx="2735262" cy="865187"/>
          </a:xfrm>
          <a:prstGeom prst="wedgeRoundRectCallout">
            <a:avLst>
              <a:gd name="adj1" fmla="val -57778"/>
              <a:gd name="adj2" fmla="val -1378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Linked list to keep track of all free space</a:t>
            </a:r>
          </a:p>
        </p:txBody>
      </p:sp>
      <p:grpSp>
        <p:nvGrpSpPr>
          <p:cNvPr id="61445" name="Group 33"/>
          <p:cNvGrpSpPr>
            <a:grpSpLocks/>
          </p:cNvGrpSpPr>
          <p:nvPr/>
        </p:nvGrpSpPr>
        <p:grpSpPr bwMode="auto">
          <a:xfrm>
            <a:off x="5795963" y="5516563"/>
            <a:ext cx="1492250" cy="433387"/>
            <a:chOff x="3198" y="3475"/>
            <a:chExt cx="940" cy="273"/>
          </a:xfrm>
        </p:grpSpPr>
        <p:sp>
          <p:nvSpPr>
            <p:cNvPr id="61446" name="Rectangle 34"/>
            <p:cNvSpPr>
              <a:spLocks noChangeArrowheads="1"/>
            </p:cNvSpPr>
            <p:nvPr/>
          </p:nvSpPr>
          <p:spPr bwMode="auto">
            <a:xfrm>
              <a:off x="3198" y="3475"/>
              <a:ext cx="272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1447" name="Text Box 35"/>
            <p:cNvSpPr txBox="1">
              <a:spLocks noChangeArrowheads="1"/>
            </p:cNvSpPr>
            <p:nvPr/>
          </p:nvSpPr>
          <p:spPr bwMode="auto">
            <a:xfrm>
              <a:off x="3470" y="3521"/>
              <a:ext cx="6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used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malloc() and free() works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547813" y="2925763"/>
            <a:ext cx="576262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059113" y="2925763"/>
            <a:ext cx="576262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572000" y="2925763"/>
            <a:ext cx="576263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124075" y="2925763"/>
            <a:ext cx="93503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067175" y="2925763"/>
            <a:ext cx="50323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5148263" y="2925763"/>
            <a:ext cx="1871662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H="1">
            <a:off x="1042988" y="2925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>
            <a:off x="1042988" y="37893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2339975" y="29257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V="1">
            <a:off x="7019925" y="3789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516688" y="4221163"/>
            <a:ext cx="1133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end of heap</a:t>
            </a:r>
          </a:p>
        </p:txBody>
      </p: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900113" y="2565400"/>
            <a:ext cx="1368425" cy="288925"/>
            <a:chOff x="567" y="1797"/>
            <a:chExt cx="862" cy="182"/>
          </a:xfrm>
        </p:grpSpPr>
        <p:sp>
          <p:nvSpPr>
            <p:cNvPr id="62497" name="Line 15"/>
            <p:cNvSpPr>
              <a:spLocks noChangeShapeType="1"/>
            </p:cNvSpPr>
            <p:nvPr/>
          </p:nvSpPr>
          <p:spPr bwMode="auto">
            <a:xfrm>
              <a:off x="567" y="179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8" name="Line 16"/>
            <p:cNvSpPr>
              <a:spLocks noChangeShapeType="1"/>
            </p:cNvSpPr>
            <p:nvPr/>
          </p:nvSpPr>
          <p:spPr bwMode="auto">
            <a:xfrm>
              <a:off x="1429" y="179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479" name="Line 17"/>
          <p:cNvSpPr>
            <a:spLocks noChangeShapeType="1"/>
          </p:cNvSpPr>
          <p:nvPr/>
        </p:nvSpPr>
        <p:spPr bwMode="auto">
          <a:xfrm>
            <a:off x="2268538" y="34290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0" name="Line 18"/>
          <p:cNvSpPr>
            <a:spLocks noChangeShapeType="1"/>
          </p:cNvSpPr>
          <p:nvPr/>
        </p:nvSpPr>
        <p:spPr bwMode="auto">
          <a:xfrm flipV="1">
            <a:off x="2555875" y="2565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1" name="Line 19"/>
          <p:cNvSpPr>
            <a:spLocks noChangeShapeType="1"/>
          </p:cNvSpPr>
          <p:nvPr/>
        </p:nvSpPr>
        <p:spPr bwMode="auto">
          <a:xfrm>
            <a:off x="2555875" y="2565400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2" name="Line 20"/>
          <p:cNvSpPr>
            <a:spLocks noChangeShapeType="1"/>
          </p:cNvSpPr>
          <p:nvPr/>
        </p:nvSpPr>
        <p:spPr bwMode="auto">
          <a:xfrm>
            <a:off x="4211638" y="2565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2483" name="Group 21"/>
          <p:cNvGrpSpPr>
            <a:grpSpLocks/>
          </p:cNvGrpSpPr>
          <p:nvPr/>
        </p:nvGrpSpPr>
        <p:grpSpPr bwMode="auto">
          <a:xfrm>
            <a:off x="4211638" y="2565400"/>
            <a:ext cx="1152525" cy="792163"/>
            <a:chOff x="2653" y="1616"/>
            <a:chExt cx="726" cy="499"/>
          </a:xfrm>
        </p:grpSpPr>
        <p:sp>
          <p:nvSpPr>
            <p:cNvPr id="62493" name="Line 22"/>
            <p:cNvSpPr>
              <a:spLocks noChangeShapeType="1"/>
            </p:cNvSpPr>
            <p:nvPr/>
          </p:nvSpPr>
          <p:spPr bwMode="auto">
            <a:xfrm>
              <a:off x="2653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4" name="Line 23"/>
            <p:cNvSpPr>
              <a:spLocks noChangeShapeType="1"/>
            </p:cNvSpPr>
            <p:nvPr/>
          </p:nvSpPr>
          <p:spPr bwMode="auto">
            <a:xfrm flipV="1">
              <a:off x="2834" y="161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5" name="Line 24"/>
            <p:cNvSpPr>
              <a:spLocks noChangeShapeType="1"/>
            </p:cNvSpPr>
            <p:nvPr/>
          </p:nvSpPr>
          <p:spPr bwMode="auto">
            <a:xfrm>
              <a:off x="2834" y="161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6" name="Line 25"/>
            <p:cNvSpPr>
              <a:spLocks noChangeShapeType="1"/>
            </p:cNvSpPr>
            <p:nvPr/>
          </p:nvSpPr>
          <p:spPr bwMode="auto">
            <a:xfrm>
              <a:off x="3379" y="16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2484" name="Group 26"/>
          <p:cNvGrpSpPr>
            <a:grpSpLocks/>
          </p:cNvGrpSpPr>
          <p:nvPr/>
        </p:nvGrpSpPr>
        <p:grpSpPr bwMode="auto">
          <a:xfrm>
            <a:off x="5148263" y="1989138"/>
            <a:ext cx="1862137" cy="336550"/>
            <a:chOff x="2699" y="1372"/>
            <a:chExt cx="1173" cy="212"/>
          </a:xfrm>
        </p:grpSpPr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>
              <a:off x="2699" y="148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3003" y="1372"/>
              <a:ext cx="8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virtual address</a:t>
              </a:r>
            </a:p>
          </p:txBody>
        </p:sp>
      </p:grpSp>
      <p:grpSp>
        <p:nvGrpSpPr>
          <p:cNvPr id="62485" name="Group 29"/>
          <p:cNvGrpSpPr>
            <a:grpSpLocks/>
          </p:cNvGrpSpPr>
          <p:nvPr/>
        </p:nvGrpSpPr>
        <p:grpSpPr bwMode="auto">
          <a:xfrm>
            <a:off x="5795963" y="5516563"/>
            <a:ext cx="1492250" cy="433387"/>
            <a:chOff x="3198" y="3475"/>
            <a:chExt cx="940" cy="273"/>
          </a:xfrm>
        </p:grpSpPr>
        <p:sp>
          <p:nvSpPr>
            <p:cNvPr id="62489" name="Rectangle 30"/>
            <p:cNvSpPr>
              <a:spLocks noChangeArrowheads="1"/>
            </p:cNvSpPr>
            <p:nvPr/>
          </p:nvSpPr>
          <p:spPr bwMode="auto">
            <a:xfrm>
              <a:off x="3198" y="3475"/>
              <a:ext cx="272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2490" name="Text Box 31"/>
            <p:cNvSpPr txBox="1">
              <a:spLocks noChangeArrowheads="1"/>
            </p:cNvSpPr>
            <p:nvPr/>
          </p:nvSpPr>
          <p:spPr bwMode="auto">
            <a:xfrm>
              <a:off x="3470" y="3521"/>
              <a:ext cx="6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used space</a:t>
              </a:r>
            </a:p>
          </p:txBody>
        </p:sp>
      </p:grpSp>
      <p:sp>
        <p:nvSpPr>
          <p:cNvPr id="62486" name="Rectangle 32"/>
          <p:cNvSpPr>
            <a:spLocks noChangeArrowheads="1"/>
          </p:cNvSpPr>
          <p:nvPr/>
        </p:nvSpPr>
        <p:spPr bwMode="auto">
          <a:xfrm>
            <a:off x="3635375" y="2924175"/>
            <a:ext cx="43180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7" name="Line 33"/>
          <p:cNvSpPr>
            <a:spLocks noChangeShapeType="1"/>
          </p:cNvSpPr>
          <p:nvPr/>
        </p:nvSpPr>
        <p:spPr bwMode="auto">
          <a:xfrm>
            <a:off x="4284663" y="29241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8" name="AutoShape 34"/>
          <p:cNvSpPr>
            <a:spLocks noChangeArrowheads="1"/>
          </p:cNvSpPr>
          <p:nvPr/>
        </p:nvSpPr>
        <p:spPr bwMode="auto">
          <a:xfrm>
            <a:off x="1908175" y="4292600"/>
            <a:ext cx="2735263" cy="865188"/>
          </a:xfrm>
          <a:prstGeom prst="wedgeRoundRectCallout">
            <a:avLst>
              <a:gd name="adj1" fmla="val 19995"/>
              <a:gd name="adj2" fmla="val -114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new memory block allocated by malloc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8197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8201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8202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8203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8204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05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8206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07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8208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09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0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1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8212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8198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8199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8196" name="AutoShape 20"/>
          <p:cNvSpPr>
            <a:spLocks noChangeArrowheads="1"/>
          </p:cNvSpPr>
          <p:nvPr/>
        </p:nvSpPr>
        <p:spPr bwMode="auto">
          <a:xfrm>
            <a:off x="4284663" y="2060575"/>
            <a:ext cx="1943100" cy="863600"/>
          </a:xfrm>
          <a:prstGeom prst="wedgeRoundRectCallout">
            <a:avLst>
              <a:gd name="adj1" fmla="val -78269"/>
              <a:gd name="adj2" fmla="val -23713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en-US" altLang="zh-TW">
              <a:solidFill>
                <a:schemeClr val="hlink"/>
              </a:solidFill>
            </a:endParaRPr>
          </a:p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program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malloc() and free() works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547813" y="2925763"/>
            <a:ext cx="576262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59113" y="2925763"/>
            <a:ext cx="576262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572000" y="2925763"/>
            <a:ext cx="576263" cy="86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124075" y="2925763"/>
            <a:ext cx="93503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067175" y="2925763"/>
            <a:ext cx="50323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148263" y="2925763"/>
            <a:ext cx="1871662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1042988" y="29257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1042988" y="37893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2339975" y="29257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V="1">
            <a:off x="7019925" y="3789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516688" y="4221163"/>
            <a:ext cx="1133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end of heap</a:t>
            </a:r>
          </a:p>
        </p:txBody>
      </p:sp>
      <p:grpSp>
        <p:nvGrpSpPr>
          <p:cNvPr id="63502" name="Group 14"/>
          <p:cNvGrpSpPr>
            <a:grpSpLocks/>
          </p:cNvGrpSpPr>
          <p:nvPr/>
        </p:nvGrpSpPr>
        <p:grpSpPr bwMode="auto">
          <a:xfrm>
            <a:off x="900113" y="2565400"/>
            <a:ext cx="1368425" cy="288925"/>
            <a:chOff x="567" y="1797"/>
            <a:chExt cx="862" cy="182"/>
          </a:xfrm>
        </p:grpSpPr>
        <p:sp>
          <p:nvSpPr>
            <p:cNvPr id="63521" name="Line 15"/>
            <p:cNvSpPr>
              <a:spLocks noChangeShapeType="1"/>
            </p:cNvSpPr>
            <p:nvPr/>
          </p:nvSpPr>
          <p:spPr bwMode="auto">
            <a:xfrm>
              <a:off x="567" y="179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2" name="Line 16"/>
            <p:cNvSpPr>
              <a:spLocks noChangeShapeType="1"/>
            </p:cNvSpPr>
            <p:nvPr/>
          </p:nvSpPr>
          <p:spPr bwMode="auto">
            <a:xfrm>
              <a:off x="1429" y="179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3503" name="Line 17"/>
          <p:cNvSpPr>
            <a:spLocks noChangeShapeType="1"/>
          </p:cNvSpPr>
          <p:nvPr/>
        </p:nvSpPr>
        <p:spPr bwMode="auto">
          <a:xfrm>
            <a:off x="2268538" y="34290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4" name="Line 18"/>
          <p:cNvSpPr>
            <a:spLocks noChangeShapeType="1"/>
          </p:cNvSpPr>
          <p:nvPr/>
        </p:nvSpPr>
        <p:spPr bwMode="auto">
          <a:xfrm flipV="1">
            <a:off x="2555875" y="2565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5" name="Line 19"/>
          <p:cNvSpPr>
            <a:spLocks noChangeShapeType="1"/>
          </p:cNvSpPr>
          <p:nvPr/>
        </p:nvSpPr>
        <p:spPr bwMode="auto">
          <a:xfrm>
            <a:off x="2555875" y="2565400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06" name="Line 20"/>
          <p:cNvSpPr>
            <a:spLocks noChangeShapeType="1"/>
          </p:cNvSpPr>
          <p:nvPr/>
        </p:nvSpPr>
        <p:spPr bwMode="auto">
          <a:xfrm>
            <a:off x="4211638" y="2565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3507" name="Group 21"/>
          <p:cNvGrpSpPr>
            <a:grpSpLocks/>
          </p:cNvGrpSpPr>
          <p:nvPr/>
        </p:nvGrpSpPr>
        <p:grpSpPr bwMode="auto">
          <a:xfrm>
            <a:off x="4211638" y="2565400"/>
            <a:ext cx="1152525" cy="792163"/>
            <a:chOff x="2653" y="1616"/>
            <a:chExt cx="726" cy="499"/>
          </a:xfrm>
        </p:grpSpPr>
        <p:sp>
          <p:nvSpPr>
            <p:cNvPr id="63517" name="Line 22"/>
            <p:cNvSpPr>
              <a:spLocks noChangeShapeType="1"/>
            </p:cNvSpPr>
            <p:nvPr/>
          </p:nvSpPr>
          <p:spPr bwMode="auto">
            <a:xfrm>
              <a:off x="2653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8" name="Line 23"/>
            <p:cNvSpPr>
              <a:spLocks noChangeShapeType="1"/>
            </p:cNvSpPr>
            <p:nvPr/>
          </p:nvSpPr>
          <p:spPr bwMode="auto">
            <a:xfrm flipV="1">
              <a:off x="2834" y="161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9" name="Line 24"/>
            <p:cNvSpPr>
              <a:spLocks noChangeShapeType="1"/>
            </p:cNvSpPr>
            <p:nvPr/>
          </p:nvSpPr>
          <p:spPr bwMode="auto">
            <a:xfrm>
              <a:off x="2834" y="161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20" name="Line 25"/>
            <p:cNvSpPr>
              <a:spLocks noChangeShapeType="1"/>
            </p:cNvSpPr>
            <p:nvPr/>
          </p:nvSpPr>
          <p:spPr bwMode="auto">
            <a:xfrm>
              <a:off x="3379" y="161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3508" name="Group 26"/>
          <p:cNvGrpSpPr>
            <a:grpSpLocks/>
          </p:cNvGrpSpPr>
          <p:nvPr/>
        </p:nvGrpSpPr>
        <p:grpSpPr bwMode="auto">
          <a:xfrm>
            <a:off x="5148263" y="1989138"/>
            <a:ext cx="1862137" cy="336550"/>
            <a:chOff x="2699" y="1372"/>
            <a:chExt cx="1173" cy="212"/>
          </a:xfrm>
        </p:grpSpPr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>
              <a:off x="2699" y="148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16" name="Text Box 28"/>
            <p:cNvSpPr txBox="1">
              <a:spLocks noChangeArrowheads="1"/>
            </p:cNvSpPr>
            <p:nvPr/>
          </p:nvSpPr>
          <p:spPr bwMode="auto">
            <a:xfrm>
              <a:off x="3003" y="1372"/>
              <a:ext cx="8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virtual address</a:t>
              </a:r>
            </a:p>
          </p:txBody>
        </p:sp>
      </p:grpSp>
      <p:grpSp>
        <p:nvGrpSpPr>
          <p:cNvPr id="63509" name="Group 29"/>
          <p:cNvGrpSpPr>
            <a:grpSpLocks/>
          </p:cNvGrpSpPr>
          <p:nvPr/>
        </p:nvGrpSpPr>
        <p:grpSpPr bwMode="auto">
          <a:xfrm>
            <a:off x="5795963" y="5516563"/>
            <a:ext cx="1492250" cy="433387"/>
            <a:chOff x="3198" y="3475"/>
            <a:chExt cx="940" cy="273"/>
          </a:xfrm>
        </p:grpSpPr>
        <p:sp>
          <p:nvSpPr>
            <p:cNvPr id="63513" name="Rectangle 30"/>
            <p:cNvSpPr>
              <a:spLocks noChangeArrowheads="1"/>
            </p:cNvSpPr>
            <p:nvPr/>
          </p:nvSpPr>
          <p:spPr bwMode="auto">
            <a:xfrm>
              <a:off x="3198" y="3475"/>
              <a:ext cx="272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3514" name="Text Box 31"/>
            <p:cNvSpPr txBox="1">
              <a:spLocks noChangeArrowheads="1"/>
            </p:cNvSpPr>
            <p:nvPr/>
          </p:nvSpPr>
          <p:spPr bwMode="auto">
            <a:xfrm>
              <a:off x="3470" y="3521"/>
              <a:ext cx="6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used space</a:t>
              </a:r>
            </a:p>
          </p:txBody>
        </p:sp>
      </p:grpSp>
      <p:sp>
        <p:nvSpPr>
          <p:cNvPr id="63510" name="Rectangle 32"/>
          <p:cNvSpPr>
            <a:spLocks noChangeArrowheads="1"/>
          </p:cNvSpPr>
          <p:nvPr/>
        </p:nvSpPr>
        <p:spPr bwMode="auto">
          <a:xfrm>
            <a:off x="3635375" y="2924175"/>
            <a:ext cx="43180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1" name="Line 33"/>
          <p:cNvSpPr>
            <a:spLocks noChangeShapeType="1"/>
          </p:cNvSpPr>
          <p:nvPr/>
        </p:nvSpPr>
        <p:spPr bwMode="auto">
          <a:xfrm>
            <a:off x="4284663" y="29241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2" name="AutoShape 34"/>
          <p:cNvSpPr>
            <a:spLocks noChangeArrowheads="1"/>
          </p:cNvSpPr>
          <p:nvPr/>
        </p:nvSpPr>
        <p:spPr bwMode="auto">
          <a:xfrm>
            <a:off x="1476375" y="4149725"/>
            <a:ext cx="4679950" cy="14398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All in virtual address space and</a:t>
            </a:r>
          </a:p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has nothing to do with OS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manage the heap (2)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internal implementation at </a:t>
            </a:r>
            <a:r>
              <a:rPr lang="en-US" altLang="zh-TW" smtClean="0">
                <a:solidFill>
                  <a:schemeClr val="hlink"/>
                </a:solidFill>
              </a:rPr>
              <a:t>system level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Functions for dynamic memory allocation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116013" y="2205038"/>
            <a:ext cx="3455987" cy="3744912"/>
            <a:chOff x="1701" y="1298"/>
            <a:chExt cx="2177" cy="2359"/>
          </a:xfrm>
        </p:grpSpPr>
        <p:grpSp>
          <p:nvGrpSpPr>
            <p:cNvPr id="65546" name="Group 4"/>
            <p:cNvGrpSpPr>
              <a:grpSpLocks/>
            </p:cNvGrpSpPr>
            <p:nvPr/>
          </p:nvGrpSpPr>
          <p:grpSpPr bwMode="auto">
            <a:xfrm>
              <a:off x="1701" y="1298"/>
              <a:ext cx="2177" cy="1361"/>
              <a:chOff x="1701" y="1298"/>
              <a:chExt cx="2177" cy="1361"/>
            </a:xfrm>
          </p:grpSpPr>
          <p:sp>
            <p:nvSpPr>
              <p:cNvPr id="65552" name="Rectangle 5"/>
              <p:cNvSpPr>
                <a:spLocks noChangeArrowheads="1"/>
              </p:cNvSpPr>
              <p:nvPr/>
            </p:nvSpPr>
            <p:spPr bwMode="auto">
              <a:xfrm>
                <a:off x="1701" y="1298"/>
                <a:ext cx="2177" cy="10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main ()</a:t>
                </a:r>
              </a:p>
              <a:p>
                <a:pPr eaLnBrk="1" hangingPunct="1"/>
                <a:r>
                  <a:rPr lang="en-US" altLang="zh-TW"/>
                  <a:t>{</a:t>
                </a:r>
              </a:p>
              <a:p>
                <a:pPr eaLnBrk="1" hangingPunct="1"/>
                <a:r>
                  <a:rPr lang="en-US" altLang="zh-TW"/>
                  <a:t>    …</a:t>
                </a:r>
              </a:p>
              <a:p>
                <a:pPr eaLnBrk="1" hangingPunct="1"/>
                <a:r>
                  <a:rPr lang="en-US" altLang="zh-TW"/>
                  <a:t>    p = malloc (sizeof(struct ss);</a:t>
                </a:r>
              </a:p>
              <a:p>
                <a:pPr eaLnBrk="1" hangingPunct="1"/>
                <a:r>
                  <a:rPr lang="en-US" altLang="zh-TW"/>
                  <a:t>   …</a:t>
                </a:r>
              </a:p>
              <a:p>
                <a:pPr eaLnBrk="1" hangingPunct="1"/>
                <a:r>
                  <a:rPr lang="en-US" altLang="zh-TW"/>
                  <a:t>}</a:t>
                </a:r>
              </a:p>
            </p:txBody>
          </p:sp>
          <p:sp>
            <p:nvSpPr>
              <p:cNvPr id="65553" name="Rectangle 6"/>
              <p:cNvSpPr>
                <a:spLocks noChangeArrowheads="1"/>
              </p:cNvSpPr>
              <p:nvPr/>
            </p:nvSpPr>
            <p:spPr bwMode="auto">
              <a:xfrm>
                <a:off x="1701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malloc ()</a:t>
                </a:r>
              </a:p>
            </p:txBody>
          </p:sp>
          <p:sp>
            <p:nvSpPr>
              <p:cNvPr id="65554" name="Rectangle 7"/>
              <p:cNvSpPr>
                <a:spLocks noChangeArrowheads="1"/>
              </p:cNvSpPr>
              <p:nvPr/>
            </p:nvSpPr>
            <p:spPr bwMode="auto">
              <a:xfrm>
                <a:off x="2245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free ()</a:t>
                </a:r>
              </a:p>
            </p:txBody>
          </p:sp>
          <p:sp>
            <p:nvSpPr>
              <p:cNvPr id="65555" name="Rectangle 8"/>
              <p:cNvSpPr>
                <a:spLocks noChangeArrowheads="1"/>
              </p:cNvSpPr>
              <p:nvPr/>
            </p:nvSpPr>
            <p:spPr bwMode="auto">
              <a:xfrm>
                <a:off x="2789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calloc ()</a:t>
                </a:r>
              </a:p>
            </p:txBody>
          </p:sp>
          <p:sp>
            <p:nvSpPr>
              <p:cNvPr id="65556" name="Rectangle 9"/>
              <p:cNvSpPr>
                <a:spLocks noChangeArrowheads="1"/>
              </p:cNvSpPr>
              <p:nvPr/>
            </p:nvSpPr>
            <p:spPr bwMode="auto">
              <a:xfrm>
                <a:off x="3334" y="2341"/>
                <a:ext cx="544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realloc ()</a:t>
                </a:r>
              </a:p>
            </p:txBody>
          </p:sp>
        </p:grpSp>
        <p:grpSp>
          <p:nvGrpSpPr>
            <p:cNvPr id="65547" name="Group 10"/>
            <p:cNvGrpSpPr>
              <a:grpSpLocks/>
            </p:cNvGrpSpPr>
            <p:nvPr/>
          </p:nvGrpSpPr>
          <p:grpSpPr bwMode="auto">
            <a:xfrm>
              <a:off x="1701" y="3067"/>
              <a:ext cx="2177" cy="590"/>
              <a:chOff x="1701" y="2976"/>
              <a:chExt cx="2177" cy="590"/>
            </a:xfrm>
          </p:grpSpPr>
          <p:sp>
            <p:nvSpPr>
              <p:cNvPr id="65549" name="Rectangle 11"/>
              <p:cNvSpPr>
                <a:spLocks noChangeArrowheads="1"/>
              </p:cNvSpPr>
              <p:nvPr/>
            </p:nvSpPr>
            <p:spPr bwMode="auto">
              <a:xfrm>
                <a:off x="1701" y="2976"/>
                <a:ext cx="108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brk ()</a:t>
                </a:r>
              </a:p>
            </p:txBody>
          </p:sp>
          <p:sp>
            <p:nvSpPr>
              <p:cNvPr id="65550" name="Rectangle 12"/>
              <p:cNvSpPr>
                <a:spLocks noChangeArrowheads="1"/>
              </p:cNvSpPr>
              <p:nvPr/>
            </p:nvSpPr>
            <p:spPr bwMode="auto">
              <a:xfrm>
                <a:off x="2789" y="2976"/>
                <a:ext cx="108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sbrk ()</a:t>
                </a:r>
              </a:p>
            </p:txBody>
          </p:sp>
          <p:sp>
            <p:nvSpPr>
              <p:cNvPr id="65551" name="Rectangle 13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217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kernel</a:t>
                </a:r>
              </a:p>
            </p:txBody>
          </p:sp>
        </p:grpSp>
        <p:sp>
          <p:nvSpPr>
            <p:cNvPr id="65548" name="AutoShape 14"/>
            <p:cNvSpPr>
              <a:spLocks noChangeArrowheads="1"/>
            </p:cNvSpPr>
            <p:nvPr/>
          </p:nvSpPr>
          <p:spPr bwMode="auto">
            <a:xfrm>
              <a:off x="2699" y="2704"/>
              <a:ext cx="181" cy="272"/>
            </a:xfrm>
            <a:prstGeom prst="upDownArrow">
              <a:avLst>
                <a:gd name="adj1" fmla="val 50000"/>
                <a:gd name="adj2" fmla="val 300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5540" name="AutoShape 15"/>
          <p:cNvSpPr>
            <a:spLocks/>
          </p:cNvSpPr>
          <p:nvPr/>
        </p:nvSpPr>
        <p:spPr bwMode="auto">
          <a:xfrm>
            <a:off x="4716463" y="3789363"/>
            <a:ext cx="215900" cy="576262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5541" name="Text Box 16"/>
          <p:cNvSpPr txBox="1">
            <a:spLocks noChangeArrowheads="1"/>
          </p:cNvSpPr>
          <p:nvPr/>
        </p:nvSpPr>
        <p:spPr bwMode="auto">
          <a:xfrm>
            <a:off x="4716463" y="2997200"/>
            <a:ext cx="278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standard library functions</a:t>
            </a:r>
          </a:p>
        </p:txBody>
      </p:sp>
      <p:cxnSp>
        <p:nvCxnSpPr>
          <p:cNvPr id="65542" name="AutoShape 17"/>
          <p:cNvCxnSpPr>
            <a:cxnSpLocks noChangeShapeType="1"/>
            <a:stCxn id="65541" idx="2"/>
            <a:endCxn id="65540" idx="1"/>
          </p:cNvCxnSpPr>
          <p:nvPr/>
        </p:nvCxnSpPr>
        <p:spPr bwMode="auto">
          <a:xfrm rot="5400000">
            <a:off x="5179219" y="3147219"/>
            <a:ext cx="684213" cy="1177925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3" name="AutoShape 18"/>
          <p:cNvSpPr>
            <a:spLocks/>
          </p:cNvSpPr>
          <p:nvPr/>
        </p:nvSpPr>
        <p:spPr bwMode="auto">
          <a:xfrm>
            <a:off x="4643438" y="4941888"/>
            <a:ext cx="215900" cy="576262"/>
          </a:xfrm>
          <a:prstGeom prst="rightBrace">
            <a:avLst>
              <a:gd name="adj1" fmla="val 2224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5544" name="Text Box 19"/>
          <p:cNvSpPr txBox="1">
            <a:spLocks noChangeArrowheads="1"/>
          </p:cNvSpPr>
          <p:nvPr/>
        </p:nvSpPr>
        <p:spPr bwMode="auto">
          <a:xfrm>
            <a:off x="5364163" y="4941888"/>
            <a:ext cx="2824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system call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to set end of data segment</a:t>
            </a:r>
          </a:p>
        </p:txBody>
      </p:sp>
      <p:cxnSp>
        <p:nvCxnSpPr>
          <p:cNvPr id="65545" name="AutoShape 20"/>
          <p:cNvCxnSpPr>
            <a:cxnSpLocks noChangeShapeType="1"/>
            <a:stCxn id="65544" idx="1"/>
            <a:endCxn id="65543" idx="1"/>
          </p:cNvCxnSpPr>
          <p:nvPr/>
        </p:nvCxnSpPr>
        <p:spPr bwMode="auto">
          <a:xfrm flipH="1" flipV="1">
            <a:off x="4859338" y="5230813"/>
            <a:ext cx="504825" cy="619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does malloc do?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5472112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Step 1: trying to find an available space for the new object within current range of the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Step 2: if Step 1 failed, call brk() to ask for more address space from the OS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5148263" y="2492375"/>
            <a:ext cx="3213100" cy="3648075"/>
            <a:chOff x="3061" y="1344"/>
            <a:chExt cx="2024" cy="2298"/>
          </a:xfrm>
        </p:grpSpPr>
        <p:sp>
          <p:nvSpPr>
            <p:cNvPr id="66572" name="Rectangle 5"/>
            <p:cNvSpPr>
              <a:spLocks noChangeArrowheads="1"/>
            </p:cNvSpPr>
            <p:nvPr/>
          </p:nvSpPr>
          <p:spPr bwMode="auto">
            <a:xfrm>
              <a:off x="3606" y="1344"/>
              <a:ext cx="108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66573" name="Rectangle 6"/>
            <p:cNvSpPr>
              <a:spLocks noChangeArrowheads="1"/>
            </p:cNvSpPr>
            <p:nvPr/>
          </p:nvSpPr>
          <p:spPr bwMode="auto">
            <a:xfrm>
              <a:off x="3606" y="1570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66574" name="Rectangle 7"/>
            <p:cNvSpPr>
              <a:spLocks noChangeArrowheads="1"/>
            </p:cNvSpPr>
            <p:nvPr/>
          </p:nvSpPr>
          <p:spPr bwMode="auto">
            <a:xfrm>
              <a:off x="3606" y="1752"/>
              <a:ext cx="108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un-initialized data</a:t>
              </a:r>
            </a:p>
          </p:txBody>
        </p:sp>
        <p:sp>
          <p:nvSpPr>
            <p:cNvPr id="66575" name="Rectangle 8"/>
            <p:cNvSpPr>
              <a:spLocks noChangeArrowheads="1"/>
            </p:cNvSpPr>
            <p:nvPr/>
          </p:nvSpPr>
          <p:spPr bwMode="auto">
            <a:xfrm>
              <a:off x="3606" y="1933"/>
              <a:ext cx="1088" cy="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6576" name="Text Box 9"/>
            <p:cNvSpPr txBox="1">
              <a:spLocks noChangeArrowheads="1"/>
            </p:cNvSpPr>
            <p:nvPr/>
          </p:nvSpPr>
          <p:spPr bwMode="auto">
            <a:xfrm>
              <a:off x="4727" y="2642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66577" name="Line 10"/>
            <p:cNvSpPr>
              <a:spLocks noChangeShapeType="1"/>
            </p:cNvSpPr>
            <p:nvPr/>
          </p:nvSpPr>
          <p:spPr bwMode="auto">
            <a:xfrm>
              <a:off x="3288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8" name="Text Box 11"/>
            <p:cNvSpPr txBox="1">
              <a:spLocks noChangeArrowheads="1"/>
            </p:cNvSpPr>
            <p:nvPr/>
          </p:nvSpPr>
          <p:spPr bwMode="auto">
            <a:xfrm>
              <a:off x="3061" y="3430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66565" name="Rectangle 12"/>
          <p:cNvSpPr>
            <a:spLocks noChangeArrowheads="1"/>
          </p:cNvSpPr>
          <p:nvPr/>
        </p:nvSpPr>
        <p:spPr bwMode="auto">
          <a:xfrm>
            <a:off x="6011863" y="3429000"/>
            <a:ext cx="1728787" cy="360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</a:t>
            </a:r>
          </a:p>
        </p:txBody>
      </p:sp>
      <p:sp>
        <p:nvSpPr>
          <p:cNvPr id="66566" name="Rectangle 15"/>
          <p:cNvSpPr>
            <a:spLocks noChangeArrowheads="1"/>
          </p:cNvSpPr>
          <p:nvPr/>
        </p:nvSpPr>
        <p:spPr bwMode="auto">
          <a:xfrm>
            <a:off x="6011863" y="4581525"/>
            <a:ext cx="1728787" cy="2873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grpSp>
        <p:nvGrpSpPr>
          <p:cNvPr id="66567" name="Group 16"/>
          <p:cNvGrpSpPr>
            <a:grpSpLocks/>
          </p:cNvGrpSpPr>
          <p:nvPr/>
        </p:nvGrpSpPr>
        <p:grpSpPr bwMode="auto">
          <a:xfrm>
            <a:off x="7740650" y="4508500"/>
            <a:ext cx="1339850" cy="360363"/>
            <a:chOff x="4740" y="2024"/>
            <a:chExt cx="844" cy="227"/>
          </a:xfrm>
        </p:grpSpPr>
        <p:sp>
          <p:nvSpPr>
            <p:cNvPr id="66570" name="Line 17"/>
            <p:cNvSpPr>
              <a:spLocks noChangeShapeType="1"/>
            </p:cNvSpPr>
            <p:nvPr/>
          </p:nvSpPr>
          <p:spPr bwMode="auto">
            <a:xfrm flipH="1">
              <a:off x="4740" y="2251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1" name="Text Box 18"/>
            <p:cNvSpPr txBox="1">
              <a:spLocks noChangeArrowheads="1"/>
            </p:cNvSpPr>
            <p:nvPr/>
          </p:nvSpPr>
          <p:spPr bwMode="auto">
            <a:xfrm>
              <a:off x="4830" y="2024"/>
              <a:ext cx="75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folHlink"/>
                  </a:solidFill>
                </a:rPr>
                <a:t>heap bottom</a:t>
              </a:r>
              <a:endParaRPr lang="en-US" altLang="zh-TW"/>
            </a:p>
          </p:txBody>
        </p:sp>
      </p:grpSp>
      <p:sp>
        <p:nvSpPr>
          <p:cNvPr id="66568" name="Rectangle 19"/>
          <p:cNvSpPr>
            <a:spLocks noChangeArrowheads="1"/>
          </p:cNvSpPr>
          <p:nvPr/>
        </p:nvSpPr>
        <p:spPr bwMode="auto">
          <a:xfrm>
            <a:off x="6011863" y="3789363"/>
            <a:ext cx="1728787" cy="503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66569" name="AutoShape 20"/>
          <p:cNvSpPr>
            <a:spLocks noChangeArrowheads="1"/>
          </p:cNvSpPr>
          <p:nvPr/>
        </p:nvSpPr>
        <p:spPr bwMode="auto">
          <a:xfrm>
            <a:off x="3203575" y="4868863"/>
            <a:ext cx="2305050" cy="792162"/>
          </a:xfrm>
          <a:prstGeom prst="wedgeRoundRectCallout">
            <a:avLst>
              <a:gd name="adj1" fmla="val 91046"/>
              <a:gd name="adj2" fmla="val -15641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the system will try to re-use available space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Heap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67592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67596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67597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67598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67599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7600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67601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02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67603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04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05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06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67607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67593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7594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5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67588" name="Text Box 20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67589" name="Text Box 22"/>
          <p:cNvSpPr txBox="1">
            <a:spLocks noChangeArrowheads="1"/>
          </p:cNvSpPr>
          <p:nvPr/>
        </p:nvSpPr>
        <p:spPr bwMode="auto">
          <a:xfrm>
            <a:off x="1187450" y="2636838"/>
            <a:ext cx="2860675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dynamically allocated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memory block</a:t>
            </a:r>
          </a:p>
        </p:txBody>
      </p:sp>
      <p:sp>
        <p:nvSpPr>
          <p:cNvPr id="67590" name="AutoShape 23"/>
          <p:cNvSpPr>
            <a:spLocks noChangeArrowheads="1"/>
          </p:cNvSpPr>
          <p:nvPr/>
        </p:nvSpPr>
        <p:spPr bwMode="auto">
          <a:xfrm>
            <a:off x="4211638" y="3644900"/>
            <a:ext cx="4032250" cy="1081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set by </a:t>
            </a:r>
            <a:r>
              <a:rPr lang="en-US" altLang="zh-TW" sz="2000" i="1">
                <a:solidFill>
                  <a:schemeClr val="folHlink"/>
                </a:solidFill>
              </a:rPr>
              <a:t>brk ()</a:t>
            </a:r>
            <a:r>
              <a:rPr lang="en-US" altLang="zh-TW" sz="2000">
                <a:solidFill>
                  <a:schemeClr val="hlink"/>
                </a:solidFill>
              </a:rPr>
              <a:t> and </a:t>
            </a:r>
            <a:r>
              <a:rPr lang="en-US" altLang="zh-TW" sz="2000" i="1">
                <a:solidFill>
                  <a:schemeClr val="folHlink"/>
                </a:solidFill>
              </a:rPr>
              <a:t>sbrk ()</a:t>
            </a:r>
            <a:r>
              <a:rPr lang="en-US" altLang="zh-TW" sz="2000">
                <a:solidFill>
                  <a:schemeClr val="hlink"/>
                </a:solidFill>
              </a:rPr>
              <a:t> system call</a:t>
            </a:r>
          </a:p>
        </p:txBody>
      </p:sp>
      <p:sp>
        <p:nvSpPr>
          <p:cNvPr id="67591" name="Line 24"/>
          <p:cNvSpPr>
            <a:spLocks noChangeShapeType="1"/>
          </p:cNvSpPr>
          <p:nvPr/>
        </p:nvSpPr>
        <p:spPr bwMode="auto">
          <a:xfrm flipH="1">
            <a:off x="3779838" y="4149725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Heap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68616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68620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68621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68622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68623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8624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68625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6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68627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8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29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30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68631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68617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8618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19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68612" name="Text Box 20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68613" name="Text Box 21"/>
          <p:cNvSpPr txBox="1">
            <a:spLocks noChangeArrowheads="1"/>
          </p:cNvSpPr>
          <p:nvPr/>
        </p:nvSpPr>
        <p:spPr bwMode="auto">
          <a:xfrm>
            <a:off x="1187450" y="2636838"/>
            <a:ext cx="2860675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dynamically allocated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memory block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4211638" y="3644900"/>
            <a:ext cx="4032250" cy="1081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malloc () calls </a:t>
            </a:r>
            <a:r>
              <a:rPr lang="en-US" altLang="zh-TW" sz="2000">
                <a:solidFill>
                  <a:schemeClr val="folHlink"/>
                </a:solidFill>
              </a:rPr>
              <a:t>brk</a:t>
            </a:r>
            <a:r>
              <a:rPr lang="en-US" altLang="zh-TW" sz="2000">
                <a:solidFill>
                  <a:schemeClr val="hlink"/>
                </a:solidFill>
              </a:rPr>
              <a:t>()/</a:t>
            </a:r>
            <a:r>
              <a:rPr lang="en-US" altLang="zh-TW" sz="2000">
                <a:solidFill>
                  <a:schemeClr val="folHlink"/>
                </a:solidFill>
              </a:rPr>
              <a:t>sbrk</a:t>
            </a:r>
            <a:r>
              <a:rPr lang="en-US" altLang="zh-TW" sz="2000">
                <a:solidFill>
                  <a:schemeClr val="hlink"/>
                </a:solidFill>
              </a:rPr>
              <a:t>() when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run out of memory</a:t>
            </a:r>
          </a:p>
        </p:txBody>
      </p:sp>
      <p:sp>
        <p:nvSpPr>
          <p:cNvPr id="68615" name="Line 23"/>
          <p:cNvSpPr>
            <a:spLocks noChangeShapeType="1"/>
          </p:cNvSpPr>
          <p:nvPr/>
        </p:nvSpPr>
        <p:spPr bwMode="auto">
          <a:xfrm flipH="1">
            <a:off x="3779838" y="4149725"/>
            <a:ext cx="3603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brk() and sbrk() does?</a:t>
            </a:r>
          </a:p>
        </p:txBody>
      </p:sp>
      <p:grpSp>
        <p:nvGrpSpPr>
          <p:cNvPr id="69635" name="Group 26"/>
          <p:cNvGrpSpPr>
            <a:grpSpLocks/>
          </p:cNvGrpSpPr>
          <p:nvPr/>
        </p:nvGrpSpPr>
        <p:grpSpPr bwMode="auto">
          <a:xfrm>
            <a:off x="1116013" y="1989138"/>
            <a:ext cx="3559175" cy="4492625"/>
            <a:chOff x="703" y="1253"/>
            <a:chExt cx="2242" cy="2830"/>
          </a:xfrm>
        </p:grpSpPr>
        <p:sp>
          <p:nvSpPr>
            <p:cNvPr id="69638" name="Rectangle 7"/>
            <p:cNvSpPr>
              <a:spLocks noChangeArrowheads="1"/>
            </p:cNvSpPr>
            <p:nvPr/>
          </p:nvSpPr>
          <p:spPr bwMode="auto">
            <a:xfrm>
              <a:off x="1247" y="1316"/>
              <a:ext cx="1134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text</a:t>
              </a:r>
            </a:p>
          </p:txBody>
        </p:sp>
        <p:sp>
          <p:nvSpPr>
            <p:cNvPr id="69639" name="Rectangle 8"/>
            <p:cNvSpPr>
              <a:spLocks noChangeArrowheads="1"/>
            </p:cNvSpPr>
            <p:nvPr/>
          </p:nvSpPr>
          <p:spPr bwMode="auto">
            <a:xfrm>
              <a:off x="1247" y="1633"/>
              <a:ext cx="113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initialized data</a:t>
              </a:r>
            </a:p>
          </p:txBody>
        </p:sp>
        <p:sp>
          <p:nvSpPr>
            <p:cNvPr id="69640" name="Rectangle 9"/>
            <p:cNvSpPr>
              <a:spLocks noChangeArrowheads="1"/>
            </p:cNvSpPr>
            <p:nvPr/>
          </p:nvSpPr>
          <p:spPr bwMode="auto">
            <a:xfrm>
              <a:off x="1247" y="1860"/>
              <a:ext cx="113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uninitialized data</a:t>
              </a:r>
            </a:p>
            <a:p>
              <a:pPr algn="ctr" eaLnBrk="1" hangingPunct="1"/>
              <a:r>
                <a:rPr lang="en-US" altLang="zh-TW"/>
                <a:t>(.bss)</a:t>
              </a:r>
            </a:p>
          </p:txBody>
        </p:sp>
        <p:sp>
          <p:nvSpPr>
            <p:cNvPr id="69641" name="Rectangle 10"/>
            <p:cNvSpPr>
              <a:spLocks noChangeArrowheads="1"/>
            </p:cNvSpPr>
            <p:nvPr/>
          </p:nvSpPr>
          <p:spPr bwMode="auto">
            <a:xfrm>
              <a:off x="1247" y="2223"/>
              <a:ext cx="1134" cy="1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9642" name="Text Box 11"/>
            <p:cNvSpPr txBox="1">
              <a:spLocks noChangeArrowheads="1"/>
            </p:cNvSpPr>
            <p:nvPr/>
          </p:nvSpPr>
          <p:spPr bwMode="auto">
            <a:xfrm>
              <a:off x="1597" y="229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heap</a:t>
              </a:r>
            </a:p>
          </p:txBody>
        </p:sp>
        <p:sp>
          <p:nvSpPr>
            <p:cNvPr id="69643" name="Line 12"/>
            <p:cNvSpPr>
              <a:spLocks noChangeShapeType="1"/>
            </p:cNvSpPr>
            <p:nvPr/>
          </p:nvSpPr>
          <p:spPr bwMode="auto">
            <a:xfrm>
              <a:off x="1247" y="258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4" name="Text Box 13"/>
            <p:cNvSpPr txBox="1">
              <a:spLocks noChangeArrowheads="1"/>
            </p:cNvSpPr>
            <p:nvPr/>
          </p:nvSpPr>
          <p:spPr bwMode="auto">
            <a:xfrm>
              <a:off x="1565" y="3357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stack</a:t>
              </a:r>
            </a:p>
          </p:txBody>
        </p:sp>
        <p:sp>
          <p:nvSpPr>
            <p:cNvPr id="69645" name="Line 14"/>
            <p:cNvSpPr>
              <a:spLocks noChangeShapeType="1"/>
            </p:cNvSpPr>
            <p:nvPr/>
          </p:nvSpPr>
          <p:spPr bwMode="auto">
            <a:xfrm>
              <a:off x="1247" y="3311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6" name="Line 16"/>
            <p:cNvSpPr>
              <a:spLocks noChangeShapeType="1"/>
            </p:cNvSpPr>
            <p:nvPr/>
          </p:nvSpPr>
          <p:spPr bwMode="auto">
            <a:xfrm flipV="1">
              <a:off x="1746" y="313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47" name="Rectangle 17"/>
            <p:cNvSpPr>
              <a:spLocks noChangeArrowheads="1"/>
            </p:cNvSpPr>
            <p:nvPr/>
          </p:nvSpPr>
          <p:spPr bwMode="auto">
            <a:xfrm>
              <a:off x="1247" y="3856"/>
              <a:ext cx="113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environment list</a:t>
              </a:r>
            </a:p>
          </p:txBody>
        </p:sp>
        <p:sp>
          <p:nvSpPr>
            <p:cNvPr id="69648" name="Rectangle 18"/>
            <p:cNvSpPr>
              <a:spLocks noChangeArrowheads="1"/>
            </p:cNvSpPr>
            <p:nvPr/>
          </p:nvSpPr>
          <p:spPr bwMode="auto">
            <a:xfrm>
              <a:off x="1247" y="3629"/>
              <a:ext cx="1134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command-line arg.</a:t>
              </a:r>
            </a:p>
          </p:txBody>
        </p:sp>
        <p:sp>
          <p:nvSpPr>
            <p:cNvPr id="69649" name="Text Box 19"/>
            <p:cNvSpPr txBox="1">
              <a:spLocks noChangeArrowheads="1"/>
            </p:cNvSpPr>
            <p:nvPr/>
          </p:nvSpPr>
          <p:spPr bwMode="auto">
            <a:xfrm>
              <a:off x="1008" y="125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9650" name="Line 20"/>
            <p:cNvSpPr>
              <a:spLocks noChangeShapeType="1"/>
            </p:cNvSpPr>
            <p:nvPr/>
          </p:nvSpPr>
          <p:spPr bwMode="auto">
            <a:xfrm>
              <a:off x="975" y="299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1" name="Text Box 21"/>
            <p:cNvSpPr txBox="1">
              <a:spLocks noChangeArrowheads="1"/>
            </p:cNvSpPr>
            <p:nvPr/>
          </p:nvSpPr>
          <p:spPr bwMode="auto">
            <a:xfrm>
              <a:off x="703" y="362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  <p:sp>
          <p:nvSpPr>
            <p:cNvPr id="69652" name="Text Box 22"/>
            <p:cNvSpPr txBox="1">
              <a:spLocks noChangeArrowheads="1"/>
            </p:cNvSpPr>
            <p:nvPr/>
          </p:nvSpPr>
          <p:spPr bwMode="auto">
            <a:xfrm>
              <a:off x="2381" y="2432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0x10000</a:t>
              </a:r>
            </a:p>
          </p:txBody>
        </p:sp>
        <p:sp>
          <p:nvSpPr>
            <p:cNvPr id="69653" name="Line 23"/>
            <p:cNvSpPr>
              <a:spLocks noChangeShapeType="1"/>
            </p:cNvSpPr>
            <p:nvPr/>
          </p:nvSpPr>
          <p:spPr bwMode="auto">
            <a:xfrm>
              <a:off x="1247" y="2795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4" name="Text Box 24"/>
            <p:cNvSpPr txBox="1">
              <a:spLocks noChangeArrowheads="1"/>
            </p:cNvSpPr>
            <p:nvPr/>
          </p:nvSpPr>
          <p:spPr bwMode="auto">
            <a:xfrm>
              <a:off x="2381" y="2704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0x12000</a:t>
              </a:r>
            </a:p>
          </p:txBody>
        </p:sp>
        <p:sp>
          <p:nvSpPr>
            <p:cNvPr id="69655" name="Line 25"/>
            <p:cNvSpPr>
              <a:spLocks noChangeShapeType="1"/>
            </p:cNvSpPr>
            <p:nvPr/>
          </p:nvSpPr>
          <p:spPr bwMode="auto">
            <a:xfrm>
              <a:off x="1746" y="2568"/>
              <a:ext cx="0" cy="22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9636" name="Text Box 27"/>
          <p:cNvSpPr txBox="1">
            <a:spLocks noChangeArrowheads="1"/>
          </p:cNvSpPr>
          <p:nvPr/>
        </p:nvSpPr>
        <p:spPr bwMode="auto">
          <a:xfrm>
            <a:off x="4427538" y="3357563"/>
            <a:ext cx="2754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extend by brk() or sbrk ()</a:t>
            </a:r>
          </a:p>
        </p:txBody>
      </p:sp>
      <p:cxnSp>
        <p:nvCxnSpPr>
          <p:cNvPr id="69637" name="AutoShape 28"/>
          <p:cNvCxnSpPr>
            <a:cxnSpLocks noChangeShapeType="1"/>
            <a:stCxn id="69636" idx="2"/>
            <a:endCxn id="69654" idx="3"/>
          </p:cNvCxnSpPr>
          <p:nvPr/>
        </p:nvCxnSpPr>
        <p:spPr bwMode="auto">
          <a:xfrm rot="5400000">
            <a:off x="4887119" y="3542507"/>
            <a:ext cx="706437" cy="1130300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Review: virtual-to-physical address translation</a:t>
            </a:r>
          </a:p>
        </p:txBody>
      </p:sp>
      <p:grpSp>
        <p:nvGrpSpPr>
          <p:cNvPr id="70659" name="Group 36"/>
          <p:cNvGrpSpPr>
            <a:grpSpLocks/>
          </p:cNvGrpSpPr>
          <p:nvPr/>
        </p:nvGrpSpPr>
        <p:grpSpPr bwMode="auto">
          <a:xfrm>
            <a:off x="1547813" y="2276475"/>
            <a:ext cx="5545137" cy="3505200"/>
            <a:chOff x="793" y="1298"/>
            <a:chExt cx="3493" cy="2208"/>
          </a:xfrm>
        </p:grpSpPr>
        <p:grpSp>
          <p:nvGrpSpPr>
            <p:cNvPr id="70660" name="Group 4"/>
            <p:cNvGrpSpPr>
              <a:grpSpLocks/>
            </p:cNvGrpSpPr>
            <p:nvPr/>
          </p:nvGrpSpPr>
          <p:grpSpPr bwMode="auto">
            <a:xfrm>
              <a:off x="793" y="1298"/>
              <a:ext cx="1854" cy="425"/>
              <a:chOff x="748" y="1417"/>
              <a:chExt cx="1854" cy="425"/>
            </a:xfrm>
          </p:grpSpPr>
          <p:sp>
            <p:nvSpPr>
              <p:cNvPr id="70675" name="Rectangle 5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90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page#</a:t>
                </a:r>
              </a:p>
            </p:txBody>
          </p:sp>
          <p:sp>
            <p:nvSpPr>
              <p:cNvPr id="70676" name="Rectangle 6"/>
              <p:cNvSpPr>
                <a:spLocks noChangeArrowheads="1"/>
              </p:cNvSpPr>
              <p:nvPr/>
            </p:nvSpPr>
            <p:spPr bwMode="auto">
              <a:xfrm>
                <a:off x="1655" y="1661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offset</a:t>
                </a:r>
              </a:p>
            </p:txBody>
          </p:sp>
          <p:sp>
            <p:nvSpPr>
              <p:cNvPr id="70677" name="Text Box 7"/>
              <p:cNvSpPr txBox="1">
                <a:spLocks noChangeArrowheads="1"/>
              </p:cNvSpPr>
              <p:nvPr/>
            </p:nvSpPr>
            <p:spPr bwMode="auto">
              <a:xfrm>
                <a:off x="1733" y="1417"/>
                <a:ext cx="8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virtual address</a:t>
                </a:r>
              </a:p>
            </p:txBody>
          </p:sp>
        </p:grpSp>
        <p:grpSp>
          <p:nvGrpSpPr>
            <p:cNvPr id="70661" name="Group 31"/>
            <p:cNvGrpSpPr>
              <a:grpSpLocks/>
            </p:cNvGrpSpPr>
            <p:nvPr/>
          </p:nvGrpSpPr>
          <p:grpSpPr bwMode="auto">
            <a:xfrm>
              <a:off x="1791" y="2115"/>
              <a:ext cx="680" cy="1346"/>
              <a:chOff x="1882" y="2341"/>
              <a:chExt cx="680" cy="1346"/>
            </a:xfrm>
          </p:grpSpPr>
          <p:sp>
            <p:nvSpPr>
              <p:cNvPr id="70669" name="Rectangle 9"/>
              <p:cNvSpPr>
                <a:spLocks noChangeArrowheads="1"/>
              </p:cNvSpPr>
              <p:nvPr/>
            </p:nvSpPr>
            <p:spPr bwMode="auto">
              <a:xfrm>
                <a:off x="1882" y="2659"/>
                <a:ext cx="680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0670" name="Rectangle 10"/>
              <p:cNvSpPr>
                <a:spLocks noChangeArrowheads="1"/>
              </p:cNvSpPr>
              <p:nvPr/>
            </p:nvSpPr>
            <p:spPr bwMode="auto">
              <a:xfrm>
                <a:off x="1882" y="2795"/>
                <a:ext cx="680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0671" name="Rectangle 11"/>
              <p:cNvSpPr>
                <a:spLocks noChangeArrowheads="1"/>
              </p:cNvSpPr>
              <p:nvPr/>
            </p:nvSpPr>
            <p:spPr bwMode="auto">
              <a:xfrm>
                <a:off x="1882" y="2931"/>
                <a:ext cx="680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0672" name="Rectangle 12"/>
              <p:cNvSpPr>
                <a:spLocks noChangeArrowheads="1"/>
              </p:cNvSpPr>
              <p:nvPr/>
            </p:nvSpPr>
            <p:spPr bwMode="auto">
              <a:xfrm>
                <a:off x="1882" y="2341"/>
                <a:ext cx="680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70673" name="Rectangle 13"/>
              <p:cNvSpPr>
                <a:spLocks noChangeArrowheads="1"/>
              </p:cNvSpPr>
              <p:nvPr/>
            </p:nvSpPr>
            <p:spPr bwMode="auto">
              <a:xfrm>
                <a:off x="1882" y="3067"/>
                <a:ext cx="680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70674" name="Text Box 14"/>
              <p:cNvSpPr txBox="1">
                <a:spLocks noChangeArrowheads="1"/>
              </p:cNvSpPr>
              <p:nvPr/>
            </p:nvSpPr>
            <p:spPr bwMode="auto">
              <a:xfrm>
                <a:off x="1882" y="3475"/>
                <a:ext cx="6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page table</a:t>
                </a:r>
              </a:p>
            </p:txBody>
          </p:sp>
        </p:grpSp>
        <p:cxnSp>
          <p:nvCxnSpPr>
            <p:cNvPr id="70662" name="AutoShape 27"/>
            <p:cNvCxnSpPr>
              <a:cxnSpLocks noChangeShapeType="1"/>
              <a:stCxn id="70675" idx="2"/>
              <a:endCxn id="70670" idx="1"/>
            </p:cNvCxnSpPr>
            <p:nvPr/>
          </p:nvCxnSpPr>
          <p:spPr bwMode="auto">
            <a:xfrm rot="16200000" flipH="1">
              <a:off x="1062" y="1908"/>
              <a:ext cx="914" cy="5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63" name="Rectangle 29"/>
            <p:cNvSpPr>
              <a:spLocks noChangeArrowheads="1"/>
            </p:cNvSpPr>
            <p:nvPr/>
          </p:nvSpPr>
          <p:spPr bwMode="auto">
            <a:xfrm>
              <a:off x="2607" y="2886"/>
              <a:ext cx="953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page #</a:t>
              </a:r>
            </a:p>
          </p:txBody>
        </p:sp>
        <p:sp>
          <p:nvSpPr>
            <p:cNvPr id="70664" name="Rectangle 30"/>
            <p:cNvSpPr>
              <a:spLocks noChangeArrowheads="1"/>
            </p:cNvSpPr>
            <p:nvPr/>
          </p:nvSpPr>
          <p:spPr bwMode="auto">
            <a:xfrm>
              <a:off x="3560" y="2886"/>
              <a:ext cx="725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offset</a:t>
              </a:r>
            </a:p>
          </p:txBody>
        </p:sp>
        <p:cxnSp>
          <p:nvCxnSpPr>
            <p:cNvPr id="70665" name="AutoShape 32"/>
            <p:cNvCxnSpPr>
              <a:cxnSpLocks noChangeShapeType="1"/>
              <a:stCxn id="70670" idx="3"/>
              <a:endCxn id="70663" idx="0"/>
            </p:cNvCxnSpPr>
            <p:nvPr/>
          </p:nvCxnSpPr>
          <p:spPr bwMode="auto">
            <a:xfrm>
              <a:off x="2471" y="2637"/>
              <a:ext cx="613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66" name="AutoShape 33"/>
            <p:cNvCxnSpPr>
              <a:cxnSpLocks noChangeShapeType="1"/>
              <a:stCxn id="70676" idx="2"/>
              <a:endCxn id="70664" idx="0"/>
            </p:cNvCxnSpPr>
            <p:nvPr/>
          </p:nvCxnSpPr>
          <p:spPr bwMode="auto">
            <a:xfrm rot="16200000" flipH="1">
              <a:off x="2366" y="1330"/>
              <a:ext cx="1163" cy="1950"/>
            </a:xfrm>
            <a:prstGeom prst="bentConnector3">
              <a:avLst>
                <a:gd name="adj1" fmla="val 19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67" name="AutoShape 34"/>
            <p:cNvSpPr>
              <a:spLocks/>
            </p:cNvSpPr>
            <p:nvPr/>
          </p:nvSpPr>
          <p:spPr bwMode="auto">
            <a:xfrm rot="-5400000">
              <a:off x="3356" y="2365"/>
              <a:ext cx="181" cy="1678"/>
            </a:xfrm>
            <a:prstGeom prst="leftBrace">
              <a:avLst>
                <a:gd name="adj1" fmla="val 772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0668" name="Text Box 35"/>
            <p:cNvSpPr txBox="1">
              <a:spLocks noChangeArrowheads="1"/>
            </p:cNvSpPr>
            <p:nvPr/>
          </p:nvSpPr>
          <p:spPr bwMode="auto">
            <a:xfrm>
              <a:off x="2971" y="329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physical 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OS view on managing memory of a process</a:t>
            </a:r>
          </a:p>
        </p:txBody>
      </p:sp>
      <p:grpSp>
        <p:nvGrpSpPr>
          <p:cNvPr id="71683" name="Group 29"/>
          <p:cNvGrpSpPr>
            <a:grpSpLocks/>
          </p:cNvGrpSpPr>
          <p:nvPr/>
        </p:nvGrpSpPr>
        <p:grpSpPr bwMode="auto">
          <a:xfrm>
            <a:off x="1258888" y="2060575"/>
            <a:ext cx="5481637" cy="4368800"/>
            <a:chOff x="839" y="1298"/>
            <a:chExt cx="3453" cy="2752"/>
          </a:xfrm>
        </p:grpSpPr>
        <p:grpSp>
          <p:nvGrpSpPr>
            <p:cNvPr id="71685" name="Group 8"/>
            <p:cNvGrpSpPr>
              <a:grpSpLocks/>
            </p:cNvGrpSpPr>
            <p:nvPr/>
          </p:nvGrpSpPr>
          <p:grpSpPr bwMode="auto">
            <a:xfrm>
              <a:off x="839" y="1298"/>
              <a:ext cx="1854" cy="425"/>
              <a:chOff x="748" y="1417"/>
              <a:chExt cx="1854" cy="425"/>
            </a:xfrm>
          </p:grpSpPr>
          <p:sp>
            <p:nvSpPr>
              <p:cNvPr id="71706" name="Rectangle 5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90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page#</a:t>
                </a:r>
              </a:p>
            </p:txBody>
          </p:sp>
          <p:sp>
            <p:nvSpPr>
              <p:cNvPr id="71707" name="Rectangle 6"/>
              <p:cNvSpPr>
                <a:spLocks noChangeArrowheads="1"/>
              </p:cNvSpPr>
              <p:nvPr/>
            </p:nvSpPr>
            <p:spPr bwMode="auto">
              <a:xfrm>
                <a:off x="1655" y="1661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offset</a:t>
                </a:r>
              </a:p>
            </p:txBody>
          </p:sp>
          <p:sp>
            <p:nvSpPr>
              <p:cNvPr id="71708" name="Text Box 7"/>
              <p:cNvSpPr txBox="1">
                <a:spLocks noChangeArrowheads="1"/>
              </p:cNvSpPr>
              <p:nvPr/>
            </p:nvSpPr>
            <p:spPr bwMode="auto">
              <a:xfrm>
                <a:off x="1733" y="1417"/>
                <a:ext cx="8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virtual address</a:t>
                </a:r>
              </a:p>
            </p:txBody>
          </p:sp>
        </p:grpSp>
        <p:grpSp>
          <p:nvGrpSpPr>
            <p:cNvPr id="71686" name="Group 14"/>
            <p:cNvGrpSpPr>
              <a:grpSpLocks/>
            </p:cNvGrpSpPr>
            <p:nvPr/>
          </p:nvGrpSpPr>
          <p:grpSpPr bwMode="auto">
            <a:xfrm>
              <a:off x="1927" y="1933"/>
              <a:ext cx="680" cy="1497"/>
              <a:chOff x="2245" y="1888"/>
              <a:chExt cx="680" cy="1497"/>
            </a:xfrm>
          </p:grpSpPr>
          <p:sp>
            <p:nvSpPr>
              <p:cNvPr id="71701" name="Rectangle 9"/>
              <p:cNvSpPr>
                <a:spLocks noChangeArrowheads="1"/>
              </p:cNvSpPr>
              <p:nvPr/>
            </p:nvSpPr>
            <p:spPr bwMode="auto">
              <a:xfrm>
                <a:off x="2245" y="2387"/>
                <a:ext cx="680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1702" name="Rectangle 10"/>
              <p:cNvSpPr>
                <a:spLocks noChangeArrowheads="1"/>
              </p:cNvSpPr>
              <p:nvPr/>
            </p:nvSpPr>
            <p:spPr bwMode="auto">
              <a:xfrm>
                <a:off x="2245" y="2523"/>
                <a:ext cx="680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1703" name="Rectangle 11"/>
              <p:cNvSpPr>
                <a:spLocks noChangeArrowheads="1"/>
              </p:cNvSpPr>
              <p:nvPr/>
            </p:nvSpPr>
            <p:spPr bwMode="auto">
              <a:xfrm>
                <a:off x="2245" y="2659"/>
                <a:ext cx="680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1704" name="Rectangle 12"/>
              <p:cNvSpPr>
                <a:spLocks noChangeArrowheads="1"/>
              </p:cNvSpPr>
              <p:nvPr/>
            </p:nvSpPr>
            <p:spPr bwMode="auto">
              <a:xfrm>
                <a:off x="2245" y="1888"/>
                <a:ext cx="680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71705" name="Rectangle 13"/>
              <p:cNvSpPr>
                <a:spLocks noChangeArrowheads="1"/>
              </p:cNvSpPr>
              <p:nvPr/>
            </p:nvSpPr>
            <p:spPr bwMode="auto">
              <a:xfrm>
                <a:off x="2245" y="2795"/>
                <a:ext cx="680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</p:grpSp>
        <p:sp>
          <p:nvSpPr>
            <p:cNvPr id="71687" name="Text Box 15"/>
            <p:cNvSpPr txBox="1">
              <a:spLocks noChangeArrowheads="1"/>
            </p:cNvSpPr>
            <p:nvPr/>
          </p:nvSpPr>
          <p:spPr bwMode="auto">
            <a:xfrm>
              <a:off x="1882" y="3475"/>
              <a:ext cx="6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page table</a:t>
              </a:r>
            </a:p>
          </p:txBody>
        </p:sp>
        <p:grpSp>
          <p:nvGrpSpPr>
            <p:cNvPr id="71688" name="Group 24"/>
            <p:cNvGrpSpPr>
              <a:grpSpLocks/>
            </p:cNvGrpSpPr>
            <p:nvPr/>
          </p:nvGrpSpPr>
          <p:grpSpPr bwMode="auto">
            <a:xfrm>
              <a:off x="3288" y="1525"/>
              <a:ext cx="1004" cy="2525"/>
              <a:chOff x="3424" y="1525"/>
              <a:chExt cx="1004" cy="2525"/>
            </a:xfrm>
          </p:grpSpPr>
          <p:sp>
            <p:nvSpPr>
              <p:cNvPr id="71693" name="Rectangle 16"/>
              <p:cNvSpPr>
                <a:spLocks noChangeArrowheads="1"/>
              </p:cNvSpPr>
              <p:nvPr/>
            </p:nvSpPr>
            <p:spPr bwMode="auto">
              <a:xfrm>
                <a:off x="3424" y="3113"/>
                <a:ext cx="998" cy="31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page A</a:t>
                </a:r>
              </a:p>
            </p:txBody>
          </p:sp>
          <p:sp>
            <p:nvSpPr>
              <p:cNvPr id="71694" name="Rectangle 17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998" cy="31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page B</a:t>
                </a:r>
              </a:p>
            </p:txBody>
          </p:sp>
          <p:sp>
            <p:nvSpPr>
              <p:cNvPr id="71695" name="Rectangle 18"/>
              <p:cNvSpPr>
                <a:spLocks noChangeArrowheads="1"/>
              </p:cNvSpPr>
              <p:nvPr/>
            </p:nvSpPr>
            <p:spPr bwMode="auto">
              <a:xfrm>
                <a:off x="3424" y="2523"/>
                <a:ext cx="998" cy="31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page C</a:t>
                </a:r>
              </a:p>
            </p:txBody>
          </p:sp>
          <p:sp>
            <p:nvSpPr>
              <p:cNvPr id="71696" name="Rectangle 19"/>
              <p:cNvSpPr>
                <a:spLocks noChangeArrowheads="1"/>
              </p:cNvSpPr>
              <p:nvPr/>
            </p:nvSpPr>
            <p:spPr bwMode="auto">
              <a:xfrm>
                <a:off x="3424" y="1525"/>
                <a:ext cx="99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71697" name="Rectangle 20"/>
              <p:cNvSpPr>
                <a:spLocks noChangeArrowheads="1"/>
              </p:cNvSpPr>
              <p:nvPr/>
            </p:nvSpPr>
            <p:spPr bwMode="auto">
              <a:xfrm>
                <a:off x="3424" y="2296"/>
                <a:ext cx="99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71698" name="Rectangle 21"/>
              <p:cNvSpPr>
                <a:spLocks noChangeArrowheads="1"/>
              </p:cNvSpPr>
              <p:nvPr/>
            </p:nvSpPr>
            <p:spPr bwMode="auto">
              <a:xfrm>
                <a:off x="3424" y="2841"/>
                <a:ext cx="99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71699" name="Rectangle 22"/>
              <p:cNvSpPr>
                <a:spLocks noChangeArrowheads="1"/>
              </p:cNvSpPr>
              <p:nvPr/>
            </p:nvSpPr>
            <p:spPr bwMode="auto">
              <a:xfrm>
                <a:off x="3424" y="3430"/>
                <a:ext cx="998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…</a:t>
                </a:r>
              </a:p>
            </p:txBody>
          </p:sp>
          <p:sp>
            <p:nvSpPr>
              <p:cNvPr id="71700" name="Text Box 23"/>
              <p:cNvSpPr txBox="1">
                <a:spLocks noChangeArrowheads="1"/>
              </p:cNvSpPr>
              <p:nvPr/>
            </p:nvSpPr>
            <p:spPr bwMode="auto">
              <a:xfrm>
                <a:off x="3424" y="3838"/>
                <a:ext cx="10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physical memory</a:t>
                </a:r>
              </a:p>
            </p:txBody>
          </p:sp>
        </p:grpSp>
        <p:cxnSp>
          <p:nvCxnSpPr>
            <p:cNvPr id="71689" name="AutoShape 25"/>
            <p:cNvCxnSpPr>
              <a:cxnSpLocks noChangeShapeType="1"/>
              <a:stCxn id="71701" idx="3"/>
              <a:endCxn id="71693" idx="1"/>
            </p:cNvCxnSpPr>
            <p:nvPr/>
          </p:nvCxnSpPr>
          <p:spPr bwMode="auto">
            <a:xfrm>
              <a:off x="2607" y="2500"/>
              <a:ext cx="681" cy="772"/>
            </a:xfrm>
            <a:prstGeom prst="bentConnector3">
              <a:avLst>
                <a:gd name="adj1" fmla="val 36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0" name="AutoShape 26"/>
            <p:cNvCxnSpPr>
              <a:cxnSpLocks noChangeShapeType="1"/>
              <a:stCxn id="71702" idx="3"/>
              <a:endCxn id="71694" idx="1"/>
            </p:cNvCxnSpPr>
            <p:nvPr/>
          </p:nvCxnSpPr>
          <p:spPr bwMode="auto">
            <a:xfrm flipV="1">
              <a:off x="2607" y="2138"/>
              <a:ext cx="681" cy="498"/>
            </a:xfrm>
            <a:prstGeom prst="bentConnector3">
              <a:avLst>
                <a:gd name="adj1" fmla="val 682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1" name="AutoShape 27"/>
            <p:cNvCxnSpPr>
              <a:cxnSpLocks noChangeShapeType="1"/>
              <a:stCxn id="71703" idx="3"/>
            </p:cNvCxnSpPr>
            <p:nvPr/>
          </p:nvCxnSpPr>
          <p:spPr bwMode="auto">
            <a:xfrm flipV="1">
              <a:off x="2607" y="2704"/>
              <a:ext cx="727" cy="68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92" name="AutoShape 28"/>
            <p:cNvCxnSpPr>
              <a:cxnSpLocks noChangeShapeType="1"/>
              <a:stCxn id="71706" idx="2"/>
              <a:endCxn id="71702" idx="1"/>
            </p:cNvCxnSpPr>
            <p:nvPr/>
          </p:nvCxnSpPr>
          <p:spPr bwMode="auto">
            <a:xfrm rot="16200000" flipH="1">
              <a:off x="1153" y="1863"/>
              <a:ext cx="913" cy="63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1403350" y="3429000"/>
            <a:ext cx="2736850" cy="1152525"/>
          </a:xfrm>
          <a:prstGeom prst="wedgeRoundRectCallout">
            <a:avLst>
              <a:gd name="adj1" fmla="val 85731"/>
              <a:gd name="adj2" fmla="val 9600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OS manages fixed-size pages (e.g. 4KB)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OS does for brk()/sbrk()?</a:t>
            </a:r>
          </a:p>
        </p:txBody>
      </p:sp>
      <p:grpSp>
        <p:nvGrpSpPr>
          <p:cNvPr id="72707" name="Group 34"/>
          <p:cNvGrpSpPr>
            <a:grpSpLocks/>
          </p:cNvGrpSpPr>
          <p:nvPr/>
        </p:nvGrpSpPr>
        <p:grpSpPr bwMode="auto">
          <a:xfrm>
            <a:off x="1476375" y="1844675"/>
            <a:ext cx="5483225" cy="4584700"/>
            <a:chOff x="793" y="1298"/>
            <a:chExt cx="3454" cy="2888"/>
          </a:xfrm>
        </p:grpSpPr>
        <p:grpSp>
          <p:nvGrpSpPr>
            <p:cNvPr id="72709" name="Group 4"/>
            <p:cNvGrpSpPr>
              <a:grpSpLocks/>
            </p:cNvGrpSpPr>
            <p:nvPr/>
          </p:nvGrpSpPr>
          <p:grpSpPr bwMode="auto">
            <a:xfrm>
              <a:off x="793" y="1298"/>
              <a:ext cx="1854" cy="425"/>
              <a:chOff x="748" y="1417"/>
              <a:chExt cx="1854" cy="425"/>
            </a:xfrm>
          </p:grpSpPr>
          <p:sp>
            <p:nvSpPr>
              <p:cNvPr id="72731" name="Rectangle 5"/>
              <p:cNvSpPr>
                <a:spLocks noChangeArrowheads="1"/>
              </p:cNvSpPr>
              <p:nvPr/>
            </p:nvSpPr>
            <p:spPr bwMode="auto">
              <a:xfrm>
                <a:off x="748" y="1661"/>
                <a:ext cx="90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page#</a:t>
                </a:r>
              </a:p>
            </p:txBody>
          </p:sp>
          <p:sp>
            <p:nvSpPr>
              <p:cNvPr id="72732" name="Rectangle 6"/>
              <p:cNvSpPr>
                <a:spLocks noChangeArrowheads="1"/>
              </p:cNvSpPr>
              <p:nvPr/>
            </p:nvSpPr>
            <p:spPr bwMode="auto">
              <a:xfrm>
                <a:off x="1655" y="1661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offset</a:t>
                </a:r>
              </a:p>
            </p:txBody>
          </p:sp>
          <p:sp>
            <p:nvSpPr>
              <p:cNvPr id="72733" name="Text Box 7"/>
              <p:cNvSpPr txBox="1">
                <a:spLocks noChangeArrowheads="1"/>
              </p:cNvSpPr>
              <p:nvPr/>
            </p:nvSpPr>
            <p:spPr bwMode="auto">
              <a:xfrm>
                <a:off x="1733" y="1417"/>
                <a:ext cx="8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virtual address</a:t>
                </a:r>
              </a:p>
            </p:txBody>
          </p:sp>
        </p:grpSp>
        <p:sp>
          <p:nvSpPr>
            <p:cNvPr id="72710" name="Rectangle 9"/>
            <p:cNvSpPr>
              <a:spLocks noChangeArrowheads="1"/>
            </p:cNvSpPr>
            <p:nvPr/>
          </p:nvSpPr>
          <p:spPr bwMode="auto">
            <a:xfrm>
              <a:off x="1882" y="2432"/>
              <a:ext cx="68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2711" name="Rectangle 10"/>
            <p:cNvSpPr>
              <a:spLocks noChangeArrowheads="1"/>
            </p:cNvSpPr>
            <p:nvPr/>
          </p:nvSpPr>
          <p:spPr bwMode="auto">
            <a:xfrm>
              <a:off x="1882" y="2568"/>
              <a:ext cx="68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2712" name="Rectangle 11"/>
            <p:cNvSpPr>
              <a:spLocks noChangeArrowheads="1"/>
            </p:cNvSpPr>
            <p:nvPr/>
          </p:nvSpPr>
          <p:spPr bwMode="auto">
            <a:xfrm>
              <a:off x="1882" y="2704"/>
              <a:ext cx="68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2713" name="Rectangle 12"/>
            <p:cNvSpPr>
              <a:spLocks noChangeArrowheads="1"/>
            </p:cNvSpPr>
            <p:nvPr/>
          </p:nvSpPr>
          <p:spPr bwMode="auto">
            <a:xfrm>
              <a:off x="1882" y="1933"/>
              <a:ext cx="680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…</a:t>
              </a:r>
            </a:p>
          </p:txBody>
        </p:sp>
        <p:sp>
          <p:nvSpPr>
            <p:cNvPr id="72714" name="Rectangle 13"/>
            <p:cNvSpPr>
              <a:spLocks noChangeArrowheads="1"/>
            </p:cNvSpPr>
            <p:nvPr/>
          </p:nvSpPr>
          <p:spPr bwMode="auto">
            <a:xfrm>
              <a:off x="1882" y="2976"/>
              <a:ext cx="68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…</a:t>
              </a:r>
            </a:p>
          </p:txBody>
        </p:sp>
        <p:sp>
          <p:nvSpPr>
            <p:cNvPr id="72715" name="Text Box 14"/>
            <p:cNvSpPr txBox="1">
              <a:spLocks noChangeArrowheads="1"/>
            </p:cNvSpPr>
            <p:nvPr/>
          </p:nvSpPr>
          <p:spPr bwMode="auto">
            <a:xfrm>
              <a:off x="1882" y="3430"/>
              <a:ext cx="6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page table</a:t>
              </a:r>
            </a:p>
          </p:txBody>
        </p:sp>
        <p:sp>
          <p:nvSpPr>
            <p:cNvPr id="72716" name="Rectangle 16"/>
            <p:cNvSpPr>
              <a:spLocks noChangeArrowheads="1"/>
            </p:cNvSpPr>
            <p:nvPr/>
          </p:nvSpPr>
          <p:spPr bwMode="auto">
            <a:xfrm>
              <a:off x="3242" y="3113"/>
              <a:ext cx="998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page A</a:t>
              </a:r>
            </a:p>
          </p:txBody>
        </p:sp>
        <p:sp>
          <p:nvSpPr>
            <p:cNvPr id="72717" name="Rectangle 17"/>
            <p:cNvSpPr>
              <a:spLocks noChangeArrowheads="1"/>
            </p:cNvSpPr>
            <p:nvPr/>
          </p:nvSpPr>
          <p:spPr bwMode="auto">
            <a:xfrm>
              <a:off x="3242" y="1979"/>
              <a:ext cx="998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page B</a:t>
              </a:r>
            </a:p>
          </p:txBody>
        </p:sp>
        <p:sp>
          <p:nvSpPr>
            <p:cNvPr id="72718" name="Rectangle 18"/>
            <p:cNvSpPr>
              <a:spLocks noChangeArrowheads="1"/>
            </p:cNvSpPr>
            <p:nvPr/>
          </p:nvSpPr>
          <p:spPr bwMode="auto">
            <a:xfrm>
              <a:off x="3242" y="2523"/>
              <a:ext cx="998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page C</a:t>
              </a:r>
            </a:p>
          </p:txBody>
        </p:sp>
        <p:sp>
          <p:nvSpPr>
            <p:cNvPr id="72719" name="Rectangle 19"/>
            <p:cNvSpPr>
              <a:spLocks noChangeArrowheads="1"/>
            </p:cNvSpPr>
            <p:nvPr/>
          </p:nvSpPr>
          <p:spPr bwMode="auto">
            <a:xfrm>
              <a:off x="3242" y="1525"/>
              <a:ext cx="998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…</a:t>
              </a:r>
            </a:p>
          </p:txBody>
        </p:sp>
        <p:sp>
          <p:nvSpPr>
            <p:cNvPr id="72720" name="Rectangle 20"/>
            <p:cNvSpPr>
              <a:spLocks noChangeArrowheads="1"/>
            </p:cNvSpPr>
            <p:nvPr/>
          </p:nvSpPr>
          <p:spPr bwMode="auto">
            <a:xfrm>
              <a:off x="3242" y="2296"/>
              <a:ext cx="99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…</a:t>
              </a:r>
            </a:p>
          </p:txBody>
        </p:sp>
        <p:sp>
          <p:nvSpPr>
            <p:cNvPr id="72721" name="Rectangle 21"/>
            <p:cNvSpPr>
              <a:spLocks noChangeArrowheads="1"/>
            </p:cNvSpPr>
            <p:nvPr/>
          </p:nvSpPr>
          <p:spPr bwMode="auto">
            <a:xfrm>
              <a:off x="3242" y="2841"/>
              <a:ext cx="99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…</a:t>
              </a:r>
            </a:p>
          </p:txBody>
        </p:sp>
        <p:sp>
          <p:nvSpPr>
            <p:cNvPr id="72722" name="Rectangle 22"/>
            <p:cNvSpPr>
              <a:spLocks noChangeArrowheads="1"/>
            </p:cNvSpPr>
            <p:nvPr/>
          </p:nvSpPr>
          <p:spPr bwMode="auto">
            <a:xfrm>
              <a:off x="3243" y="3748"/>
              <a:ext cx="998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…</a:t>
              </a:r>
            </a:p>
          </p:txBody>
        </p:sp>
        <p:sp>
          <p:nvSpPr>
            <p:cNvPr id="72723" name="Text Box 23"/>
            <p:cNvSpPr txBox="1">
              <a:spLocks noChangeArrowheads="1"/>
            </p:cNvSpPr>
            <p:nvPr/>
          </p:nvSpPr>
          <p:spPr bwMode="auto">
            <a:xfrm>
              <a:off x="3243" y="3974"/>
              <a:ext cx="10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physical memory</a:t>
              </a:r>
            </a:p>
          </p:txBody>
        </p:sp>
        <p:cxnSp>
          <p:nvCxnSpPr>
            <p:cNvPr id="72724" name="AutoShape 24"/>
            <p:cNvCxnSpPr>
              <a:cxnSpLocks noChangeShapeType="1"/>
              <a:stCxn id="72710" idx="3"/>
              <a:endCxn id="72716" idx="1"/>
            </p:cNvCxnSpPr>
            <p:nvPr/>
          </p:nvCxnSpPr>
          <p:spPr bwMode="auto">
            <a:xfrm>
              <a:off x="2562" y="2500"/>
              <a:ext cx="680" cy="772"/>
            </a:xfrm>
            <a:prstGeom prst="bentConnector3">
              <a:avLst>
                <a:gd name="adj1" fmla="val 3808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5" name="AutoShape 25"/>
            <p:cNvCxnSpPr>
              <a:cxnSpLocks noChangeShapeType="1"/>
              <a:stCxn id="72711" idx="3"/>
              <a:endCxn id="72717" idx="1"/>
            </p:cNvCxnSpPr>
            <p:nvPr/>
          </p:nvCxnSpPr>
          <p:spPr bwMode="auto">
            <a:xfrm flipV="1">
              <a:off x="2562" y="2138"/>
              <a:ext cx="680" cy="49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6" name="AutoShape 26"/>
            <p:cNvCxnSpPr>
              <a:cxnSpLocks noChangeShapeType="1"/>
              <a:stCxn id="72712" idx="3"/>
            </p:cNvCxnSpPr>
            <p:nvPr/>
          </p:nvCxnSpPr>
          <p:spPr bwMode="auto">
            <a:xfrm flipV="1">
              <a:off x="2562" y="2704"/>
              <a:ext cx="727" cy="68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7" name="AutoShape 27"/>
            <p:cNvCxnSpPr>
              <a:cxnSpLocks noChangeShapeType="1"/>
              <a:stCxn id="72731" idx="2"/>
              <a:endCxn id="72711" idx="1"/>
            </p:cNvCxnSpPr>
            <p:nvPr/>
          </p:nvCxnSpPr>
          <p:spPr bwMode="auto">
            <a:xfrm rot="16200000" flipH="1">
              <a:off x="1108" y="1862"/>
              <a:ext cx="913" cy="63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8" name="Rectangle 29"/>
            <p:cNvSpPr>
              <a:spLocks noChangeArrowheads="1"/>
            </p:cNvSpPr>
            <p:nvPr/>
          </p:nvSpPr>
          <p:spPr bwMode="auto">
            <a:xfrm>
              <a:off x="1882" y="2840"/>
              <a:ext cx="68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2729" name="Rectangle 31"/>
            <p:cNvSpPr>
              <a:spLocks noChangeArrowheads="1"/>
            </p:cNvSpPr>
            <p:nvPr/>
          </p:nvSpPr>
          <p:spPr bwMode="auto">
            <a:xfrm>
              <a:off x="3243" y="3430"/>
              <a:ext cx="998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page D</a:t>
              </a:r>
            </a:p>
          </p:txBody>
        </p:sp>
        <p:cxnSp>
          <p:nvCxnSpPr>
            <p:cNvPr id="72730" name="AutoShape 32"/>
            <p:cNvCxnSpPr>
              <a:cxnSpLocks noChangeShapeType="1"/>
              <a:stCxn id="72728" idx="3"/>
              <a:endCxn id="72729" idx="1"/>
            </p:cNvCxnSpPr>
            <p:nvPr/>
          </p:nvCxnSpPr>
          <p:spPr bwMode="auto">
            <a:xfrm>
              <a:off x="2562" y="2908"/>
              <a:ext cx="681" cy="681"/>
            </a:xfrm>
            <a:prstGeom prst="bentConnector3">
              <a:avLst>
                <a:gd name="adj1" fmla="val 16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87" name="AutoShape 35"/>
          <p:cNvSpPr>
            <a:spLocks noChangeArrowheads="1"/>
          </p:cNvSpPr>
          <p:nvPr/>
        </p:nvSpPr>
        <p:spPr bwMode="auto">
          <a:xfrm>
            <a:off x="4140200" y="1844675"/>
            <a:ext cx="4248150" cy="12969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new page table entry and physical page</a:t>
            </a:r>
          </a:p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for the extended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9223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9227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9228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9229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9230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31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9232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3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9234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5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6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9238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9224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9225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9220" name="Text Box 21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 flipH="1">
            <a:off x="3492500" y="2133600"/>
            <a:ext cx="1511300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Text Box 23"/>
          <p:cNvSpPr txBox="1">
            <a:spLocks noChangeArrowheads="1"/>
          </p:cNvSpPr>
          <p:nvPr/>
        </p:nvSpPr>
        <p:spPr bwMode="auto">
          <a:xfrm>
            <a:off x="684213" y="3141663"/>
            <a:ext cx="354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static data with initial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Environment Variables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Environment Variables</a:t>
            </a:r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74760" name="Group 5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74764" name="Rectangle 6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74765" name="Rectangle 7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74766" name="Rectangle 8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74767" name="Rectangle 9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4768" name="Text Box 10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74769" name="Line 11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70" name="Text Box 12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74771" name="Line 13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72" name="Line 14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73" name="Line 15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74" name="Rectangle 16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74775" name="Rectangle 17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74761" name="Text Box 18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4762" name="Line 19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3" name="Text Box 20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74756" name="Rectangle 21"/>
          <p:cNvSpPr>
            <a:spLocks noChangeArrowheads="1"/>
          </p:cNvSpPr>
          <p:nvPr/>
        </p:nvSpPr>
        <p:spPr bwMode="auto">
          <a:xfrm>
            <a:off x="4572000" y="4724400"/>
            <a:ext cx="2592388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HOME=“/home/ycma”</a:t>
            </a:r>
          </a:p>
          <a:p>
            <a:pPr eaLnBrk="1" hangingPunct="1"/>
            <a:r>
              <a:rPr lang="en-US" altLang="zh-TW"/>
              <a:t>PATH=“/bin:/usr/local/bin”</a:t>
            </a:r>
          </a:p>
          <a:p>
            <a:pPr eaLnBrk="1" hangingPunct="1"/>
            <a:r>
              <a:rPr lang="en-US" altLang="zh-TW"/>
              <a:t>USER=“ycma”</a:t>
            </a:r>
          </a:p>
          <a:p>
            <a:pPr eaLnBrk="1" hangingPunct="1"/>
            <a:r>
              <a:rPr lang="en-US" altLang="zh-TW"/>
              <a:t>   …</a:t>
            </a:r>
          </a:p>
        </p:txBody>
      </p:sp>
      <p:sp>
        <p:nvSpPr>
          <p:cNvPr id="74757" name="Line 22"/>
          <p:cNvSpPr>
            <a:spLocks noChangeShapeType="1"/>
          </p:cNvSpPr>
          <p:nvPr/>
        </p:nvSpPr>
        <p:spPr bwMode="auto">
          <a:xfrm flipV="1">
            <a:off x="3779838" y="4724400"/>
            <a:ext cx="792162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58" name="Line 23"/>
          <p:cNvSpPr>
            <a:spLocks noChangeShapeType="1"/>
          </p:cNvSpPr>
          <p:nvPr/>
        </p:nvSpPr>
        <p:spPr bwMode="auto">
          <a:xfrm>
            <a:off x="3779838" y="6165850"/>
            <a:ext cx="7921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59" name="AutoShape 24"/>
          <p:cNvSpPr>
            <a:spLocks noChangeArrowheads="1"/>
          </p:cNvSpPr>
          <p:nvPr/>
        </p:nvSpPr>
        <p:spPr bwMode="auto">
          <a:xfrm>
            <a:off x="5076825" y="2565400"/>
            <a:ext cx="2087563" cy="1655763"/>
          </a:xfrm>
          <a:prstGeom prst="wedgeRoundRectCallout">
            <a:avLst>
              <a:gd name="adj1" fmla="val -41560"/>
              <a:gd name="adj2" fmla="val 81162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access by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    getenv ()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    putenv ()</a:t>
            </a:r>
          </a:p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    setenv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Appendix: long-jump across stack frame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Long jump across stack frames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900113" y="2133600"/>
            <a:ext cx="2146300" cy="4143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/>
              <a:t>#include &lt;setjmp.h&gt;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jmp_buf jmpbuffer;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main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if (setjmp(jmpbuffer)!=0)</a:t>
            </a:r>
          </a:p>
          <a:p>
            <a:pPr eaLnBrk="1" hangingPunct="1"/>
            <a:r>
              <a:rPr lang="en-US" altLang="zh-TW" sz="1400"/>
              <a:t>        printf (“error\n”);</a:t>
            </a:r>
          </a:p>
          <a:p>
            <a:pPr eaLnBrk="1" hangingPunct="1"/>
            <a:r>
              <a:rPr lang="en-US" altLang="zh-TW" sz="1400"/>
              <a:t>   foo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foo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go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go () {</a:t>
            </a:r>
          </a:p>
          <a:p>
            <a:pPr eaLnBrk="1" hangingPunct="1"/>
            <a:r>
              <a:rPr lang="en-US" altLang="zh-TW" sz="1400"/>
              <a:t>    longjmp (jmpbuffer, 1);</a:t>
            </a:r>
          </a:p>
          <a:p>
            <a:pPr eaLnBrk="1" hangingPunct="1"/>
            <a:r>
              <a:rPr lang="en-US" altLang="zh-TW" sz="1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Long jump across stack frames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900113" y="2133600"/>
            <a:ext cx="2146300" cy="4143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/>
              <a:t>#include &lt;setjmp.h&gt;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jmp_buf jmpbuffer;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main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if (setjmp(jmpbuffer)!=0)</a:t>
            </a:r>
          </a:p>
          <a:p>
            <a:pPr eaLnBrk="1" hangingPunct="1"/>
            <a:r>
              <a:rPr lang="en-US" altLang="zh-TW" sz="1400"/>
              <a:t>        printf (“error\n”);</a:t>
            </a:r>
          </a:p>
          <a:p>
            <a:pPr eaLnBrk="1" hangingPunct="1"/>
            <a:r>
              <a:rPr lang="en-US" altLang="zh-TW" sz="1400"/>
              <a:t>   foo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foo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go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go () {</a:t>
            </a:r>
          </a:p>
          <a:p>
            <a:pPr eaLnBrk="1" hangingPunct="1"/>
            <a:r>
              <a:rPr lang="en-US" altLang="zh-TW" sz="1400"/>
              <a:t>    longjmp (jmpbuffer, 1);</a:t>
            </a:r>
          </a:p>
          <a:p>
            <a:pPr eaLnBrk="1" hangingPunct="1"/>
            <a:r>
              <a:rPr lang="en-US" altLang="zh-TW" sz="1400"/>
              <a:t>}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3563938" y="2420938"/>
            <a:ext cx="3816350" cy="1008062"/>
          </a:xfrm>
          <a:prstGeom prst="wedgeRoundRectCallout">
            <a:avLst>
              <a:gd name="adj1" fmla="val -65269"/>
              <a:gd name="adj2" fmla="val 6165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first execute: set jmpbuffer and returns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Long jump across stack frames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900113" y="2133600"/>
            <a:ext cx="2146300" cy="4143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/>
              <a:t>#include &lt;setjmp.h&gt;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jmp_buf jmpbuffer;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main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if (setjmp(jmpbuffer)!=0)</a:t>
            </a:r>
          </a:p>
          <a:p>
            <a:pPr eaLnBrk="1" hangingPunct="1"/>
            <a:r>
              <a:rPr lang="en-US" altLang="zh-TW" sz="1400"/>
              <a:t>        printf (“error\n”);</a:t>
            </a:r>
          </a:p>
          <a:p>
            <a:pPr eaLnBrk="1" hangingPunct="1"/>
            <a:r>
              <a:rPr lang="en-US" altLang="zh-TW" sz="1400"/>
              <a:t>   foo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foo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go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go () {</a:t>
            </a:r>
          </a:p>
          <a:p>
            <a:pPr eaLnBrk="1" hangingPunct="1"/>
            <a:r>
              <a:rPr lang="en-US" altLang="zh-TW" sz="1400"/>
              <a:t>    longjmp (jmpbuffer, 1);</a:t>
            </a:r>
          </a:p>
          <a:p>
            <a:pPr eaLnBrk="1" hangingPunct="1"/>
            <a:r>
              <a:rPr lang="en-US" altLang="zh-TW" sz="1400"/>
              <a:t>}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348038" y="5661025"/>
            <a:ext cx="2663825" cy="935038"/>
          </a:xfrm>
          <a:prstGeom prst="wedgeRoundRectCallout">
            <a:avLst>
              <a:gd name="adj1" fmla="val -74852"/>
              <a:gd name="adj2" fmla="val -26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trying to come back to main() directly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3708400" y="2276475"/>
            <a:ext cx="1081088" cy="2735263"/>
            <a:chOff x="2426" y="1117"/>
            <a:chExt cx="681" cy="1723"/>
          </a:xfrm>
        </p:grpSpPr>
        <p:sp>
          <p:nvSpPr>
            <p:cNvPr id="78862" name="Rectangle 6"/>
            <p:cNvSpPr>
              <a:spLocks noChangeArrowheads="1"/>
            </p:cNvSpPr>
            <p:nvPr/>
          </p:nvSpPr>
          <p:spPr bwMode="auto">
            <a:xfrm>
              <a:off x="2426" y="2387"/>
              <a:ext cx="681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frame of</a:t>
              </a:r>
            </a:p>
            <a:p>
              <a:pPr algn="ctr" eaLnBrk="1" hangingPunct="1"/>
              <a:r>
                <a:rPr lang="en-US" altLang="zh-TW"/>
                <a:t>main()</a:t>
              </a:r>
            </a:p>
          </p:txBody>
        </p:sp>
        <p:sp>
          <p:nvSpPr>
            <p:cNvPr id="78863" name="Rectangle 7"/>
            <p:cNvSpPr>
              <a:spLocks noChangeArrowheads="1"/>
            </p:cNvSpPr>
            <p:nvPr/>
          </p:nvSpPr>
          <p:spPr bwMode="auto">
            <a:xfrm>
              <a:off x="2426" y="1933"/>
              <a:ext cx="681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frame of</a:t>
              </a:r>
            </a:p>
            <a:p>
              <a:pPr algn="ctr" eaLnBrk="1" hangingPunct="1"/>
              <a:r>
                <a:rPr lang="en-US" altLang="zh-TW"/>
                <a:t>foo ()</a:t>
              </a:r>
            </a:p>
          </p:txBody>
        </p:sp>
        <p:sp>
          <p:nvSpPr>
            <p:cNvPr id="78864" name="Rectangle 8"/>
            <p:cNvSpPr>
              <a:spLocks noChangeArrowheads="1"/>
            </p:cNvSpPr>
            <p:nvPr/>
          </p:nvSpPr>
          <p:spPr bwMode="auto">
            <a:xfrm>
              <a:off x="2426" y="1480"/>
              <a:ext cx="681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frame of</a:t>
              </a:r>
            </a:p>
            <a:p>
              <a:pPr algn="ctr" eaLnBrk="1" hangingPunct="1"/>
              <a:r>
                <a:rPr lang="en-US" altLang="zh-TW"/>
                <a:t>go ()</a:t>
              </a:r>
            </a:p>
          </p:txBody>
        </p:sp>
        <p:sp>
          <p:nvSpPr>
            <p:cNvPr id="78865" name="Line 9"/>
            <p:cNvSpPr>
              <a:spLocks noChangeShapeType="1"/>
            </p:cNvSpPr>
            <p:nvPr/>
          </p:nvSpPr>
          <p:spPr bwMode="auto">
            <a:xfrm flipV="1">
              <a:off x="2426" y="125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6" name="Line 10"/>
            <p:cNvSpPr>
              <a:spLocks noChangeShapeType="1"/>
            </p:cNvSpPr>
            <p:nvPr/>
          </p:nvSpPr>
          <p:spPr bwMode="auto">
            <a:xfrm flipV="1">
              <a:off x="3107" y="125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7" name="Line 11"/>
            <p:cNvSpPr>
              <a:spLocks noChangeShapeType="1"/>
            </p:cNvSpPr>
            <p:nvPr/>
          </p:nvSpPr>
          <p:spPr bwMode="auto">
            <a:xfrm flipV="1">
              <a:off x="2744" y="134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8" name="Text Box 12"/>
            <p:cNvSpPr txBox="1">
              <a:spLocks noChangeArrowheads="1"/>
            </p:cNvSpPr>
            <p:nvPr/>
          </p:nvSpPr>
          <p:spPr bwMode="auto">
            <a:xfrm>
              <a:off x="2562" y="1117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stack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76825" y="2205038"/>
            <a:ext cx="1584325" cy="2735262"/>
            <a:chOff x="3198" y="1389"/>
            <a:chExt cx="998" cy="1723"/>
          </a:xfrm>
        </p:grpSpPr>
        <p:sp>
          <p:nvSpPr>
            <p:cNvPr id="78855" name="AutoShape 14"/>
            <p:cNvSpPr>
              <a:spLocks noChangeArrowheads="1"/>
            </p:cNvSpPr>
            <p:nvPr/>
          </p:nvSpPr>
          <p:spPr bwMode="auto">
            <a:xfrm>
              <a:off x="3198" y="2251"/>
              <a:ext cx="181" cy="18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78856" name="Group 15"/>
            <p:cNvGrpSpPr>
              <a:grpSpLocks/>
            </p:cNvGrpSpPr>
            <p:nvPr/>
          </p:nvGrpSpPr>
          <p:grpSpPr bwMode="auto">
            <a:xfrm>
              <a:off x="3515" y="1389"/>
              <a:ext cx="681" cy="1723"/>
              <a:chOff x="3515" y="1389"/>
              <a:chExt cx="681" cy="1723"/>
            </a:xfrm>
          </p:grpSpPr>
          <p:sp>
            <p:nvSpPr>
              <p:cNvPr id="78857" name="Rectangle 16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681" cy="4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frame of</a:t>
                </a:r>
              </a:p>
              <a:p>
                <a:pPr algn="ctr" eaLnBrk="1" hangingPunct="1"/>
                <a:r>
                  <a:rPr lang="en-US" altLang="zh-TW"/>
                  <a:t>main()</a:t>
                </a:r>
              </a:p>
            </p:txBody>
          </p:sp>
          <p:sp>
            <p:nvSpPr>
              <p:cNvPr id="78858" name="Line 17"/>
              <p:cNvSpPr>
                <a:spLocks noChangeShapeType="1"/>
              </p:cNvSpPr>
              <p:nvPr/>
            </p:nvSpPr>
            <p:spPr bwMode="auto">
              <a:xfrm flipV="1">
                <a:off x="3515" y="1525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59" name="Line 18"/>
              <p:cNvSpPr>
                <a:spLocks noChangeShapeType="1"/>
              </p:cNvSpPr>
              <p:nvPr/>
            </p:nvSpPr>
            <p:spPr bwMode="auto">
              <a:xfrm flipV="1">
                <a:off x="4195" y="1525"/>
                <a:ext cx="1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0" name="Line 19"/>
              <p:cNvSpPr>
                <a:spLocks noChangeShapeType="1"/>
              </p:cNvSpPr>
              <p:nvPr/>
            </p:nvSpPr>
            <p:spPr bwMode="auto">
              <a:xfrm flipV="1">
                <a:off x="3878" y="252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61" name="Text Box 20"/>
              <p:cNvSpPr txBox="1">
                <a:spLocks noChangeArrowheads="1"/>
              </p:cNvSpPr>
              <p:nvPr/>
            </p:nvSpPr>
            <p:spPr bwMode="auto">
              <a:xfrm>
                <a:off x="3651" y="1389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Long jump across stack frames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900113" y="2133600"/>
            <a:ext cx="2146300" cy="4143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400"/>
              <a:t>#include &lt;setjmp.h&gt;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jmp_buf jmpbuffer;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main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if (setjmp(jmpbuffer)!=0)</a:t>
            </a:r>
          </a:p>
          <a:p>
            <a:pPr eaLnBrk="1" hangingPunct="1"/>
            <a:r>
              <a:rPr lang="en-US" altLang="zh-TW" sz="1400"/>
              <a:t>        printf (“error\n”);</a:t>
            </a:r>
          </a:p>
          <a:p>
            <a:pPr eaLnBrk="1" hangingPunct="1"/>
            <a:r>
              <a:rPr lang="en-US" altLang="zh-TW" sz="1400"/>
              <a:t>   foo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foo () {</a:t>
            </a:r>
          </a:p>
          <a:p>
            <a:pPr eaLnBrk="1" hangingPunct="1"/>
            <a:r>
              <a:rPr lang="en-US" altLang="zh-TW" sz="1400"/>
              <a:t>   …</a:t>
            </a:r>
          </a:p>
          <a:p>
            <a:pPr eaLnBrk="1" hangingPunct="1"/>
            <a:r>
              <a:rPr lang="en-US" altLang="zh-TW" sz="1400"/>
              <a:t>   go ();</a:t>
            </a:r>
          </a:p>
          <a:p>
            <a:pPr eaLnBrk="1" hangingPunct="1"/>
            <a:r>
              <a:rPr lang="en-US" altLang="zh-TW" sz="1400"/>
              <a:t>}</a:t>
            </a:r>
          </a:p>
          <a:p>
            <a:pPr eaLnBrk="1" hangingPunct="1"/>
            <a:endParaRPr lang="en-US" altLang="zh-TW" sz="1400"/>
          </a:p>
          <a:p>
            <a:pPr eaLnBrk="1" hangingPunct="1"/>
            <a:r>
              <a:rPr lang="en-US" altLang="zh-TW" sz="1400"/>
              <a:t>go () {</a:t>
            </a:r>
          </a:p>
          <a:p>
            <a:pPr eaLnBrk="1" hangingPunct="1"/>
            <a:r>
              <a:rPr lang="en-US" altLang="zh-TW" sz="1400"/>
              <a:t>    longjmp (jmpbuffer, 1);</a:t>
            </a:r>
          </a:p>
          <a:p>
            <a:pPr eaLnBrk="1" hangingPunct="1"/>
            <a:r>
              <a:rPr lang="en-US" altLang="zh-TW" sz="1400"/>
              <a:t>}</a:t>
            </a:r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3563938" y="2924175"/>
            <a:ext cx="3816350" cy="720725"/>
          </a:xfrm>
          <a:prstGeom prst="wedgeRoundRectCallout">
            <a:avLst>
              <a:gd name="adj1" fmla="val -74250"/>
              <a:gd name="adj2" fmla="val 7026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as if it is returned from setjmp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10247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0251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10252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0253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10254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0255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10256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7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10258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9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0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1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0262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10244" name="Text Box 20"/>
          <p:cNvSpPr txBox="1">
            <a:spLocks noChangeArrowheads="1"/>
          </p:cNvSpPr>
          <p:nvPr/>
        </p:nvSpPr>
        <p:spPr bwMode="auto">
          <a:xfrm>
            <a:off x="4932363" y="1916113"/>
            <a:ext cx="1944687" cy="4746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0245" name="Line 21"/>
          <p:cNvSpPr>
            <a:spLocks noChangeShapeType="1"/>
          </p:cNvSpPr>
          <p:nvPr/>
        </p:nvSpPr>
        <p:spPr bwMode="auto">
          <a:xfrm flipH="1">
            <a:off x="3635375" y="2349500"/>
            <a:ext cx="1296988" cy="7191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Text Box 22"/>
          <p:cNvSpPr txBox="1">
            <a:spLocks noChangeArrowheads="1"/>
          </p:cNvSpPr>
          <p:nvPr/>
        </p:nvSpPr>
        <p:spPr bwMode="auto">
          <a:xfrm>
            <a:off x="611188" y="3789363"/>
            <a:ext cx="3933825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static data without initial value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(loader may initialize to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Addressing space of a process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116013" y="1989138"/>
            <a:ext cx="2663825" cy="4492625"/>
            <a:chOff x="1610" y="1281"/>
            <a:chExt cx="1678" cy="2830"/>
          </a:xfrm>
        </p:grpSpPr>
        <p:grpSp>
          <p:nvGrpSpPr>
            <p:cNvPr id="11271" name="Group 4"/>
            <p:cNvGrpSpPr>
              <a:grpSpLocks/>
            </p:cNvGrpSpPr>
            <p:nvPr/>
          </p:nvGrpSpPr>
          <p:grpSpPr bwMode="auto">
            <a:xfrm>
              <a:off x="2154" y="1344"/>
              <a:ext cx="1134" cy="2767"/>
              <a:chOff x="2154" y="1344"/>
              <a:chExt cx="1134" cy="2767"/>
            </a:xfrm>
          </p:grpSpPr>
          <p:sp>
            <p:nvSpPr>
              <p:cNvPr id="11275" name="Rectangle 5"/>
              <p:cNvSpPr>
                <a:spLocks noChangeArrowheads="1"/>
              </p:cNvSpPr>
              <p:nvPr/>
            </p:nvSpPr>
            <p:spPr bwMode="auto">
              <a:xfrm>
                <a:off x="2154" y="1344"/>
                <a:ext cx="1134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text</a:t>
                </a:r>
              </a:p>
            </p:txBody>
          </p:sp>
          <p:sp>
            <p:nvSpPr>
              <p:cNvPr id="11276" name="Rectangle 6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initialized data</a:t>
                </a:r>
              </a:p>
            </p:txBody>
          </p:sp>
          <p:sp>
            <p:nvSpPr>
              <p:cNvPr id="11277" name="Rectangle 7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134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uninitialized data</a:t>
                </a:r>
              </a:p>
              <a:p>
                <a:pPr algn="ctr" eaLnBrk="1" hangingPunct="1"/>
                <a:r>
                  <a:rPr lang="en-US" altLang="zh-TW"/>
                  <a:t>(.bss)</a:t>
                </a:r>
              </a:p>
            </p:txBody>
          </p:sp>
          <p:sp>
            <p:nvSpPr>
              <p:cNvPr id="11278" name="Rectangle 8"/>
              <p:cNvSpPr>
                <a:spLocks noChangeArrowheads="1"/>
              </p:cNvSpPr>
              <p:nvPr/>
            </p:nvSpPr>
            <p:spPr bwMode="auto">
              <a:xfrm>
                <a:off x="2154" y="2251"/>
                <a:ext cx="1134" cy="14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279" name="Text Box 9"/>
              <p:cNvSpPr txBox="1">
                <a:spLocks noChangeArrowheads="1"/>
              </p:cNvSpPr>
              <p:nvPr/>
            </p:nvSpPr>
            <p:spPr bwMode="auto">
              <a:xfrm>
                <a:off x="2504" y="232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heap</a:t>
                </a:r>
              </a:p>
            </p:txBody>
          </p:sp>
          <p:sp>
            <p:nvSpPr>
              <p:cNvPr id="11280" name="Line 10"/>
              <p:cNvSpPr>
                <a:spLocks noChangeShapeType="1"/>
              </p:cNvSpPr>
              <p:nvPr/>
            </p:nvSpPr>
            <p:spPr bwMode="auto">
              <a:xfrm>
                <a:off x="2154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1" name="Text Box 1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stack</a:t>
                </a:r>
              </a:p>
            </p:txBody>
          </p:sp>
          <p:sp>
            <p:nvSpPr>
              <p:cNvPr id="11282" name="Line 12"/>
              <p:cNvSpPr>
                <a:spLocks noChangeShapeType="1"/>
              </p:cNvSpPr>
              <p:nvPr/>
            </p:nvSpPr>
            <p:spPr bwMode="auto">
              <a:xfrm>
                <a:off x="2154" y="333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3" name="Line 13"/>
              <p:cNvSpPr>
                <a:spLocks noChangeShapeType="1"/>
              </p:cNvSpPr>
              <p:nvPr/>
            </p:nvSpPr>
            <p:spPr bwMode="auto">
              <a:xfrm>
                <a:off x="2653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4" name="Line 14"/>
              <p:cNvSpPr>
                <a:spLocks noChangeShapeType="1"/>
              </p:cNvSpPr>
              <p:nvPr/>
            </p:nvSpPr>
            <p:spPr bwMode="auto">
              <a:xfrm flipV="1">
                <a:off x="2653" y="31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5" name="Rectangle 15"/>
              <p:cNvSpPr>
                <a:spLocks noChangeArrowheads="1"/>
              </p:cNvSpPr>
              <p:nvPr/>
            </p:nvSpPr>
            <p:spPr bwMode="auto">
              <a:xfrm>
                <a:off x="2154" y="3884"/>
                <a:ext cx="1134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environment list</a:t>
                </a:r>
              </a:p>
            </p:txBody>
          </p:sp>
          <p:sp>
            <p:nvSpPr>
              <p:cNvPr id="11286" name="Rectangle 16"/>
              <p:cNvSpPr>
                <a:spLocks noChangeArrowheads="1"/>
              </p:cNvSpPr>
              <p:nvPr/>
            </p:nvSpPr>
            <p:spPr bwMode="auto">
              <a:xfrm>
                <a:off x="2154" y="3657"/>
                <a:ext cx="1134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command-line arg.</a:t>
                </a:r>
              </a:p>
            </p:txBody>
          </p:sp>
        </p:grpSp>
        <p:sp>
          <p:nvSpPr>
            <p:cNvPr id="11272" name="Text Box 17"/>
            <p:cNvSpPr txBox="1">
              <a:spLocks noChangeArrowheads="1"/>
            </p:cNvSpPr>
            <p:nvPr/>
          </p:nvSpPr>
          <p:spPr bwMode="auto">
            <a:xfrm>
              <a:off x="1915" y="1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1273" name="Line 18"/>
            <p:cNvSpPr>
              <a:spLocks noChangeShapeType="1"/>
            </p:cNvSpPr>
            <p:nvPr/>
          </p:nvSpPr>
          <p:spPr bwMode="auto">
            <a:xfrm>
              <a:off x="1882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Text Box 19"/>
            <p:cNvSpPr txBox="1">
              <a:spLocks noChangeArrowheads="1"/>
            </p:cNvSpPr>
            <p:nvPr/>
          </p:nvSpPr>
          <p:spPr bwMode="auto">
            <a:xfrm>
              <a:off x="1610" y="3657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address</a:t>
              </a:r>
            </a:p>
          </p:txBody>
        </p:sp>
      </p:grpSp>
      <p:sp>
        <p:nvSpPr>
          <p:cNvPr id="11268" name="Text Box 20"/>
          <p:cNvSpPr txBox="1">
            <a:spLocks noChangeArrowheads="1"/>
          </p:cNvSpPr>
          <p:nvPr/>
        </p:nvSpPr>
        <p:spPr bwMode="auto">
          <a:xfrm>
            <a:off x="4932363" y="1628775"/>
            <a:ext cx="1944687" cy="4991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int a=1000;</a:t>
            </a:r>
          </a:p>
          <a:p>
            <a:pPr eaLnBrk="1" hangingPunct="1"/>
            <a:r>
              <a:rPr lang="en-US" altLang="zh-TW"/>
              <a:t>int b;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main ()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int *ptr;</a:t>
            </a:r>
          </a:p>
          <a:p>
            <a:pPr eaLnBrk="1" hangingPunct="1"/>
            <a:r>
              <a:rPr lang="en-US" altLang="zh-TW"/>
              <a:t>   …</a:t>
            </a:r>
          </a:p>
          <a:p>
            <a:pPr eaLnBrk="1" hangingPunct="1"/>
            <a:r>
              <a:rPr lang="en-US" altLang="zh-TW"/>
              <a:t>    ptr = malloc (100);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    foo (10, 20);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foo (x, y)</a:t>
            </a:r>
          </a:p>
          <a:p>
            <a:pPr eaLnBrk="1" hangingPunct="1"/>
            <a:r>
              <a:rPr lang="en-US" altLang="zh-TW"/>
              <a:t>    int x;</a:t>
            </a:r>
          </a:p>
          <a:p>
            <a:pPr eaLnBrk="1" hangingPunct="1"/>
            <a:r>
              <a:rPr lang="en-US" altLang="zh-TW"/>
              <a:t>    int y;</a:t>
            </a:r>
          </a:p>
          <a:p>
            <a:pPr eaLnBrk="1" hangingPunct="1"/>
            <a:r>
              <a:rPr lang="en-US" altLang="zh-TW"/>
              <a:t>{</a:t>
            </a:r>
          </a:p>
          <a:p>
            <a:pPr eaLnBrk="1" hangingPunct="1"/>
            <a:r>
              <a:rPr lang="en-US" altLang="zh-TW"/>
              <a:t>    int m, n;</a:t>
            </a:r>
          </a:p>
          <a:p>
            <a:pPr eaLnBrk="1" hangingPunct="1"/>
            <a:r>
              <a:rPr lang="en-US" altLang="zh-TW"/>
              <a:t>    …</a:t>
            </a:r>
          </a:p>
          <a:p>
            <a:pPr eaLnBrk="1" hangingPunct="1"/>
            <a:r>
              <a:rPr lang="en-US" altLang="zh-TW"/>
              <a:t>}</a:t>
            </a:r>
          </a:p>
        </p:txBody>
      </p:sp>
      <p:sp>
        <p:nvSpPr>
          <p:cNvPr id="11269" name="Line 21"/>
          <p:cNvSpPr>
            <a:spLocks noChangeShapeType="1"/>
          </p:cNvSpPr>
          <p:nvPr/>
        </p:nvSpPr>
        <p:spPr bwMode="auto">
          <a:xfrm flipH="1">
            <a:off x="3059113" y="3573463"/>
            <a:ext cx="208915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Text Box 22"/>
          <p:cNvSpPr txBox="1">
            <a:spLocks noChangeArrowheads="1"/>
          </p:cNvSpPr>
          <p:nvPr/>
        </p:nvSpPr>
        <p:spPr bwMode="auto">
          <a:xfrm>
            <a:off x="1187450" y="2636838"/>
            <a:ext cx="2860675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dynamically allocated</a:t>
            </a:r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memory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283</TotalTime>
  <Words>3089</Words>
  <Application>Microsoft Office PowerPoint</Application>
  <PresentationFormat>如螢幕大小 (4:3)</PresentationFormat>
  <Paragraphs>1093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2" baseType="lpstr">
      <vt:lpstr>Times New Roman</vt:lpstr>
      <vt:lpstr>標楷體</vt:lpstr>
      <vt:lpstr>Arial</vt:lpstr>
      <vt:lpstr>Wingdings</vt:lpstr>
      <vt:lpstr>Calibri</vt:lpstr>
      <vt:lpstr>Blends</vt:lpstr>
      <vt:lpstr>Memory Layout of a Process</vt:lpstr>
      <vt:lpstr>Outline of Chap. 7</vt:lpstr>
      <vt:lpstr>Today’s Goal</vt:lpstr>
      <vt:lpstr>Layout of the virtual address space of a process</vt:lpstr>
      <vt:lpstr>Addressing space of a process</vt:lpstr>
      <vt:lpstr>Addressing space of a process</vt:lpstr>
      <vt:lpstr>Addressing space of a process</vt:lpstr>
      <vt:lpstr>Addressing space of a process</vt:lpstr>
      <vt:lpstr>Addressing space of a process</vt:lpstr>
      <vt:lpstr>Addressing space of a process</vt:lpstr>
      <vt:lpstr>You can modify the memory layout</vt:lpstr>
      <vt:lpstr>The text segment</vt:lpstr>
      <vt:lpstr>The text segment</vt:lpstr>
      <vt:lpstr>The text segment</vt:lpstr>
      <vt:lpstr>Where to place data?</vt:lpstr>
      <vt:lpstr>Variables in C/C++</vt:lpstr>
      <vt:lpstr>Variables in C/C++</vt:lpstr>
      <vt:lpstr>Variables in C/C++</vt:lpstr>
      <vt:lpstr>Variables in C/C++</vt:lpstr>
      <vt:lpstr>Demo: recursive_call</vt:lpstr>
      <vt:lpstr>Demo: recursive_call</vt:lpstr>
      <vt:lpstr>Demo: recursive_call</vt:lpstr>
      <vt:lpstr>Demo: recursive_call</vt:lpstr>
      <vt:lpstr>Demo: recursive_call</vt:lpstr>
      <vt:lpstr>Addressing space of a process</vt:lpstr>
      <vt:lpstr>Addressing space of a process</vt:lpstr>
      <vt:lpstr>Addressing space of a process</vt:lpstr>
      <vt:lpstr>The stack segment</vt:lpstr>
      <vt:lpstr>Addressing space of a process</vt:lpstr>
      <vt:lpstr>Addressing space of a process</vt:lpstr>
      <vt:lpstr>Stack frame: a detailed view</vt:lpstr>
      <vt:lpstr>In-Class Exercise</vt:lpstr>
      <vt:lpstr>Heap for dynamic data structure</vt:lpstr>
      <vt:lpstr>What’s the heap for</vt:lpstr>
      <vt:lpstr>Example: linked list</vt:lpstr>
      <vt:lpstr>Example: linked list</vt:lpstr>
      <vt:lpstr>Example: linked list</vt:lpstr>
      <vt:lpstr>Example: linked list</vt:lpstr>
      <vt:lpstr>Example: linked list</vt:lpstr>
      <vt:lpstr>Example: linked list</vt:lpstr>
      <vt:lpstr>The dynamic data structure is in heap segment</vt:lpstr>
      <vt:lpstr>How to realize dynamic data structure on UNIX?</vt:lpstr>
      <vt:lpstr>Standard library functions for dynamic memory allocation</vt:lpstr>
      <vt:lpstr>Demo: linked_list</vt:lpstr>
      <vt:lpstr>Demo: linked_list</vt:lpstr>
      <vt:lpstr>Demo: linked_list</vt:lpstr>
      <vt:lpstr>What does malloc() and free() do?</vt:lpstr>
      <vt:lpstr>What does malloc() and free () do?</vt:lpstr>
      <vt:lpstr>What does malloc() and free () do?</vt:lpstr>
      <vt:lpstr>What does malloc() and free () do?</vt:lpstr>
      <vt:lpstr>What does malloc() and free () do?</vt:lpstr>
      <vt:lpstr>What does malloc() and free () do?</vt:lpstr>
      <vt:lpstr>What does malloc() and free () do?</vt:lpstr>
      <vt:lpstr>What does malloc() and free () do?</vt:lpstr>
      <vt:lpstr>How to manage the heap (1)</vt:lpstr>
      <vt:lpstr>The Heap</vt:lpstr>
      <vt:lpstr>Functions for dynamic memory allocation</vt:lpstr>
      <vt:lpstr>How malloc() and free() works</vt:lpstr>
      <vt:lpstr>How malloc() and free() works</vt:lpstr>
      <vt:lpstr>How malloc() and free() works</vt:lpstr>
      <vt:lpstr>How to manage the heap (2)</vt:lpstr>
      <vt:lpstr>Functions for dynamic memory allocation</vt:lpstr>
      <vt:lpstr>What does malloc do?</vt:lpstr>
      <vt:lpstr>The Heap</vt:lpstr>
      <vt:lpstr>The Heap</vt:lpstr>
      <vt:lpstr>What brk() and sbrk() does?</vt:lpstr>
      <vt:lpstr>Review: virtual-to-physical address translation</vt:lpstr>
      <vt:lpstr>OS view on managing memory of a process</vt:lpstr>
      <vt:lpstr>What OS does for brk()/sbrk()?</vt:lpstr>
      <vt:lpstr>Environment Variables</vt:lpstr>
      <vt:lpstr>Environment Variables</vt:lpstr>
      <vt:lpstr>Appendix: long-jump across stack frame</vt:lpstr>
      <vt:lpstr>Long jump across stack frames</vt:lpstr>
      <vt:lpstr>Long jump across stack frames</vt:lpstr>
      <vt:lpstr>Long jump across stack frames</vt:lpstr>
      <vt:lpstr>Long jump across stack frames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70</cp:revision>
  <dcterms:created xsi:type="dcterms:W3CDTF">1601-01-01T00:00:00Z</dcterms:created>
  <dcterms:modified xsi:type="dcterms:W3CDTF">2017-11-04T18:12:05Z</dcterms:modified>
</cp:coreProperties>
</file>