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0" r:id="rId14"/>
    <p:sldId id="282" r:id="rId15"/>
    <p:sldId id="283" r:id="rId16"/>
    <p:sldId id="307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8" r:id="rId29"/>
    <p:sldId id="299" r:id="rId30"/>
    <p:sldId id="300" r:id="rId31"/>
    <p:sldId id="301" r:id="rId32"/>
    <p:sldId id="302" r:id="rId33"/>
    <p:sldId id="308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F7B48B-1E82-4C83-8DA0-16E77A8A82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9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E2D1-48F9-4479-82E1-C56A9B5C60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76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E18F5-6932-4330-A00E-C65EFC7CA1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5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D9358-A982-487D-9D86-9A677814B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66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9AE2-E3AB-4089-BC70-7250BE53D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1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8C22C-5E28-4DA3-BE88-C63E2AEAE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4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D2D5F-D180-4299-8548-34A11BA070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45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1862E-E350-4D93-B74D-DDA0C6EABB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8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B88F-638F-4D05-AE01-5DE9AAA99F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4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573C-6841-4D5B-82E0-992F42DC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7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EE3F-0D3A-40E2-9D5F-40BDF97E0B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7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4CF2442-A28A-44F7-A445-EA855C2FE0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and the Timer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send a signal to a process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kill –</a:t>
            </a:r>
            <a:r>
              <a:rPr lang="en-US" altLang="zh-TW" i="1" smtClean="0"/>
              <a:t>signo</a:t>
            </a:r>
            <a:r>
              <a:rPr lang="en-US" altLang="zh-TW" smtClean="0"/>
              <a:t> </a:t>
            </a:r>
            <a:r>
              <a:rPr lang="en-US" altLang="zh-TW" i="1" smtClean="0"/>
              <a:t>proc_id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system call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kill (</a:t>
            </a:r>
            <a:r>
              <a:rPr lang="en-US" altLang="zh-TW" i="1" smtClean="0"/>
              <a:t>signo</a:t>
            </a:r>
            <a:r>
              <a:rPr lang="en-US" altLang="zh-TW" smtClean="0"/>
              <a:t>, </a:t>
            </a:r>
            <a:r>
              <a:rPr lang="en-US" altLang="zh-TW" i="1" smtClean="0"/>
              <a:t>proc_id</a:t>
            </a:r>
            <a:r>
              <a:rPr lang="en-US" altLang="zh-TW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setup a signal handler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intercept an incoming signal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signal (signo, handler);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5363" name="Picture 4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6387" name="Picture 3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43400" y="4114800"/>
            <a:ext cx="3241675" cy="649288"/>
          </a:xfrm>
          <a:prstGeom prst="wedgeRoundRectCallout">
            <a:avLst>
              <a:gd name="adj1" fmla="val -48532"/>
              <a:gd name="adj2" fmla="val 112347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191000" y="1905000"/>
            <a:ext cx="3851275" cy="801688"/>
          </a:xfrm>
          <a:prstGeom prst="wedgeRoundRectCallout">
            <a:avLst>
              <a:gd name="adj1" fmla="val -70157"/>
              <a:gd name="adj2" fmla="val 21486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sig10</a:t>
            </a:r>
          </a:p>
        </p:txBody>
      </p:sp>
      <p:pic>
        <p:nvPicPr>
          <p:cNvPr id="17411" name="Picture 3" descr="sig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029200" y="4648200"/>
            <a:ext cx="3241675" cy="649288"/>
          </a:xfrm>
          <a:prstGeom prst="wedgeRoundRectCallout">
            <a:avLst>
              <a:gd name="adj1" fmla="val -86139"/>
              <a:gd name="adj2" fmla="val 147556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system call to cause a process sleep</a:t>
            </a:r>
          </a:p>
        </p:txBody>
      </p: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6553200" y="2209800"/>
            <a:ext cx="1801813" cy="1295400"/>
            <a:chOff x="3696" y="1888"/>
            <a:chExt cx="1135" cy="816"/>
          </a:xfrm>
        </p:grpSpPr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4468" y="1888"/>
              <a:ext cx="36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run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3696" y="1888"/>
              <a:ext cx="409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ready</a:t>
              </a:r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105" y="2432"/>
              <a:ext cx="363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wait</a:t>
              </a:r>
            </a:p>
          </p:txBody>
        </p: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>
              <a:off x="4105" y="202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 flipH="1">
              <a:off x="4377" y="216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12"/>
            <p:cNvSpPr>
              <a:spLocks noChangeShapeType="1"/>
            </p:cNvSpPr>
            <p:nvPr/>
          </p:nvSpPr>
          <p:spPr bwMode="auto">
            <a:xfrm flipH="1" flipV="1">
              <a:off x="3923" y="2160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Write a program that CTRL-C cannot kill</a:t>
            </a:r>
          </a:p>
          <a:p>
            <a:pPr lvl="1" eaLnBrk="1" hangingPunct="1"/>
            <a:r>
              <a:rPr lang="en-US" altLang="zh-TW" smtClean="0"/>
              <a:t>Hint: modify the sig10 demo</a:t>
            </a:r>
          </a:p>
          <a:p>
            <a:pPr lvl="1" eaLnBrk="1" hangingPunct="1"/>
            <a:r>
              <a:rPr lang="en-US" altLang="zh-TW" smtClean="0"/>
              <a:t>Hint: check “man 7 signal”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user-level program receives hardware interrupt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as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0504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0505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0506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0509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510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0485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0498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0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05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0499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0500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501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0486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0494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0495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0496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0497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0487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9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1513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1533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1534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1535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6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7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1538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39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1514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1527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1531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15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1528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1529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30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1515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1523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1524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1525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26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1516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1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2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  <p:sp>
        <p:nvSpPr>
          <p:cNvPr id="21508" name="AutoShape 31"/>
          <p:cNvSpPr>
            <a:spLocks noChangeArrowheads="1"/>
          </p:cNvSpPr>
          <p:nvPr/>
        </p:nvSpPr>
        <p:spPr bwMode="auto">
          <a:xfrm>
            <a:off x="3779838" y="1700213"/>
            <a:ext cx="2016125" cy="863600"/>
          </a:xfrm>
          <a:prstGeom prst="wedgeRoundRectCallout">
            <a:avLst>
              <a:gd name="adj1" fmla="val -89134"/>
              <a:gd name="adj2" fmla="val 4706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wake me up 10 sec. latter</a:t>
            </a:r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2627313" y="2852738"/>
            <a:ext cx="73025" cy="863600"/>
          </a:xfrm>
          <a:custGeom>
            <a:avLst/>
            <a:gdLst>
              <a:gd name="T0" fmla="*/ 0 w 1"/>
              <a:gd name="T1" fmla="*/ 0 h 544"/>
              <a:gd name="T2" fmla="*/ 0 w 1"/>
              <a:gd name="T3" fmla="*/ 1370965000 h 544"/>
              <a:gd name="T4" fmla="*/ 0 60000 65536"/>
              <a:gd name="T5" fmla="*/ 0 60000 65536"/>
              <a:gd name="T6" fmla="*/ 0 w 1"/>
              <a:gd name="T7" fmla="*/ 0 h 544"/>
              <a:gd name="T8" fmla="*/ 1 w 1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44">
                <a:moveTo>
                  <a:pt x="0" y="0"/>
                </a:moveTo>
                <a:cubicBezTo>
                  <a:pt x="0" y="0"/>
                  <a:pt x="0" y="272"/>
                  <a:pt x="0" y="54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303463" y="4724400"/>
            <a:ext cx="4046537" cy="1536700"/>
            <a:chOff x="1451" y="2976"/>
            <a:chExt cx="2549" cy="968"/>
          </a:xfrm>
        </p:grpSpPr>
        <p:sp>
          <p:nvSpPr>
            <p:cNvPr id="21511" name="Freeform 34"/>
            <p:cNvSpPr>
              <a:spLocks/>
            </p:cNvSpPr>
            <p:nvPr/>
          </p:nvSpPr>
          <p:spPr bwMode="auto">
            <a:xfrm>
              <a:off x="1451" y="2976"/>
              <a:ext cx="1111" cy="968"/>
            </a:xfrm>
            <a:custGeom>
              <a:avLst/>
              <a:gdLst>
                <a:gd name="T0" fmla="*/ 159 w 1111"/>
                <a:gd name="T1" fmla="*/ 0 h 968"/>
                <a:gd name="T2" fmla="*/ 159 w 1111"/>
                <a:gd name="T3" fmla="*/ 817 h 968"/>
                <a:gd name="T4" fmla="*/ 1111 w 1111"/>
                <a:gd name="T5" fmla="*/ 908 h 968"/>
                <a:gd name="T6" fmla="*/ 0 60000 65536"/>
                <a:gd name="T7" fmla="*/ 0 60000 65536"/>
                <a:gd name="T8" fmla="*/ 0 60000 65536"/>
                <a:gd name="T9" fmla="*/ 0 w 1111"/>
                <a:gd name="T10" fmla="*/ 0 h 968"/>
                <a:gd name="T11" fmla="*/ 1111 w 1111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" h="968">
                  <a:moveTo>
                    <a:pt x="159" y="0"/>
                  </a:moveTo>
                  <a:cubicBezTo>
                    <a:pt x="79" y="333"/>
                    <a:pt x="0" y="666"/>
                    <a:pt x="159" y="817"/>
                  </a:cubicBezTo>
                  <a:cubicBezTo>
                    <a:pt x="318" y="968"/>
                    <a:pt x="714" y="938"/>
                    <a:pt x="1111" y="90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Text Box 35"/>
            <p:cNvSpPr txBox="1">
              <a:spLocks noChangeArrowheads="1"/>
            </p:cNvSpPr>
            <p:nvPr/>
          </p:nvSpPr>
          <p:spPr bwMode="auto">
            <a:xfrm>
              <a:off x="1655" y="3022"/>
              <a:ext cx="234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program the timer to send intterupt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and Timer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driving example: 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user process receiving timer interrupt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92275" y="1989138"/>
            <a:ext cx="6192838" cy="4630737"/>
            <a:chOff x="1066" y="1253"/>
            <a:chExt cx="3901" cy="2917"/>
          </a:xfrm>
        </p:grpSpPr>
        <p:grpSp>
          <p:nvGrpSpPr>
            <p:cNvPr id="22535" name="Group 4"/>
            <p:cNvGrpSpPr>
              <a:grpSpLocks/>
            </p:cNvGrpSpPr>
            <p:nvPr/>
          </p:nvGrpSpPr>
          <p:grpSpPr bwMode="auto">
            <a:xfrm>
              <a:off x="1066" y="3521"/>
              <a:ext cx="3901" cy="649"/>
              <a:chOff x="1066" y="3521"/>
              <a:chExt cx="3901" cy="649"/>
            </a:xfrm>
          </p:grpSpPr>
          <p:sp>
            <p:nvSpPr>
              <p:cNvPr id="22555" name="Rectangle 5"/>
              <p:cNvSpPr>
                <a:spLocks noChangeArrowheads="1"/>
              </p:cNvSpPr>
              <p:nvPr/>
            </p:nvSpPr>
            <p:spPr bwMode="auto">
              <a:xfrm>
                <a:off x="1383" y="3748"/>
                <a:ext cx="54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</p:txBody>
          </p:sp>
          <p:sp>
            <p:nvSpPr>
              <p:cNvPr id="22556" name="Rectangle 6"/>
              <p:cNvSpPr>
                <a:spLocks noChangeArrowheads="1"/>
              </p:cNvSpPr>
              <p:nvPr/>
            </p:nvSpPr>
            <p:spPr bwMode="auto">
              <a:xfrm>
                <a:off x="2517" y="3793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counter</a:t>
                </a:r>
              </a:p>
            </p:txBody>
          </p:sp>
          <p:sp>
            <p:nvSpPr>
              <p:cNvPr id="22557" name="Line 7"/>
              <p:cNvSpPr>
                <a:spLocks noChangeShapeType="1"/>
              </p:cNvSpPr>
              <p:nvPr/>
            </p:nvSpPr>
            <p:spPr bwMode="auto">
              <a:xfrm>
                <a:off x="1927" y="388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8"/>
              <p:cNvSpPr>
                <a:spLocks noChangeShapeType="1"/>
              </p:cNvSpPr>
              <p:nvPr/>
            </p:nvSpPr>
            <p:spPr bwMode="auto">
              <a:xfrm flipH="1">
                <a:off x="1927" y="3974"/>
                <a:ext cx="59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Text Box 9"/>
              <p:cNvSpPr txBox="1">
                <a:spLocks noChangeArrowheads="1"/>
              </p:cNvSpPr>
              <p:nvPr/>
            </p:nvSpPr>
            <p:spPr bwMode="auto">
              <a:xfrm>
                <a:off x="1960" y="3958"/>
                <a:ext cx="5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</p:txBody>
          </p:sp>
          <p:sp>
            <p:nvSpPr>
              <p:cNvPr id="22560" name="Rectangle 10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3901" cy="6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61" name="Text Box 11"/>
              <p:cNvSpPr txBox="1">
                <a:spLocks noChangeArrowheads="1"/>
              </p:cNvSpPr>
              <p:nvPr/>
            </p:nvSpPr>
            <p:spPr bwMode="auto">
              <a:xfrm>
                <a:off x="4150" y="3521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grpSp>
          <p:nvGrpSpPr>
            <p:cNvPr id="22536" name="Group 12"/>
            <p:cNvGrpSpPr>
              <a:grpSpLocks/>
            </p:cNvGrpSpPr>
            <p:nvPr/>
          </p:nvGrpSpPr>
          <p:grpSpPr bwMode="auto">
            <a:xfrm>
              <a:off x="1066" y="2341"/>
              <a:ext cx="3901" cy="953"/>
              <a:chOff x="1066" y="2251"/>
              <a:chExt cx="3901" cy="953"/>
            </a:xfrm>
          </p:grpSpPr>
          <p:grpSp>
            <p:nvGrpSpPr>
              <p:cNvPr id="22549" name="Group 13"/>
              <p:cNvGrpSpPr>
                <a:grpSpLocks/>
              </p:cNvGrpSpPr>
              <p:nvPr/>
            </p:nvGrpSpPr>
            <p:grpSpPr bwMode="auto">
              <a:xfrm>
                <a:off x="1338" y="2251"/>
                <a:ext cx="499" cy="726"/>
                <a:chOff x="1247" y="2160"/>
                <a:chExt cx="499" cy="726"/>
              </a:xfrm>
            </p:grpSpPr>
            <p:sp>
              <p:nvSpPr>
                <p:cNvPr id="22553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2160"/>
                  <a:ext cx="499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alarm()</a:t>
                  </a:r>
                </a:p>
              </p:txBody>
            </p:sp>
            <p:sp>
              <p:nvSpPr>
                <p:cNvPr id="22554" name="Rectangle 15"/>
                <p:cNvSpPr>
                  <a:spLocks noChangeArrowheads="1"/>
                </p:cNvSpPr>
                <p:nvPr/>
              </p:nvSpPr>
              <p:spPr bwMode="auto">
                <a:xfrm>
                  <a:off x="1247" y="2341"/>
                  <a:ext cx="499" cy="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timer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control</a:t>
                  </a:r>
                </a:p>
              </p:txBody>
            </p:sp>
          </p:grpSp>
          <p:sp>
            <p:nvSpPr>
              <p:cNvPr id="22550" name="Rectangle 16"/>
              <p:cNvSpPr>
                <a:spLocks noChangeArrowheads="1"/>
              </p:cNvSpPr>
              <p:nvPr/>
            </p:nvSpPr>
            <p:spPr bwMode="auto">
              <a:xfrm>
                <a:off x="2064" y="2387"/>
                <a:ext cx="544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interrupt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handler</a:t>
                </a:r>
              </a:p>
            </p:txBody>
          </p:sp>
          <p:sp>
            <p:nvSpPr>
              <p:cNvPr id="22551" name="Rectangle 17"/>
              <p:cNvSpPr>
                <a:spLocks noChangeArrowheads="1"/>
              </p:cNvSpPr>
              <p:nvPr/>
            </p:nvSpPr>
            <p:spPr bwMode="auto">
              <a:xfrm>
                <a:off x="1066" y="2251"/>
                <a:ext cx="3901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52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2537" name="Group 19"/>
            <p:cNvGrpSpPr>
              <a:grpSpLocks/>
            </p:cNvGrpSpPr>
            <p:nvPr/>
          </p:nvGrpSpPr>
          <p:grpSpPr bwMode="auto">
            <a:xfrm>
              <a:off x="1066" y="1253"/>
              <a:ext cx="3901" cy="907"/>
              <a:chOff x="1066" y="1253"/>
              <a:chExt cx="3901" cy="907"/>
            </a:xfrm>
          </p:grpSpPr>
          <p:sp>
            <p:nvSpPr>
              <p:cNvPr id="22545" name="Rectangle 20"/>
              <p:cNvSpPr>
                <a:spLocks noChangeArrowheads="1"/>
              </p:cNvSpPr>
              <p:nvPr/>
            </p:nvSpPr>
            <p:spPr bwMode="auto">
              <a:xfrm>
                <a:off x="1202" y="1344"/>
                <a:ext cx="86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alarm (10);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2546" name="Rectangle 21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679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sigalarm_handler (){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printf (“It is time now”);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2547" name="Rectangle 22"/>
              <p:cNvSpPr>
                <a:spLocks noChangeArrowheads="1"/>
              </p:cNvSpPr>
              <p:nvPr/>
            </p:nvSpPr>
            <p:spPr bwMode="auto">
              <a:xfrm>
                <a:off x="1066" y="1253"/>
                <a:ext cx="3901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2548" name="Text Box 23"/>
              <p:cNvSpPr txBox="1">
                <a:spLocks noChangeArrowheads="1"/>
              </p:cNvSpPr>
              <p:nvPr/>
            </p:nvSpPr>
            <p:spPr bwMode="auto">
              <a:xfrm>
                <a:off x="3923" y="1298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sp>
          <p:nvSpPr>
            <p:cNvPr id="22538" name="Line 24"/>
            <p:cNvSpPr>
              <a:spLocks noChangeShapeType="1"/>
            </p:cNvSpPr>
            <p:nvPr/>
          </p:nvSpPr>
          <p:spPr bwMode="auto">
            <a:xfrm>
              <a:off x="1565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25"/>
            <p:cNvSpPr>
              <a:spLocks noChangeShapeType="1"/>
            </p:cNvSpPr>
            <p:nvPr/>
          </p:nvSpPr>
          <p:spPr bwMode="auto">
            <a:xfrm>
              <a:off x="1565" y="306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Line 26"/>
            <p:cNvSpPr>
              <a:spLocks noChangeShapeType="1"/>
            </p:cNvSpPr>
            <p:nvPr/>
          </p:nvSpPr>
          <p:spPr bwMode="auto">
            <a:xfrm flipV="1">
              <a:off x="2336" y="206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Line 27"/>
            <p:cNvSpPr>
              <a:spLocks noChangeShapeType="1"/>
            </p:cNvSpPr>
            <p:nvPr/>
          </p:nvSpPr>
          <p:spPr bwMode="auto">
            <a:xfrm flipV="1">
              <a:off x="1746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>
              <a:off x="1746" y="343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3" name="Line 29"/>
            <p:cNvSpPr>
              <a:spLocks noChangeShapeType="1"/>
            </p:cNvSpPr>
            <p:nvPr/>
          </p:nvSpPr>
          <p:spPr bwMode="auto">
            <a:xfrm flipV="1">
              <a:off x="2290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30"/>
            <p:cNvSpPr txBox="1">
              <a:spLocks noChangeArrowheads="1"/>
            </p:cNvSpPr>
            <p:nvPr/>
          </p:nvSpPr>
          <p:spPr bwMode="auto">
            <a:xfrm>
              <a:off x="2323" y="2143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signal</a:t>
              </a:r>
            </a:p>
          </p:txBody>
        </p:sp>
      </p:grpSp>
      <p:sp>
        <p:nvSpPr>
          <p:cNvPr id="22532" name="AutoShape 31"/>
          <p:cNvSpPr>
            <a:spLocks noChangeArrowheads="1"/>
          </p:cNvSpPr>
          <p:nvPr/>
        </p:nvSpPr>
        <p:spPr bwMode="auto">
          <a:xfrm>
            <a:off x="5435600" y="5589588"/>
            <a:ext cx="1368425" cy="647700"/>
          </a:xfrm>
          <a:prstGeom prst="wedgeRoundRectCallout">
            <a:avLst>
              <a:gd name="adj1" fmla="val -87819"/>
              <a:gd name="adj2" fmla="val 4828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time up!</a:t>
            </a: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2605088" y="4724400"/>
            <a:ext cx="1390650" cy="1692275"/>
          </a:xfrm>
          <a:custGeom>
            <a:avLst/>
            <a:gdLst>
              <a:gd name="T0" fmla="*/ 2147483646 w 876"/>
              <a:gd name="T1" fmla="*/ 2147483646 h 1066"/>
              <a:gd name="T2" fmla="*/ 378023438 w 876"/>
              <a:gd name="T3" fmla="*/ 2147483646 h 1066"/>
              <a:gd name="T4" fmla="*/ 151209375 w 876"/>
              <a:gd name="T5" fmla="*/ 688003450 h 1066"/>
              <a:gd name="T6" fmla="*/ 1292840950 w 876"/>
              <a:gd name="T7" fmla="*/ 572076263 h 1066"/>
              <a:gd name="T8" fmla="*/ 1408768138 w 876"/>
              <a:gd name="T9" fmla="*/ 0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6"/>
              <a:gd name="T16" fmla="*/ 0 h 1066"/>
              <a:gd name="T17" fmla="*/ 876 w 876"/>
              <a:gd name="T18" fmla="*/ 1066 h 10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6" h="1066">
                <a:moveTo>
                  <a:pt x="876" y="953"/>
                </a:moveTo>
                <a:cubicBezTo>
                  <a:pt x="581" y="1009"/>
                  <a:pt x="286" y="1066"/>
                  <a:pt x="150" y="953"/>
                </a:cubicBezTo>
                <a:cubicBezTo>
                  <a:pt x="14" y="840"/>
                  <a:pt x="0" y="394"/>
                  <a:pt x="60" y="273"/>
                </a:cubicBezTo>
                <a:cubicBezTo>
                  <a:pt x="120" y="152"/>
                  <a:pt x="430" y="272"/>
                  <a:pt x="513" y="227"/>
                </a:cubicBezTo>
                <a:cubicBezTo>
                  <a:pt x="596" y="182"/>
                  <a:pt x="577" y="91"/>
                  <a:pt x="559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3492500" y="2852738"/>
            <a:ext cx="587375" cy="1152525"/>
          </a:xfrm>
          <a:custGeom>
            <a:avLst/>
            <a:gdLst>
              <a:gd name="T0" fmla="*/ 113407825 w 370"/>
              <a:gd name="T1" fmla="*/ 1829633438 h 726"/>
              <a:gd name="T2" fmla="*/ 113407825 w 370"/>
              <a:gd name="T3" fmla="*/ 1028223750 h 726"/>
              <a:gd name="T4" fmla="*/ 798890325 w 370"/>
              <a:gd name="T5" fmla="*/ 685482500 h 726"/>
              <a:gd name="T6" fmla="*/ 912296563 w 370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370"/>
              <a:gd name="T13" fmla="*/ 0 h 726"/>
              <a:gd name="T14" fmla="*/ 370 w 370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0" h="726">
                <a:moveTo>
                  <a:pt x="45" y="726"/>
                </a:moveTo>
                <a:cubicBezTo>
                  <a:pt x="22" y="605"/>
                  <a:pt x="0" y="484"/>
                  <a:pt x="45" y="408"/>
                </a:cubicBezTo>
                <a:cubicBezTo>
                  <a:pt x="90" y="332"/>
                  <a:pt x="264" y="340"/>
                  <a:pt x="317" y="272"/>
                </a:cubicBezTo>
                <a:cubicBezTo>
                  <a:pt x="370" y="204"/>
                  <a:pt x="366" y="102"/>
                  <a:pt x="362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0" grpId="0" animBg="1"/>
      <p:bldP spid="430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Review: register a signal handler</a:t>
            </a:r>
          </a:p>
        </p:txBody>
      </p:sp>
      <p:pic>
        <p:nvPicPr>
          <p:cNvPr id="23555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067175" y="191611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716463" y="378936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what time it 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standard functions to get the time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476375" y="2060575"/>
            <a:ext cx="5759450" cy="4105275"/>
            <a:chOff x="930" y="1298"/>
            <a:chExt cx="3628" cy="2586"/>
          </a:xfrm>
        </p:grpSpPr>
        <p:grpSp>
          <p:nvGrpSpPr>
            <p:cNvPr id="25607" name="Group 4"/>
            <p:cNvGrpSpPr>
              <a:grpSpLocks/>
            </p:cNvGrpSpPr>
            <p:nvPr/>
          </p:nvGrpSpPr>
          <p:grpSpPr bwMode="auto">
            <a:xfrm>
              <a:off x="930" y="1298"/>
              <a:ext cx="3538" cy="1225"/>
              <a:chOff x="930" y="1298"/>
              <a:chExt cx="3538" cy="1225"/>
            </a:xfrm>
          </p:grpSpPr>
          <p:sp>
            <p:nvSpPr>
              <p:cNvPr id="25619" name="Rectangle 5"/>
              <p:cNvSpPr>
                <a:spLocks noChangeArrowheads="1"/>
              </p:cNvSpPr>
              <p:nvPr/>
            </p:nvSpPr>
            <p:spPr bwMode="auto">
              <a:xfrm>
                <a:off x="2789" y="1434"/>
                <a:ext cx="544" cy="2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ctime ()</a:t>
                </a:r>
              </a:p>
            </p:txBody>
          </p:sp>
          <p:sp>
            <p:nvSpPr>
              <p:cNvPr id="25620" name="Rectangle 6"/>
              <p:cNvSpPr>
                <a:spLocks noChangeArrowheads="1"/>
              </p:cNvSpPr>
              <p:nvPr/>
            </p:nvSpPr>
            <p:spPr bwMode="auto">
              <a:xfrm>
                <a:off x="2789" y="1797"/>
                <a:ext cx="635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localtime ()</a:t>
                </a:r>
              </a:p>
            </p:txBody>
          </p:sp>
          <p:sp>
            <p:nvSpPr>
              <p:cNvPr id="25621" name="Rectangle 7"/>
              <p:cNvSpPr>
                <a:spLocks noChangeArrowheads="1"/>
              </p:cNvSpPr>
              <p:nvPr/>
            </p:nvSpPr>
            <p:spPr bwMode="auto">
              <a:xfrm>
                <a:off x="975" y="1344"/>
                <a:ext cx="1678" cy="1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 () {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time_t sec;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struct tm *tm_rec;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time (&amp;sec);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tm_rec = localtime (&amp;sec);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}</a:t>
                </a:r>
              </a:p>
            </p:txBody>
          </p:sp>
          <p:sp>
            <p:nvSpPr>
              <p:cNvPr id="25622" name="Rectangle 8"/>
              <p:cNvSpPr>
                <a:spLocks noChangeArrowheads="1"/>
              </p:cNvSpPr>
              <p:nvPr/>
            </p:nvSpPr>
            <p:spPr bwMode="auto">
              <a:xfrm>
                <a:off x="930" y="1298"/>
                <a:ext cx="3538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23" name="Text Box 9"/>
              <p:cNvSpPr txBox="1">
                <a:spLocks noChangeArrowheads="1"/>
              </p:cNvSpPr>
              <p:nvPr/>
            </p:nvSpPr>
            <p:spPr bwMode="auto">
              <a:xfrm>
                <a:off x="3457" y="138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User process</a:t>
                </a:r>
              </a:p>
            </p:txBody>
          </p:sp>
        </p:grpSp>
        <p:grpSp>
          <p:nvGrpSpPr>
            <p:cNvPr id="25608" name="Group 10"/>
            <p:cNvGrpSpPr>
              <a:grpSpLocks/>
            </p:cNvGrpSpPr>
            <p:nvPr/>
          </p:nvGrpSpPr>
          <p:grpSpPr bwMode="auto">
            <a:xfrm>
              <a:off x="930" y="2704"/>
              <a:ext cx="3538" cy="681"/>
              <a:chOff x="930" y="2704"/>
              <a:chExt cx="3538" cy="681"/>
            </a:xfrm>
          </p:grpSpPr>
          <p:sp>
            <p:nvSpPr>
              <p:cNvPr id="25615" name="Rectangle 11"/>
              <p:cNvSpPr>
                <a:spLocks noChangeArrowheads="1"/>
              </p:cNvSpPr>
              <p:nvPr/>
            </p:nvSpPr>
            <p:spPr bwMode="auto">
              <a:xfrm>
                <a:off x="930" y="2704"/>
                <a:ext cx="3538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16" name="Rectangle 12"/>
              <p:cNvSpPr>
                <a:spLocks noChangeArrowheads="1"/>
              </p:cNvSpPr>
              <p:nvPr/>
            </p:nvSpPr>
            <p:spPr bwMode="auto">
              <a:xfrm>
                <a:off x="1156" y="2704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 ()</a:t>
                </a:r>
              </a:p>
            </p:txBody>
          </p:sp>
          <p:sp>
            <p:nvSpPr>
              <p:cNvPr id="25617" name="Rectangle 13"/>
              <p:cNvSpPr>
                <a:spLocks noChangeArrowheads="1"/>
              </p:cNvSpPr>
              <p:nvPr/>
            </p:nvSpPr>
            <p:spPr bwMode="auto">
              <a:xfrm>
                <a:off x="1156" y="2885"/>
                <a:ext cx="545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</a:t>
                </a:r>
              </a:p>
            </p:txBody>
          </p:sp>
          <p:sp>
            <p:nvSpPr>
              <p:cNvPr id="25618" name="Text Box 14"/>
              <p:cNvSpPr txBox="1">
                <a:spLocks noChangeArrowheads="1"/>
              </p:cNvSpPr>
              <p:nvPr/>
            </p:nvSpPr>
            <p:spPr bwMode="auto">
              <a:xfrm>
                <a:off x="3787" y="275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Kernel</a:t>
                </a:r>
              </a:p>
            </p:txBody>
          </p:sp>
        </p:grpSp>
        <p:grpSp>
          <p:nvGrpSpPr>
            <p:cNvPr id="25609" name="Group 15"/>
            <p:cNvGrpSpPr>
              <a:grpSpLocks/>
            </p:cNvGrpSpPr>
            <p:nvPr/>
          </p:nvGrpSpPr>
          <p:grpSpPr bwMode="auto">
            <a:xfrm>
              <a:off x="930" y="3521"/>
              <a:ext cx="3628" cy="363"/>
              <a:chOff x="930" y="3521"/>
              <a:chExt cx="3628" cy="363"/>
            </a:xfrm>
          </p:grpSpPr>
          <p:sp>
            <p:nvSpPr>
              <p:cNvPr id="25612" name="Rectangle 16"/>
              <p:cNvSpPr>
                <a:spLocks noChangeArrowheads="1"/>
              </p:cNvSpPr>
              <p:nvPr/>
            </p:nvSpPr>
            <p:spPr bwMode="auto">
              <a:xfrm>
                <a:off x="930" y="3521"/>
                <a:ext cx="362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13" name="Rectangle 17"/>
              <p:cNvSpPr>
                <a:spLocks noChangeArrowheads="1"/>
              </p:cNvSpPr>
              <p:nvPr/>
            </p:nvSpPr>
            <p:spPr bwMode="auto">
              <a:xfrm>
                <a:off x="1156" y="3612"/>
                <a:ext cx="409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RTC</a:t>
                </a:r>
              </a:p>
            </p:txBody>
          </p:sp>
          <p:sp>
            <p:nvSpPr>
              <p:cNvPr id="25614" name="Text Box 18"/>
              <p:cNvSpPr txBox="1">
                <a:spLocks noChangeArrowheads="1"/>
              </p:cNvSpPr>
              <p:nvPr/>
            </p:nvSpPr>
            <p:spPr bwMode="auto">
              <a:xfrm>
                <a:off x="3696" y="3566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Hardware</a:t>
                </a:r>
              </a:p>
            </p:txBody>
          </p:sp>
        </p:grpSp>
        <p:sp>
          <p:nvSpPr>
            <p:cNvPr id="25610" name="Line 19"/>
            <p:cNvSpPr>
              <a:spLocks noChangeShapeType="1"/>
            </p:cNvSpPr>
            <p:nvPr/>
          </p:nvSpPr>
          <p:spPr bwMode="auto">
            <a:xfrm>
              <a:off x="1383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383" y="3203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3059113" y="5300663"/>
            <a:ext cx="2449512" cy="649287"/>
          </a:xfrm>
          <a:prstGeom prst="wedgeRoundRectCallout">
            <a:avLst>
              <a:gd name="adj1" fmla="val -74630"/>
              <a:gd name="adj2" fmla="val 3679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Real Time Clock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3276600" y="3933825"/>
            <a:ext cx="2376488" cy="936625"/>
          </a:xfrm>
          <a:prstGeom prst="wedgeRoundRectCallout">
            <a:avLst>
              <a:gd name="adj1" fmla="val -78324"/>
              <a:gd name="adj2" fmla="val 100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get #sec. since Epoch (1970-01-01)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6156325" y="1916113"/>
            <a:ext cx="2376488" cy="936625"/>
          </a:xfrm>
          <a:prstGeom prst="wedgeRoundRectCallout">
            <a:avLst>
              <a:gd name="adj1" fmla="val -80727"/>
              <a:gd name="adj2" fmla="val 6796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convert to user friendly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1" grpId="0" animBg="1"/>
      <p:bldP spid="46102" grpId="0" animBg="1"/>
      <p:bldP spid="46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 tm</a:t>
            </a:r>
          </a:p>
        </p:txBody>
      </p:sp>
      <p:pic>
        <p:nvPicPr>
          <p:cNvPr id="26627" name="Picture 3" descr="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8421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Appendix:</a:t>
            </a:r>
            <a:br>
              <a:rPr lang="en-US" altLang="zh-TW" sz="4000" smtClean="0"/>
            </a:br>
            <a:r>
              <a:rPr lang="en-US" altLang="zh-TW" sz="4000" smtClean="0"/>
              <a:t>How to access RTC hardware in Linux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the RTC hardware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042988" y="1989138"/>
            <a:ext cx="5183187" cy="4321175"/>
            <a:chOff x="930" y="1162"/>
            <a:chExt cx="3265" cy="2722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975" y="1207"/>
              <a:ext cx="2177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struct rtc_time *tm;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fd = open (“/dev/rtc”, 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ioctl (fd, RTC_RD_TIME, tm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ioctl (fd, RTC_SET_TIME, tm);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930" y="1162"/>
              <a:ext cx="3265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3198" y="1344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User process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930" y="2704"/>
              <a:ext cx="326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1156" y="2704"/>
              <a:ext cx="5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/dev/rtc</a:t>
              </a: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1156" y="2885"/>
              <a:ext cx="545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driver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470" y="275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Kernel</a:t>
              </a: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30" y="3521"/>
              <a:ext cx="326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156" y="3612"/>
              <a:ext cx="409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RTC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3424" y="3566"/>
              <a:ext cx="7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Hardware</a:t>
              </a:r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383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1383" y="3203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76" name="AutoShape 16"/>
          <p:cNvSpPr>
            <a:spLocks noChangeArrowheads="1"/>
          </p:cNvSpPr>
          <p:nvPr/>
        </p:nvSpPr>
        <p:spPr bwMode="auto">
          <a:xfrm>
            <a:off x="6588125" y="3213100"/>
            <a:ext cx="2016125" cy="1081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man rtc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 rtc_time</a:t>
            </a:r>
          </a:p>
        </p:txBody>
      </p:sp>
      <p:pic>
        <p:nvPicPr>
          <p:cNvPr id="29699" name="Picture 3" descr="rtc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60575"/>
            <a:ext cx="56896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watch a file with signal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f_notify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to get informed if some file in current directory has been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Driving application: the Alarm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 myalarm 11:50 &amp;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It is 11:40 now and I will wake you up at 11:50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Wakeup! It is 11:50 now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$&gt;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284663" y="5084763"/>
            <a:ext cx="446405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Not consuming CPU time during waiting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787900" y="3284538"/>
            <a:ext cx="2879725" cy="720725"/>
          </a:xfrm>
          <a:prstGeom prst="wedgeRoundRectCallout">
            <a:avLst>
              <a:gd name="adj1" fmla="val -65324"/>
              <a:gd name="adj2" fmla="val 113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display at 11:50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f_notify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Issues</a:t>
            </a:r>
          </a:p>
          <a:p>
            <a:pPr lvl="1" eaLnBrk="1" hangingPunct="1"/>
            <a:r>
              <a:rPr lang="en-US" altLang="zh-TW" smtClean="0"/>
              <a:t>register a signal handler</a:t>
            </a:r>
          </a:p>
          <a:p>
            <a:pPr lvl="1" eaLnBrk="1" hangingPunct="1"/>
            <a:r>
              <a:rPr lang="en-US" altLang="zh-TW" smtClean="0"/>
              <a:t>get informed when some file in a directory been modified</a:t>
            </a:r>
          </a:p>
          <a:p>
            <a:pPr lvl="1" eaLnBrk="1" hangingPunct="1"/>
            <a:r>
              <a:rPr lang="en-US" altLang="zh-TW" smtClean="0"/>
              <a:t>make a process sleep without consuming CPU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a signal handler</a:t>
            </a:r>
          </a:p>
        </p:txBody>
      </p:sp>
      <p:pic>
        <p:nvPicPr>
          <p:cNvPr id="33795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191611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signal handler function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4716463" y="3789363"/>
            <a:ext cx="3241675" cy="649287"/>
          </a:xfrm>
          <a:prstGeom prst="wedgeRoundRectCallout">
            <a:avLst>
              <a:gd name="adj1" fmla="val -54310"/>
              <a:gd name="adj2" fmla="val 7005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the signal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Watch directory modification</a:t>
            </a:r>
          </a:p>
        </p:txBody>
      </p:sp>
      <p:pic>
        <p:nvPicPr>
          <p:cNvPr id="34819" name="Picture 3" descr="monitor_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4500563" y="4221163"/>
            <a:ext cx="3241675" cy="649287"/>
          </a:xfrm>
          <a:prstGeom prst="wedgeRoundRectCallout">
            <a:avLst>
              <a:gd name="adj1" fmla="val -56023"/>
              <a:gd name="adj2" fmla="val 104769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use fcntl to get signal when some file in a directory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get informed when a friend login?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not consuming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you cannot repeatedly check /var/run/utmp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Answer: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modify the f_notify demo to watch for the directory /var/run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check for new entries in /var/run/utmp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a UNIX program receives hardware (the timer) interrupt?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concept of “signal”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a UNIX program knows what time it is?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How the UNIX represents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“signal”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an inter-process communication mechanism in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signal?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interrupt</a:t>
            </a:r>
            <a:r>
              <a:rPr lang="en-US" altLang="zh-TW" dirty="0" smtClean="0"/>
              <a:t> the normal execution of a process</a:t>
            </a:r>
          </a:p>
          <a:p>
            <a:pPr lvl="1" eaLnBrk="1" hangingPunct="1"/>
            <a:r>
              <a:rPr lang="en-US" altLang="zh-TW" dirty="0" smtClean="0"/>
              <a:t>terminate the process, or</a:t>
            </a:r>
          </a:p>
          <a:p>
            <a:pPr lvl="1" eaLnBrk="1" hangingPunct="1"/>
            <a:r>
              <a:rPr lang="en-US" altLang="zh-TW" dirty="0" smtClean="0"/>
              <a:t>turn to do something exceptional and return to normal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Terminate the execution of a process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867400" y="5876925"/>
            <a:ext cx="850900" cy="336550"/>
            <a:chOff x="3243" y="3475"/>
            <a:chExt cx="536" cy="212"/>
          </a:xfrm>
        </p:grpSpPr>
        <p:sp>
          <p:nvSpPr>
            <p:cNvPr id="9232" name="Line 4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Text Box 5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5219700" y="2205038"/>
            <a:ext cx="2087563" cy="2617787"/>
            <a:chOff x="3651" y="1327"/>
            <a:chExt cx="1315" cy="1649"/>
          </a:xfrm>
        </p:grpSpPr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3787" y="1525"/>
              <a:ext cx="1179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…</a:t>
              </a:r>
              <a:endParaRPr lang="en-US" altLang="zh-TW" sz="1600">
                <a:latin typeface="Tahoma" panose="020B0604030504040204" pitchFamily="34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   while (1);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9230" name="Line 8"/>
            <p:cNvSpPr>
              <a:spLocks noChangeShapeType="1"/>
            </p:cNvSpPr>
            <p:nvPr/>
          </p:nvSpPr>
          <p:spPr bwMode="auto">
            <a:xfrm>
              <a:off x="3651" y="2432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3729" y="1327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process ID 1234</a:t>
              </a: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1042988" y="2492375"/>
            <a:ext cx="2878137" cy="2355850"/>
            <a:chOff x="1066" y="2160"/>
            <a:chExt cx="1813" cy="1484"/>
          </a:xfrm>
        </p:grpSpPr>
        <p:pic>
          <p:nvPicPr>
            <p:cNvPr id="9227" name="Picture 11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976"/>
              <a:ext cx="654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1383" y="2160"/>
              <a:ext cx="1496" cy="590"/>
            </a:xfrm>
            <a:prstGeom prst="wedgeRoundRectCallout">
              <a:avLst>
                <a:gd name="adj1" fmla="val -56884"/>
                <a:gd name="adj2" fmla="val 9457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$&gt; kill -9 1234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48263" y="2060575"/>
            <a:ext cx="2592387" cy="3097213"/>
            <a:chOff x="3243" y="1298"/>
            <a:chExt cx="1633" cy="1951"/>
          </a:xfrm>
        </p:grpSpPr>
        <p:sp>
          <p:nvSpPr>
            <p:cNvPr id="9225" name="Line 14"/>
            <p:cNvSpPr>
              <a:spLocks noChangeShapeType="1"/>
            </p:cNvSpPr>
            <p:nvPr/>
          </p:nvSpPr>
          <p:spPr bwMode="auto">
            <a:xfrm flipH="1">
              <a:off x="3243" y="1298"/>
              <a:ext cx="1633" cy="195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3243" y="1344"/>
              <a:ext cx="1542" cy="19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3708400" y="3500438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4" name="Text Box 17"/>
          <p:cNvSpPr txBox="1">
            <a:spLocks noChangeArrowheads="1"/>
          </p:cNvSpPr>
          <p:nvPr/>
        </p:nvSpPr>
        <p:spPr bwMode="auto">
          <a:xfrm>
            <a:off x="3348038" y="4221163"/>
            <a:ext cx="159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send signal No.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process 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Interrupt normal execution and then return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508625" y="1989138"/>
            <a:ext cx="2901950" cy="3771900"/>
            <a:chOff x="3366" y="1236"/>
            <a:chExt cx="1828" cy="2376"/>
          </a:xfrm>
        </p:grpSpPr>
        <p:sp>
          <p:nvSpPr>
            <p:cNvPr id="10255" name="Rectangle 4"/>
            <p:cNvSpPr>
              <a:spLocks noChangeArrowheads="1"/>
            </p:cNvSpPr>
            <p:nvPr/>
          </p:nvSpPr>
          <p:spPr bwMode="auto">
            <a:xfrm>
              <a:off x="3379" y="1480"/>
              <a:ext cx="1815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(…)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//normal execution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sig10_handler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printf (“I got signal 10\n”);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10256" name="Text Box 5"/>
            <p:cNvSpPr txBox="1">
              <a:spLocks noChangeArrowheads="1"/>
            </p:cNvSpPr>
            <p:nvPr/>
          </p:nvSpPr>
          <p:spPr bwMode="auto">
            <a:xfrm>
              <a:off x="3366" y="1236"/>
              <a:ext cx="9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process ID. 1234</a:t>
              </a:r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6083300" y="6092825"/>
            <a:ext cx="850900" cy="336550"/>
            <a:chOff x="3243" y="3475"/>
            <a:chExt cx="536" cy="212"/>
          </a:xfrm>
        </p:grpSpPr>
        <p:sp>
          <p:nvSpPr>
            <p:cNvPr id="10253" name="Line 7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Text Box 8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1258888" y="2708275"/>
            <a:ext cx="2878137" cy="2355850"/>
            <a:chOff x="1066" y="2160"/>
            <a:chExt cx="1813" cy="1484"/>
          </a:xfrm>
        </p:grpSpPr>
        <p:pic>
          <p:nvPicPr>
            <p:cNvPr id="10251" name="Picture 10" descr="j01953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976"/>
              <a:ext cx="654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AutoShape 11"/>
            <p:cNvSpPr>
              <a:spLocks noChangeArrowheads="1"/>
            </p:cNvSpPr>
            <p:nvPr/>
          </p:nvSpPr>
          <p:spPr bwMode="auto">
            <a:xfrm>
              <a:off x="1383" y="2160"/>
              <a:ext cx="1496" cy="590"/>
            </a:xfrm>
            <a:prstGeom prst="wedgeRoundRectCallout">
              <a:avLst>
                <a:gd name="adj1" fmla="val -56884"/>
                <a:gd name="adj2" fmla="val 9457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$&gt; kill -10 1234</a:t>
              </a:r>
            </a:p>
          </p:txBody>
        </p:sp>
      </p:grpSp>
      <p:sp>
        <p:nvSpPr>
          <p:cNvPr id="10246" name="AutoShape 12"/>
          <p:cNvSpPr>
            <a:spLocks noChangeArrowheads="1"/>
          </p:cNvSpPr>
          <p:nvPr/>
        </p:nvSpPr>
        <p:spPr bwMode="auto">
          <a:xfrm>
            <a:off x="3924300" y="3716338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3563938" y="4437063"/>
            <a:ext cx="169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send signal No.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process 1234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508625" y="35734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435600" y="53006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508625" y="3860800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 animBg="1"/>
      <p:bldP spid="235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signal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please “man 7 signal”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296</TotalTime>
  <Words>729</Words>
  <Application>Microsoft Office PowerPoint</Application>
  <PresentationFormat>如螢幕大小 (4:3)</PresentationFormat>
  <Paragraphs>219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標楷體</vt:lpstr>
      <vt:lpstr>Arial</vt:lpstr>
      <vt:lpstr>Tahoma</vt:lpstr>
      <vt:lpstr>Times New Roman</vt:lpstr>
      <vt:lpstr>Wingdings</vt:lpstr>
      <vt:lpstr>Blends</vt:lpstr>
      <vt:lpstr>Signals and the Timer</vt:lpstr>
      <vt:lpstr>Signals and Timer</vt:lpstr>
      <vt:lpstr>Driving application: the Alarm</vt:lpstr>
      <vt:lpstr>What you need to know</vt:lpstr>
      <vt:lpstr>Basic concepts of “signal”</vt:lpstr>
      <vt:lpstr>What is a signal?</vt:lpstr>
      <vt:lpstr>Terminate the execution of a process</vt:lpstr>
      <vt:lpstr>Interrupt normal execution and then return</vt:lpstr>
      <vt:lpstr>List of signal numbers</vt:lpstr>
      <vt:lpstr>How to send a signal to a process</vt:lpstr>
      <vt:lpstr>How to setup a signal handler</vt:lpstr>
      <vt:lpstr>How to intercept an incoming signal</vt:lpstr>
      <vt:lpstr>Demo: sig10</vt:lpstr>
      <vt:lpstr>Demo: sig10</vt:lpstr>
      <vt:lpstr>Demo: sig10</vt:lpstr>
      <vt:lpstr>In-Class Exercise</vt:lpstr>
      <vt:lpstr>How a user-level program receives hardware interrupt</vt:lpstr>
      <vt:lpstr>Let user process receiving timer interrupt</vt:lpstr>
      <vt:lpstr>Let user process receiving timer interrupt</vt:lpstr>
      <vt:lpstr>Let user process receiving timer interrupt</vt:lpstr>
      <vt:lpstr>Review: register a signal handler</vt:lpstr>
      <vt:lpstr>How to know what time it is</vt:lpstr>
      <vt:lpstr>UNIX standard functions to get the time</vt:lpstr>
      <vt:lpstr>Struct tm</vt:lpstr>
      <vt:lpstr>Appendix: How to access RTC hardware in Linux</vt:lpstr>
      <vt:lpstr>Control the RTC hardware</vt:lpstr>
      <vt:lpstr>Struct rtc_time</vt:lpstr>
      <vt:lpstr>How to watch a file with signal</vt:lpstr>
      <vt:lpstr>Demo: f_notify</vt:lpstr>
      <vt:lpstr>Demo: f_notify</vt:lpstr>
      <vt:lpstr>Register a signal handler</vt:lpstr>
      <vt:lpstr>Watch directory modification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27</cp:revision>
  <cp:lastPrinted>1601-01-01T00:00:00Z</cp:lastPrinted>
  <dcterms:created xsi:type="dcterms:W3CDTF">2009-04-30T12:57:37Z</dcterms:created>
  <dcterms:modified xsi:type="dcterms:W3CDTF">2018-11-15T15:59:15Z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