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B1ECED-00CF-47DE-963F-5E803C73EA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E556-68F8-4B8F-A386-D0CA85E059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4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8ECDF-65D1-4F10-9552-B9B5F1F80A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19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88A38-DE02-479B-9FC5-B45FEE5F4A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4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BA536-1885-4B97-9BD0-4234BAD84C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4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ECF2F-949A-498A-BE36-E99DEFA946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3DC4F-1596-4B76-98DB-04F899D88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EA2E1-3185-4C50-95BD-B03A5BE1D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1980E-D293-4288-B08B-AA587A93DE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84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8A0D-DBC2-455C-8B78-BD0EE36B31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70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BF4EB-E3C0-4491-BCD8-58C75046F3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7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181FF20-A5E5-40CB-8E05-B1F43E328F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Parallel Programming with Message Passing on UNIX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74725" y="704850"/>
            <a:ext cx="333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>
                <a:cs typeface="新細明體" panose="02020500000000000000" pitchFamily="18" charset="-120"/>
              </a:rPr>
              <a:t>Lecture 10 (Part 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Sending a message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r>
              <a:rPr lang="en-US" altLang="zh-TW" sz="2800"/>
              <a:t>msgsnd (msg_queue_id, *data_buf, data_size, flag)</a:t>
            </a:r>
          </a:p>
          <a:p>
            <a:pPr lvl="1"/>
            <a:r>
              <a:rPr lang="en-US" altLang="zh-TW" sz="2400"/>
              <a:t>data_size: exclude message type</a:t>
            </a:r>
          </a:p>
          <a:p>
            <a:pPr lvl="1"/>
            <a:r>
              <a:rPr lang="en-US" altLang="zh-TW" sz="2400"/>
              <a:t>flag: integer bitmap to represent sending option (e.g. blocking or non-blocking)</a:t>
            </a:r>
          </a:p>
        </p:txBody>
      </p:sp>
      <p:pic>
        <p:nvPicPr>
          <p:cNvPr id="19460" name="Picture 4" descr="msg_s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7162800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Receiving message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r>
              <a:rPr lang="en-US" altLang="zh-TW" sz="2400"/>
              <a:t>msgrcv (msg_queue_id, *data_buf, message_type, flag)</a:t>
            </a:r>
          </a:p>
          <a:p>
            <a:pPr lvl="1"/>
            <a:r>
              <a:rPr lang="en-US" altLang="zh-TW" sz="2000"/>
              <a:t>flag: integer bitmap to represent sending option (e.g. blocking or non-blocking)</a:t>
            </a:r>
          </a:p>
        </p:txBody>
      </p:sp>
      <p:pic>
        <p:nvPicPr>
          <p:cNvPr id="20484" name="Picture 4" descr="recv_m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67056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write a dot-product with message passing</a:t>
            </a:r>
          </a:p>
          <a:p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971800" y="2667000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方程式" r:id="rId3" imgW="850680" imgH="431640" progId="Equation.3">
                  <p:embed/>
                </p:oleObj>
              </mc:Choice>
              <mc:Fallback>
                <p:oleObj name="方程式" r:id="rId3" imgW="850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182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Next Lecture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network programming on UNIX</a:t>
            </a:r>
          </a:p>
          <a:p>
            <a:pPr lvl="1"/>
            <a:r>
              <a:rPr lang="en-US" altLang="zh-TW"/>
              <a:t>socket</a:t>
            </a:r>
          </a:p>
          <a:p>
            <a:pPr lvl="1"/>
            <a:r>
              <a:rPr lang="en-US" altLang="zh-TW"/>
              <a:t>Chap. 16-17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parallel computing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do a job with 2+ processors</a:t>
            </a:r>
          </a:p>
          <a:p>
            <a:endParaRPr lang="en-US" altLang="zh-TW"/>
          </a:p>
          <a:p>
            <a:endParaRPr lang="en-US" altLang="zh-TW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547813" y="2997200"/>
            <a:ext cx="6188075" cy="3241675"/>
            <a:chOff x="703" y="1253"/>
            <a:chExt cx="4533" cy="2677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703" y="1344"/>
              <a:ext cx="1579" cy="2386"/>
              <a:chOff x="703" y="1344"/>
              <a:chExt cx="1579" cy="2386"/>
            </a:xfrm>
          </p:grpSpPr>
          <p:pic>
            <p:nvPicPr>
              <p:cNvPr id="9222" name="Picture 6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2613"/>
                <a:ext cx="1177" cy="1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223" name="Group 7"/>
              <p:cNvGrpSpPr>
                <a:grpSpLocks/>
              </p:cNvGrpSpPr>
              <p:nvPr/>
            </p:nvGrpSpPr>
            <p:grpSpPr bwMode="auto">
              <a:xfrm>
                <a:off x="748" y="1797"/>
                <a:ext cx="726" cy="816"/>
                <a:chOff x="340" y="1797"/>
                <a:chExt cx="726" cy="816"/>
              </a:xfrm>
            </p:grpSpPr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auto">
                <a:xfrm>
                  <a:off x="340" y="179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188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auto">
                <a:xfrm>
                  <a:off x="476" y="193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auto">
                <a:xfrm>
                  <a:off x="522" y="1978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567" y="202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703" y="1344"/>
                <a:ext cx="1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single processor</a:t>
                </a:r>
              </a:p>
            </p:txBody>
          </p:sp>
        </p:grp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336" y="1253"/>
              <a:ext cx="0" cy="2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2744" y="1311"/>
              <a:ext cx="2492" cy="2465"/>
              <a:chOff x="2744" y="1311"/>
              <a:chExt cx="2492" cy="2465"/>
            </a:xfrm>
          </p:grpSpPr>
          <p:grpSp>
            <p:nvGrpSpPr>
              <p:cNvPr id="9233" name="Group 17"/>
              <p:cNvGrpSpPr>
                <a:grpSpLocks/>
              </p:cNvGrpSpPr>
              <p:nvPr/>
            </p:nvGrpSpPr>
            <p:grpSpPr bwMode="auto">
              <a:xfrm>
                <a:off x="2744" y="1888"/>
                <a:ext cx="1177" cy="1888"/>
                <a:chOff x="2200" y="1797"/>
                <a:chExt cx="1177" cy="1888"/>
              </a:xfrm>
            </p:grpSpPr>
            <p:grpSp>
              <p:nvGrpSpPr>
                <p:cNvPr id="9234" name="Group 18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923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3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pic>
              <p:nvPicPr>
                <p:cNvPr id="9238" name="Picture 22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4059" y="1888"/>
                <a:ext cx="1177" cy="1888"/>
                <a:chOff x="2200" y="1797"/>
                <a:chExt cx="1177" cy="1888"/>
              </a:xfrm>
            </p:grpSpPr>
            <p:grpSp>
              <p:nvGrpSpPr>
                <p:cNvPr id="9240" name="Group 24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92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4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24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pic>
              <p:nvPicPr>
                <p:cNvPr id="9244" name="Picture 28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3141" y="1311"/>
                <a:ext cx="1622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multi-processors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Shared Memory Programming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r>
              <a:rPr lang="en-US" altLang="zh-TW"/>
              <a:t>from the tradition of multi-programming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908175" y="3141663"/>
            <a:ext cx="4829175" cy="3074987"/>
            <a:chOff x="1536" y="1104"/>
            <a:chExt cx="3042" cy="1937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Freeform 8" descr="Wide upward diagonal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w 649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w 649"/>
                <a:gd name="T1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w 649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w 649"/>
                <a:gd name="T1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536" y="224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574" y="224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613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651" y="224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8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Freeform 32" descr="Wide upward diagonal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Freeform 35" descr="Wide upward diagonal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1763" y="194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1795" y="1968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1872" y="1872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903" y="189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2160" y="1655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2191" y="1680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1655" y="2039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1688" y="20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2078" y="1755"/>
              <a:ext cx="13" cy="13"/>
            </a:xfrm>
            <a:custGeom>
              <a:avLst/>
              <a:gdLst>
                <a:gd name="T0" fmla="*/ 1 w 13"/>
                <a:gd name="T1" fmla="*/ 2 h 13"/>
                <a:gd name="T2" fmla="*/ 3 w 13"/>
                <a:gd name="T3" fmla="*/ 2 h 13"/>
                <a:gd name="T4" fmla="*/ 3 w 13"/>
                <a:gd name="T5" fmla="*/ 2 h 13"/>
                <a:gd name="T6" fmla="*/ 3 w 13"/>
                <a:gd name="T7" fmla="*/ 2 h 13"/>
                <a:gd name="T8" fmla="*/ 5 w 13"/>
                <a:gd name="T9" fmla="*/ 0 h 13"/>
                <a:gd name="T10" fmla="*/ 5 w 13"/>
                <a:gd name="T11" fmla="*/ 0 h 13"/>
                <a:gd name="T12" fmla="*/ 7 w 13"/>
                <a:gd name="T13" fmla="*/ 0 h 13"/>
                <a:gd name="T14" fmla="*/ 7 w 13"/>
                <a:gd name="T15" fmla="*/ 0 h 13"/>
                <a:gd name="T16" fmla="*/ 9 w 13"/>
                <a:gd name="T17" fmla="*/ 2 h 13"/>
                <a:gd name="T18" fmla="*/ 9 w 13"/>
                <a:gd name="T19" fmla="*/ 2 h 13"/>
                <a:gd name="T20" fmla="*/ 11 w 13"/>
                <a:gd name="T21" fmla="*/ 2 h 13"/>
                <a:gd name="T22" fmla="*/ 11 w 13"/>
                <a:gd name="T23" fmla="*/ 4 h 13"/>
                <a:gd name="T24" fmla="*/ 11 w 13"/>
                <a:gd name="T25" fmla="*/ 4 h 13"/>
                <a:gd name="T26" fmla="*/ 11 w 13"/>
                <a:gd name="T27" fmla="*/ 4 h 13"/>
                <a:gd name="T28" fmla="*/ 11 w 13"/>
                <a:gd name="T29" fmla="*/ 6 h 13"/>
                <a:gd name="T30" fmla="*/ 13 w 13"/>
                <a:gd name="T31" fmla="*/ 6 h 13"/>
                <a:gd name="T32" fmla="*/ 11 w 13"/>
                <a:gd name="T33" fmla="*/ 8 h 13"/>
                <a:gd name="T34" fmla="*/ 11 w 13"/>
                <a:gd name="T35" fmla="*/ 8 h 13"/>
                <a:gd name="T36" fmla="*/ 11 w 13"/>
                <a:gd name="T37" fmla="*/ 9 h 13"/>
                <a:gd name="T38" fmla="*/ 11 w 13"/>
                <a:gd name="T39" fmla="*/ 9 h 13"/>
                <a:gd name="T40" fmla="*/ 11 w 13"/>
                <a:gd name="T41" fmla="*/ 11 h 13"/>
                <a:gd name="T42" fmla="*/ 9 w 13"/>
                <a:gd name="T43" fmla="*/ 11 h 13"/>
                <a:gd name="T44" fmla="*/ 9 w 13"/>
                <a:gd name="T45" fmla="*/ 11 h 13"/>
                <a:gd name="T46" fmla="*/ 7 w 13"/>
                <a:gd name="T47" fmla="*/ 11 h 13"/>
                <a:gd name="T48" fmla="*/ 7 w 13"/>
                <a:gd name="T49" fmla="*/ 13 h 13"/>
                <a:gd name="T50" fmla="*/ 5 w 13"/>
                <a:gd name="T51" fmla="*/ 13 h 13"/>
                <a:gd name="T52" fmla="*/ 5 w 13"/>
                <a:gd name="T53" fmla="*/ 13 h 13"/>
                <a:gd name="T54" fmla="*/ 3 w 13"/>
                <a:gd name="T55" fmla="*/ 11 h 13"/>
                <a:gd name="T56" fmla="*/ 3 w 13"/>
                <a:gd name="T57" fmla="*/ 11 h 13"/>
                <a:gd name="T58" fmla="*/ 3 w 13"/>
                <a:gd name="T59" fmla="*/ 11 h 13"/>
                <a:gd name="T60" fmla="*/ 1 w 13"/>
                <a:gd name="T61" fmla="*/ 11 h 13"/>
                <a:gd name="T62" fmla="*/ 1 w 13"/>
                <a:gd name="T63" fmla="*/ 9 h 13"/>
                <a:gd name="T64" fmla="*/ 1 w 13"/>
                <a:gd name="T65" fmla="*/ 9 h 13"/>
                <a:gd name="T66" fmla="*/ 0 w 13"/>
                <a:gd name="T67" fmla="*/ 8 h 13"/>
                <a:gd name="T68" fmla="*/ 0 w 13"/>
                <a:gd name="T69" fmla="*/ 8 h 13"/>
                <a:gd name="T70" fmla="*/ 0 w 13"/>
                <a:gd name="T71" fmla="*/ 8 h 13"/>
                <a:gd name="T72" fmla="*/ 0 w 13"/>
                <a:gd name="T73" fmla="*/ 6 h 13"/>
                <a:gd name="T74" fmla="*/ 0 w 13"/>
                <a:gd name="T75" fmla="*/ 6 h 13"/>
                <a:gd name="T76" fmla="*/ 1 w 13"/>
                <a:gd name="T77" fmla="*/ 4 h 13"/>
                <a:gd name="T78" fmla="*/ 1 w 13"/>
                <a:gd name="T79" fmla="*/ 4 h 13"/>
                <a:gd name="T80" fmla="*/ 1 w 13"/>
                <a:gd name="T8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13">
                  <a:moveTo>
                    <a:pt x="1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48 w 62"/>
                <a:gd name="T1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  <a:lnTo>
                    <a:pt x="48" y="4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8" name="Freeform 48"/>
            <p:cNvSpPr>
              <a:spLocks/>
            </p:cNvSpPr>
            <p:nvPr/>
          </p:nvSpPr>
          <p:spPr bwMode="auto">
            <a:xfrm>
              <a:off x="2083" y="1763"/>
              <a:ext cx="256" cy="40"/>
            </a:xfrm>
            <a:custGeom>
              <a:avLst/>
              <a:gdLst>
                <a:gd name="T0" fmla="*/ 256 w 256"/>
                <a:gd name="T1" fmla="*/ 40 h 40"/>
                <a:gd name="T2" fmla="*/ 225 w 256"/>
                <a:gd name="T3" fmla="*/ 40 h 40"/>
                <a:gd name="T4" fmla="*/ 194 w 256"/>
                <a:gd name="T5" fmla="*/ 40 h 40"/>
                <a:gd name="T6" fmla="*/ 166 w 256"/>
                <a:gd name="T7" fmla="*/ 40 h 40"/>
                <a:gd name="T8" fmla="*/ 135 w 256"/>
                <a:gd name="T9" fmla="*/ 38 h 40"/>
                <a:gd name="T10" fmla="*/ 108 w 256"/>
                <a:gd name="T11" fmla="*/ 36 h 40"/>
                <a:gd name="T12" fmla="*/ 81 w 256"/>
                <a:gd name="T13" fmla="*/ 32 h 40"/>
                <a:gd name="T14" fmla="*/ 58 w 256"/>
                <a:gd name="T15" fmla="*/ 28 h 40"/>
                <a:gd name="T16" fmla="*/ 35 w 256"/>
                <a:gd name="T17" fmla="*/ 21 h 40"/>
                <a:gd name="T18" fmla="*/ 18 w 256"/>
                <a:gd name="T19" fmla="*/ 11 h 40"/>
                <a:gd name="T20" fmla="*/ 0 w 25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40">
                  <a:moveTo>
                    <a:pt x="256" y="40"/>
                  </a:moveTo>
                  <a:lnTo>
                    <a:pt x="225" y="40"/>
                  </a:lnTo>
                  <a:lnTo>
                    <a:pt x="194" y="40"/>
                  </a:lnTo>
                  <a:lnTo>
                    <a:pt x="166" y="40"/>
                  </a:lnTo>
                  <a:lnTo>
                    <a:pt x="135" y="38"/>
                  </a:lnTo>
                  <a:lnTo>
                    <a:pt x="108" y="36"/>
                  </a:lnTo>
                  <a:lnTo>
                    <a:pt x="81" y="32"/>
                  </a:lnTo>
                  <a:lnTo>
                    <a:pt x="58" y="28"/>
                  </a:lnTo>
                  <a:lnTo>
                    <a:pt x="35" y="21"/>
                  </a:lnTo>
                  <a:lnTo>
                    <a:pt x="18" y="1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1895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1934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1972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2010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293" name="Freeform 53"/>
            <p:cNvSpPr>
              <a:spLocks/>
            </p:cNvSpPr>
            <p:nvPr/>
          </p:nvSpPr>
          <p:spPr bwMode="auto">
            <a:xfrm>
              <a:off x="1736" y="2187"/>
              <a:ext cx="11" cy="13"/>
            </a:xfrm>
            <a:custGeom>
              <a:avLst/>
              <a:gdLst>
                <a:gd name="T0" fmla="*/ 9 w 11"/>
                <a:gd name="T1" fmla="*/ 6 h 13"/>
                <a:gd name="T2" fmla="*/ 11 w 11"/>
                <a:gd name="T3" fmla="*/ 8 h 13"/>
                <a:gd name="T4" fmla="*/ 11 w 11"/>
                <a:gd name="T5" fmla="*/ 10 h 13"/>
                <a:gd name="T6" fmla="*/ 9 w 11"/>
                <a:gd name="T7" fmla="*/ 10 h 13"/>
                <a:gd name="T8" fmla="*/ 9 w 11"/>
                <a:gd name="T9" fmla="*/ 10 h 13"/>
                <a:gd name="T10" fmla="*/ 9 w 11"/>
                <a:gd name="T11" fmla="*/ 11 h 13"/>
                <a:gd name="T12" fmla="*/ 7 w 11"/>
                <a:gd name="T13" fmla="*/ 11 h 13"/>
                <a:gd name="T14" fmla="*/ 7 w 11"/>
                <a:gd name="T15" fmla="*/ 11 h 13"/>
                <a:gd name="T16" fmla="*/ 5 w 11"/>
                <a:gd name="T17" fmla="*/ 13 h 13"/>
                <a:gd name="T18" fmla="*/ 5 w 11"/>
                <a:gd name="T19" fmla="*/ 13 h 13"/>
                <a:gd name="T20" fmla="*/ 4 w 11"/>
                <a:gd name="T21" fmla="*/ 13 h 13"/>
                <a:gd name="T22" fmla="*/ 4 w 11"/>
                <a:gd name="T23" fmla="*/ 13 h 13"/>
                <a:gd name="T24" fmla="*/ 2 w 11"/>
                <a:gd name="T25" fmla="*/ 11 h 13"/>
                <a:gd name="T26" fmla="*/ 2 w 11"/>
                <a:gd name="T27" fmla="*/ 11 h 13"/>
                <a:gd name="T28" fmla="*/ 2 w 11"/>
                <a:gd name="T29" fmla="*/ 11 h 13"/>
                <a:gd name="T30" fmla="*/ 0 w 11"/>
                <a:gd name="T31" fmla="*/ 11 h 13"/>
                <a:gd name="T32" fmla="*/ 0 w 11"/>
                <a:gd name="T33" fmla="*/ 10 h 13"/>
                <a:gd name="T34" fmla="*/ 0 w 11"/>
                <a:gd name="T35" fmla="*/ 10 h 13"/>
                <a:gd name="T36" fmla="*/ 0 w 11"/>
                <a:gd name="T37" fmla="*/ 8 h 13"/>
                <a:gd name="T38" fmla="*/ 0 w 11"/>
                <a:gd name="T39" fmla="*/ 8 h 13"/>
                <a:gd name="T40" fmla="*/ 0 w 11"/>
                <a:gd name="T41" fmla="*/ 6 h 13"/>
                <a:gd name="T42" fmla="*/ 0 w 11"/>
                <a:gd name="T43" fmla="*/ 6 h 13"/>
                <a:gd name="T44" fmla="*/ 0 w 11"/>
                <a:gd name="T45" fmla="*/ 4 h 13"/>
                <a:gd name="T46" fmla="*/ 0 w 11"/>
                <a:gd name="T47" fmla="*/ 4 h 13"/>
                <a:gd name="T48" fmla="*/ 0 w 11"/>
                <a:gd name="T49" fmla="*/ 2 h 13"/>
                <a:gd name="T50" fmla="*/ 2 w 11"/>
                <a:gd name="T51" fmla="*/ 2 h 13"/>
                <a:gd name="T52" fmla="*/ 2 w 11"/>
                <a:gd name="T53" fmla="*/ 2 h 13"/>
                <a:gd name="T54" fmla="*/ 2 w 11"/>
                <a:gd name="T55" fmla="*/ 2 h 13"/>
                <a:gd name="T56" fmla="*/ 4 w 11"/>
                <a:gd name="T57" fmla="*/ 0 h 13"/>
                <a:gd name="T58" fmla="*/ 4 w 11"/>
                <a:gd name="T59" fmla="*/ 0 h 13"/>
                <a:gd name="T60" fmla="*/ 5 w 11"/>
                <a:gd name="T61" fmla="*/ 0 h 13"/>
                <a:gd name="T62" fmla="*/ 5 w 11"/>
                <a:gd name="T63" fmla="*/ 0 h 13"/>
                <a:gd name="T64" fmla="*/ 7 w 11"/>
                <a:gd name="T65" fmla="*/ 2 h 13"/>
                <a:gd name="T66" fmla="*/ 7 w 11"/>
                <a:gd name="T67" fmla="*/ 2 h 13"/>
                <a:gd name="T68" fmla="*/ 9 w 11"/>
                <a:gd name="T69" fmla="*/ 2 h 13"/>
                <a:gd name="T70" fmla="*/ 9 w 11"/>
                <a:gd name="T71" fmla="*/ 2 h 13"/>
                <a:gd name="T72" fmla="*/ 9 w 11"/>
                <a:gd name="T73" fmla="*/ 4 h 13"/>
                <a:gd name="T74" fmla="*/ 11 w 11"/>
                <a:gd name="T75" fmla="*/ 4 h 13"/>
                <a:gd name="T76" fmla="*/ 11 w 11"/>
                <a:gd name="T77" fmla="*/ 6 h 13"/>
                <a:gd name="T78" fmla="*/ 11 w 11"/>
                <a:gd name="T79" fmla="*/ 6 h 13"/>
                <a:gd name="T80" fmla="*/ 11 w 11"/>
                <a:gd name="T81" fmla="*/ 8 h 13"/>
                <a:gd name="T82" fmla="*/ 9 w 11"/>
                <a:gd name="T8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3">
                  <a:moveTo>
                    <a:pt x="9" y="6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2 w 69"/>
                <a:gd name="T9" fmla="*/ 20 h 39"/>
                <a:gd name="T10" fmla="*/ 2 w 69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2" y="20"/>
                  </a:lnTo>
                  <a:lnTo>
                    <a:pt x="2" y="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0 w 69"/>
                <a:gd name="T9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6" name="Freeform 56"/>
            <p:cNvSpPr>
              <a:spLocks/>
            </p:cNvSpPr>
            <p:nvPr/>
          </p:nvSpPr>
          <p:spPr bwMode="auto">
            <a:xfrm>
              <a:off x="1548" y="2091"/>
              <a:ext cx="192" cy="102"/>
            </a:xfrm>
            <a:custGeom>
              <a:avLst/>
              <a:gdLst>
                <a:gd name="T0" fmla="*/ 192 w 192"/>
                <a:gd name="T1" fmla="*/ 102 h 102"/>
                <a:gd name="T2" fmla="*/ 161 w 192"/>
                <a:gd name="T3" fmla="*/ 100 h 102"/>
                <a:gd name="T4" fmla="*/ 130 w 192"/>
                <a:gd name="T5" fmla="*/ 94 h 102"/>
                <a:gd name="T6" fmla="*/ 101 w 192"/>
                <a:gd name="T7" fmla="*/ 86 h 102"/>
                <a:gd name="T8" fmla="*/ 76 w 192"/>
                <a:gd name="T9" fmla="*/ 77 h 102"/>
                <a:gd name="T10" fmla="*/ 53 w 192"/>
                <a:gd name="T11" fmla="*/ 67 h 102"/>
                <a:gd name="T12" fmla="*/ 36 w 192"/>
                <a:gd name="T13" fmla="*/ 56 h 102"/>
                <a:gd name="T14" fmla="*/ 21 w 192"/>
                <a:gd name="T15" fmla="*/ 42 h 102"/>
                <a:gd name="T16" fmla="*/ 9 w 192"/>
                <a:gd name="T17" fmla="*/ 29 h 102"/>
                <a:gd name="T18" fmla="*/ 1 w 192"/>
                <a:gd name="T19" fmla="*/ 15 h 102"/>
                <a:gd name="T20" fmla="*/ 0 w 192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02">
                  <a:moveTo>
                    <a:pt x="192" y="102"/>
                  </a:moveTo>
                  <a:lnTo>
                    <a:pt x="161" y="100"/>
                  </a:lnTo>
                  <a:lnTo>
                    <a:pt x="130" y="94"/>
                  </a:lnTo>
                  <a:lnTo>
                    <a:pt x="101" y="86"/>
                  </a:lnTo>
                  <a:lnTo>
                    <a:pt x="76" y="77"/>
                  </a:lnTo>
                  <a:lnTo>
                    <a:pt x="53" y="67"/>
                  </a:lnTo>
                  <a:lnTo>
                    <a:pt x="36" y="56"/>
                  </a:lnTo>
                  <a:lnTo>
                    <a:pt x="21" y="42"/>
                  </a:lnTo>
                  <a:lnTo>
                    <a:pt x="9" y="29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w 648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3556" y="2888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587" y="291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61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654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3693" y="2888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3731" y="2888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3770" y="2888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3808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384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4" name="Rectangle 74"/>
            <p:cNvSpPr>
              <a:spLocks noChangeArrowheads="1"/>
            </p:cNvSpPr>
            <p:nvPr/>
          </p:nvSpPr>
          <p:spPr bwMode="auto">
            <a:xfrm>
              <a:off x="3885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3554" y="266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3585" y="268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361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3652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19" name="Rectangle 79"/>
            <p:cNvSpPr>
              <a:spLocks noChangeArrowheads="1"/>
            </p:cNvSpPr>
            <p:nvPr/>
          </p:nvSpPr>
          <p:spPr bwMode="auto">
            <a:xfrm>
              <a:off x="3691" y="266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0" name="Rectangle 80"/>
            <p:cNvSpPr>
              <a:spLocks noChangeArrowheads="1"/>
            </p:cNvSpPr>
            <p:nvPr/>
          </p:nvSpPr>
          <p:spPr bwMode="auto">
            <a:xfrm>
              <a:off x="3729" y="266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1" name="Rectangle 81"/>
            <p:cNvSpPr>
              <a:spLocks noChangeArrowheads="1"/>
            </p:cNvSpPr>
            <p:nvPr/>
          </p:nvSpPr>
          <p:spPr bwMode="auto">
            <a:xfrm>
              <a:off x="3768" y="266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2" name="Rectangle 82"/>
            <p:cNvSpPr>
              <a:spLocks noChangeArrowheads="1"/>
            </p:cNvSpPr>
            <p:nvPr/>
          </p:nvSpPr>
          <p:spPr bwMode="auto">
            <a:xfrm>
              <a:off x="3806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384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4" name="Rectangle 84"/>
            <p:cNvSpPr>
              <a:spLocks noChangeArrowheads="1"/>
            </p:cNvSpPr>
            <p:nvPr/>
          </p:nvSpPr>
          <p:spPr bwMode="auto">
            <a:xfrm>
              <a:off x="3883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5" name="Rectangle 85"/>
            <p:cNvSpPr>
              <a:spLocks noChangeArrowheads="1"/>
            </p:cNvSpPr>
            <p:nvPr/>
          </p:nvSpPr>
          <p:spPr bwMode="auto">
            <a:xfrm>
              <a:off x="3549" y="232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6" name="Rectangle 86"/>
            <p:cNvSpPr>
              <a:spLocks noChangeArrowheads="1"/>
            </p:cNvSpPr>
            <p:nvPr/>
          </p:nvSpPr>
          <p:spPr bwMode="auto">
            <a:xfrm>
              <a:off x="3579" y="234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7" name="Rectangle 87"/>
            <p:cNvSpPr>
              <a:spLocks noChangeArrowheads="1"/>
            </p:cNvSpPr>
            <p:nvPr/>
          </p:nvSpPr>
          <p:spPr bwMode="auto">
            <a:xfrm>
              <a:off x="3608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364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3685" y="2323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3723" y="2323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3762" y="2323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2" name="Rectangle 92"/>
            <p:cNvSpPr>
              <a:spLocks noChangeArrowheads="1"/>
            </p:cNvSpPr>
            <p:nvPr/>
          </p:nvSpPr>
          <p:spPr bwMode="auto">
            <a:xfrm>
              <a:off x="3800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3" name="Rectangle 93"/>
            <p:cNvSpPr>
              <a:spLocks noChangeArrowheads="1"/>
            </p:cNvSpPr>
            <p:nvPr/>
          </p:nvSpPr>
          <p:spPr bwMode="auto">
            <a:xfrm>
              <a:off x="3839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4" name="Rectangle 94"/>
            <p:cNvSpPr>
              <a:spLocks noChangeArrowheads="1"/>
            </p:cNvSpPr>
            <p:nvPr/>
          </p:nvSpPr>
          <p:spPr bwMode="auto">
            <a:xfrm>
              <a:off x="387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5" name="Rectangle 95"/>
            <p:cNvSpPr>
              <a:spLocks noChangeArrowheads="1"/>
            </p:cNvSpPr>
            <p:nvPr/>
          </p:nvSpPr>
          <p:spPr bwMode="auto">
            <a:xfrm>
              <a:off x="3560" y="140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593" y="142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7" name="Rectangle 97"/>
            <p:cNvSpPr>
              <a:spLocks noChangeArrowheads="1"/>
            </p:cNvSpPr>
            <p:nvPr/>
          </p:nvSpPr>
          <p:spPr bwMode="auto">
            <a:xfrm>
              <a:off x="362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8" name="Rectangle 98"/>
            <p:cNvSpPr>
              <a:spLocks noChangeArrowheads="1"/>
            </p:cNvSpPr>
            <p:nvPr/>
          </p:nvSpPr>
          <p:spPr bwMode="auto">
            <a:xfrm>
              <a:off x="366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39" name="Rectangle 99"/>
            <p:cNvSpPr>
              <a:spLocks noChangeArrowheads="1"/>
            </p:cNvSpPr>
            <p:nvPr/>
          </p:nvSpPr>
          <p:spPr bwMode="auto">
            <a:xfrm>
              <a:off x="3700" y="140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0" name="Rectangle 100"/>
            <p:cNvSpPr>
              <a:spLocks noChangeArrowheads="1"/>
            </p:cNvSpPr>
            <p:nvPr/>
          </p:nvSpPr>
          <p:spPr bwMode="auto">
            <a:xfrm>
              <a:off x="3739" y="140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1" name="Rectangle 101"/>
            <p:cNvSpPr>
              <a:spLocks noChangeArrowheads="1"/>
            </p:cNvSpPr>
            <p:nvPr/>
          </p:nvSpPr>
          <p:spPr bwMode="auto">
            <a:xfrm>
              <a:off x="3777" y="140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2" name="Rectangle 102"/>
            <p:cNvSpPr>
              <a:spLocks noChangeArrowheads="1"/>
            </p:cNvSpPr>
            <p:nvPr/>
          </p:nvSpPr>
          <p:spPr bwMode="auto">
            <a:xfrm>
              <a:off x="3816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3" name="Rectangle 103"/>
            <p:cNvSpPr>
              <a:spLocks noChangeArrowheads="1"/>
            </p:cNvSpPr>
            <p:nvPr/>
          </p:nvSpPr>
          <p:spPr bwMode="auto">
            <a:xfrm>
              <a:off x="385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4" name="Rectangle 104"/>
            <p:cNvSpPr>
              <a:spLocks noChangeArrowheads="1"/>
            </p:cNvSpPr>
            <p:nvPr/>
          </p:nvSpPr>
          <p:spPr bwMode="auto">
            <a:xfrm>
              <a:off x="389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5" name="Rectangle 105"/>
            <p:cNvSpPr>
              <a:spLocks noChangeArrowheads="1"/>
            </p:cNvSpPr>
            <p:nvPr/>
          </p:nvSpPr>
          <p:spPr bwMode="auto">
            <a:xfrm>
              <a:off x="3618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6" name="Rectangle 106"/>
            <p:cNvSpPr>
              <a:spLocks noChangeArrowheads="1"/>
            </p:cNvSpPr>
            <p:nvPr/>
          </p:nvSpPr>
          <p:spPr bwMode="auto">
            <a:xfrm>
              <a:off x="3963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7" name="Rectangle 107"/>
            <p:cNvSpPr>
              <a:spLocks noChangeArrowheads="1"/>
            </p:cNvSpPr>
            <p:nvPr/>
          </p:nvSpPr>
          <p:spPr bwMode="auto">
            <a:xfrm>
              <a:off x="4269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8" name="Rectangle 108"/>
            <p:cNvSpPr>
              <a:spLocks noChangeArrowheads="1"/>
            </p:cNvSpPr>
            <p:nvPr/>
          </p:nvSpPr>
          <p:spPr bwMode="auto">
            <a:xfrm>
              <a:off x="216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49" name="Rectangle 109"/>
            <p:cNvSpPr>
              <a:spLocks noChangeArrowheads="1"/>
            </p:cNvSpPr>
            <p:nvPr/>
          </p:nvSpPr>
          <p:spPr bwMode="auto">
            <a:xfrm>
              <a:off x="2467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0" name="Rectangle 110"/>
            <p:cNvSpPr>
              <a:spLocks noChangeArrowheads="1"/>
            </p:cNvSpPr>
            <p:nvPr/>
          </p:nvSpPr>
          <p:spPr bwMode="auto">
            <a:xfrm>
              <a:off x="2736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1" name="Rectangle 111"/>
            <p:cNvSpPr>
              <a:spLocks noChangeArrowheads="1"/>
            </p:cNvSpPr>
            <p:nvPr/>
          </p:nvSpPr>
          <p:spPr bwMode="auto">
            <a:xfrm>
              <a:off x="289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2" name="Rectangle 112"/>
            <p:cNvSpPr>
              <a:spLocks noChangeArrowheads="1"/>
            </p:cNvSpPr>
            <p:nvPr/>
          </p:nvSpPr>
          <p:spPr bwMode="auto">
            <a:xfrm>
              <a:off x="22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3" name="Rectangle 113"/>
            <p:cNvSpPr>
              <a:spLocks noChangeArrowheads="1"/>
            </p:cNvSpPr>
            <p:nvPr/>
          </p:nvSpPr>
          <p:spPr bwMode="auto">
            <a:xfrm>
              <a:off x="2391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4" name="Rectangle 114"/>
            <p:cNvSpPr>
              <a:spLocks noChangeArrowheads="1"/>
            </p:cNvSpPr>
            <p:nvPr/>
          </p:nvSpPr>
          <p:spPr bwMode="auto">
            <a:xfrm>
              <a:off x="27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5" name="Rectangle 115"/>
            <p:cNvSpPr>
              <a:spLocks noChangeArrowheads="1"/>
            </p:cNvSpPr>
            <p:nvPr/>
          </p:nvSpPr>
          <p:spPr bwMode="auto">
            <a:xfrm>
              <a:off x="3312" y="128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kumimoji="0" lang="zh-TW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6" name="Rectangle 116"/>
            <p:cNvSpPr>
              <a:spLocks noChangeArrowheads="1"/>
            </p:cNvSpPr>
            <p:nvPr/>
          </p:nvSpPr>
          <p:spPr bwMode="auto">
            <a:xfrm>
              <a:off x="1966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7" name="Rectangle 117"/>
            <p:cNvSpPr>
              <a:spLocks noChangeArrowheads="1"/>
            </p:cNvSpPr>
            <p:nvPr/>
          </p:nvSpPr>
          <p:spPr bwMode="auto">
            <a:xfrm>
              <a:off x="2214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8" name="Rectangle 118"/>
            <p:cNvSpPr>
              <a:spLocks noChangeArrowheads="1"/>
            </p:cNvSpPr>
            <p:nvPr/>
          </p:nvSpPr>
          <p:spPr bwMode="auto">
            <a:xfrm>
              <a:off x="2104" y="23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59" name="Rectangle 119"/>
            <p:cNvSpPr>
              <a:spLocks noChangeArrowheads="1"/>
            </p:cNvSpPr>
            <p:nvPr/>
          </p:nvSpPr>
          <p:spPr bwMode="auto">
            <a:xfrm>
              <a:off x="1928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60" name="Rectangle 120"/>
            <p:cNvSpPr>
              <a:spLocks noChangeArrowheads="1"/>
            </p:cNvSpPr>
            <p:nvPr/>
          </p:nvSpPr>
          <p:spPr bwMode="auto">
            <a:xfrm>
              <a:off x="2235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61" name="Rectangle 121"/>
            <p:cNvSpPr>
              <a:spLocks noChangeArrowheads="1"/>
            </p:cNvSpPr>
            <p:nvPr/>
          </p:nvSpPr>
          <p:spPr bwMode="auto">
            <a:xfrm>
              <a:off x="2147" y="272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62" name="Rectangle 122"/>
            <p:cNvSpPr>
              <a:spLocks noChangeArrowheads="1"/>
            </p:cNvSpPr>
            <p:nvPr/>
          </p:nvSpPr>
          <p:spPr bwMode="auto">
            <a:xfrm>
              <a:off x="1930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63" name="Rectangle 123"/>
            <p:cNvSpPr>
              <a:spLocks noChangeArrowheads="1"/>
            </p:cNvSpPr>
            <p:nvPr/>
          </p:nvSpPr>
          <p:spPr bwMode="auto">
            <a:xfrm>
              <a:off x="2235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64" name="Freeform 124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7 h 34"/>
                <a:gd name="T10" fmla="*/ 2 w 6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7"/>
                  </a:lnTo>
                  <a:lnTo>
                    <a:pt x="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5" name="Freeform 125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6" name="Line 126"/>
            <p:cNvSpPr>
              <a:spLocks noChangeShapeType="1"/>
            </p:cNvSpPr>
            <p:nvPr/>
          </p:nvSpPr>
          <p:spPr bwMode="auto">
            <a:xfrm>
              <a:off x="2414" y="2776"/>
              <a:ext cx="973" cy="1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7" name="Freeform 127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w 60"/>
                <a:gd name="T1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8" name="Freeform 128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9" name="Line 129"/>
            <p:cNvSpPr>
              <a:spLocks noChangeShapeType="1"/>
            </p:cNvSpPr>
            <p:nvPr/>
          </p:nvSpPr>
          <p:spPr bwMode="auto">
            <a:xfrm>
              <a:off x="2521" y="2677"/>
              <a:ext cx="8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0" name="Freeform 130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5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1" name="Freeform 131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3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8" y="23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2" name="Line 132"/>
            <p:cNvSpPr>
              <a:spLocks noChangeShapeType="1"/>
            </p:cNvSpPr>
            <p:nvPr/>
          </p:nvSpPr>
          <p:spPr bwMode="auto">
            <a:xfrm flipV="1">
              <a:off x="2627" y="2275"/>
              <a:ext cx="766" cy="3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3" name="Freeform 133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6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6 w 43"/>
                <a:gd name="T9" fmla="*/ 52 h 59"/>
                <a:gd name="T10" fmla="*/ 16 w 43"/>
                <a:gd name="T11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9">
                  <a:moveTo>
                    <a:pt x="16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6" y="52"/>
                  </a:lnTo>
                  <a:lnTo>
                    <a:pt x="16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4" name="Freeform 134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4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4 w 43"/>
                <a:gd name="T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9">
                  <a:moveTo>
                    <a:pt x="14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5" name="Line 135"/>
            <p:cNvSpPr>
              <a:spLocks noChangeShapeType="1"/>
            </p:cNvSpPr>
            <p:nvPr/>
          </p:nvSpPr>
          <p:spPr bwMode="auto">
            <a:xfrm flipV="1">
              <a:off x="2917" y="1425"/>
              <a:ext cx="507" cy="9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6" name="Freeform 136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4 w 62"/>
                <a:gd name="T1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  <a:lnTo>
                    <a:pt x="4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7" name="Freeform 137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8" name="Line 138"/>
            <p:cNvSpPr>
              <a:spLocks noChangeShapeType="1"/>
            </p:cNvSpPr>
            <p:nvPr/>
          </p:nvSpPr>
          <p:spPr bwMode="auto">
            <a:xfrm flipV="1">
              <a:off x="2915" y="1619"/>
              <a:ext cx="474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9" name="Freeform 139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3 h 38"/>
                <a:gd name="T10" fmla="*/ 6 w 62"/>
                <a:gd name="T1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8">
                  <a:moveTo>
                    <a:pt x="6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3"/>
                  </a:lnTo>
                  <a:lnTo>
                    <a:pt x="6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0" name="Freeform 140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V="1">
              <a:off x="2627" y="1701"/>
              <a:ext cx="764" cy="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8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8 w 62"/>
                <a:gd name="T9" fmla="*/ 23 h 38"/>
                <a:gd name="T10" fmla="*/ 8 w 62"/>
                <a:gd name="T1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8">
                  <a:moveTo>
                    <a:pt x="8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8" y="23"/>
                  </a:lnTo>
                  <a:lnTo>
                    <a:pt x="8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2519" y="1776"/>
              <a:ext cx="874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5" name="Freeform 145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8" y="25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6" name="Freeform 146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6 w 62"/>
                <a:gd name="T1" fmla="*/ 23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6 w 62"/>
                <a:gd name="T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" y="23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7" name="Line 147"/>
            <p:cNvSpPr>
              <a:spLocks noChangeShapeType="1"/>
            </p:cNvSpPr>
            <p:nvPr/>
          </p:nvSpPr>
          <p:spPr bwMode="auto">
            <a:xfrm flipV="1">
              <a:off x="2412" y="1839"/>
              <a:ext cx="9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8" name="Text Box 148"/>
            <p:cNvSpPr txBox="1">
              <a:spLocks noChangeArrowheads="1"/>
            </p:cNvSpPr>
            <p:nvPr/>
          </p:nvSpPr>
          <p:spPr bwMode="auto">
            <a:xfrm>
              <a:off x="1824" y="1152"/>
              <a:ext cx="147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Virtual address spaces for a</a:t>
              </a:r>
            </a:p>
            <a:p>
              <a:pPr eaLnBrk="0" hangingPunct="0"/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collection of processes communicating</a:t>
              </a:r>
            </a:p>
            <a:p>
              <a:pPr eaLnBrk="0" hangingPunct="0"/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via shared addresses</a:t>
              </a:r>
              <a:endParaRPr kumimoji="0" lang="en-US" altLang="zh-TW" sz="12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89" name="Text Box 149"/>
            <p:cNvSpPr txBox="1">
              <a:spLocks noChangeArrowheads="1"/>
            </p:cNvSpPr>
            <p:nvPr/>
          </p:nvSpPr>
          <p:spPr bwMode="auto">
            <a:xfrm>
              <a:off x="3312" y="1104"/>
              <a:ext cx="12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Machine physical address space</a:t>
              </a:r>
              <a:endParaRPr kumimoji="0" lang="en-US" altLang="zh-TW" sz="1000">
                <a:ea typeface="新細明體" panose="02020500000000000000" pitchFamily="18" charset="-120"/>
              </a:endParaRPr>
            </a:p>
          </p:txBody>
        </p:sp>
        <p:sp>
          <p:nvSpPr>
            <p:cNvPr id="10390" name="Text Box 150"/>
            <p:cNvSpPr txBox="1">
              <a:spLocks noChangeArrowheads="1"/>
            </p:cNvSpPr>
            <p:nvPr/>
          </p:nvSpPr>
          <p:spPr bwMode="auto">
            <a:xfrm>
              <a:off x="1814" y="2357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Shared portion</a:t>
              </a:r>
            </a:p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  <a:endParaRPr kumimoji="0" lang="en-US" altLang="zh-TW" sz="1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391" name="Text Box 151"/>
            <p:cNvSpPr txBox="1">
              <a:spLocks noChangeArrowheads="1"/>
            </p:cNvSpPr>
            <p:nvPr/>
          </p:nvSpPr>
          <p:spPr bwMode="auto">
            <a:xfrm>
              <a:off x="1814" y="2693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Private portion</a:t>
              </a:r>
            </a:p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</a:p>
          </p:txBody>
        </p:sp>
        <p:sp>
          <p:nvSpPr>
            <p:cNvPr id="10392" name="Text Box 152"/>
            <p:cNvSpPr txBox="1">
              <a:spLocks noChangeArrowheads="1"/>
            </p:cNvSpPr>
            <p:nvPr/>
          </p:nvSpPr>
          <p:spPr bwMode="auto">
            <a:xfrm>
              <a:off x="3504" y="1776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Common physical</a:t>
              </a:r>
            </a:p>
            <a:p>
              <a:pPr eaLnBrk="0" hangingPunct="0"/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addresses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Message Passing Programming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547813" y="2492375"/>
            <a:ext cx="6040437" cy="2559050"/>
            <a:chOff x="998" y="774"/>
            <a:chExt cx="3805" cy="161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570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648" y="2290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842" y="2290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887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3962" y="229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4180" y="2290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Q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4462" y="1325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4626" y="1325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4728" y="13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998" y="1683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1163" y="1683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1285" y="16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2201" y="1407"/>
              <a:ext cx="2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Send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2389" y="1407"/>
              <a:ext cx="2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X, Q, 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171" y="1125"/>
              <a:ext cx="3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Receive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454" y="1125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484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506" y="11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567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590" y="112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733" y="774"/>
              <a:ext cx="353" cy="353"/>
            </a:xfrm>
            <a:custGeom>
              <a:avLst/>
              <a:gdLst>
                <a:gd name="T0" fmla="*/ 87 w 353"/>
                <a:gd name="T1" fmla="*/ 90 h 353"/>
                <a:gd name="T2" fmla="*/ 87 w 353"/>
                <a:gd name="T3" fmla="*/ 0 h 353"/>
                <a:gd name="T4" fmla="*/ 177 w 353"/>
                <a:gd name="T5" fmla="*/ 90 h 353"/>
                <a:gd name="T6" fmla="*/ 353 w 353"/>
                <a:gd name="T7" fmla="*/ 0 h 353"/>
                <a:gd name="T8" fmla="*/ 353 w 353"/>
                <a:gd name="T9" fmla="*/ 177 h 353"/>
                <a:gd name="T10" fmla="*/ 264 w 353"/>
                <a:gd name="T11" fmla="*/ 177 h 353"/>
                <a:gd name="T12" fmla="*/ 353 w 353"/>
                <a:gd name="T13" fmla="*/ 353 h 353"/>
                <a:gd name="T14" fmla="*/ 177 w 353"/>
                <a:gd name="T15" fmla="*/ 266 h 353"/>
                <a:gd name="T16" fmla="*/ 87 w 353"/>
                <a:gd name="T17" fmla="*/ 353 h 353"/>
                <a:gd name="T18" fmla="*/ 87 w 353"/>
                <a:gd name="T19" fmla="*/ 177 h 353"/>
                <a:gd name="T20" fmla="*/ 0 w 353"/>
                <a:gd name="T21" fmla="*/ 266 h 353"/>
                <a:gd name="T22" fmla="*/ 87 w 353"/>
                <a:gd name="T23" fmla="*/ 9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353">
                  <a:moveTo>
                    <a:pt x="87" y="90"/>
                  </a:moveTo>
                  <a:lnTo>
                    <a:pt x="87" y="0"/>
                  </a:lnTo>
                  <a:lnTo>
                    <a:pt x="177" y="90"/>
                  </a:lnTo>
                  <a:lnTo>
                    <a:pt x="353" y="0"/>
                  </a:lnTo>
                  <a:lnTo>
                    <a:pt x="353" y="177"/>
                  </a:lnTo>
                  <a:lnTo>
                    <a:pt x="264" y="177"/>
                  </a:lnTo>
                  <a:lnTo>
                    <a:pt x="353" y="353"/>
                  </a:lnTo>
                  <a:lnTo>
                    <a:pt x="177" y="266"/>
                  </a:lnTo>
                  <a:lnTo>
                    <a:pt x="87" y="353"/>
                  </a:lnTo>
                  <a:lnTo>
                    <a:pt x="87" y="177"/>
                  </a:lnTo>
                  <a:lnTo>
                    <a:pt x="0" y="266"/>
                  </a:lnTo>
                  <a:lnTo>
                    <a:pt x="87" y="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2820" y="1123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Match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3819" y="1801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4097" y="180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3809" y="188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3965" y="188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1518" y="1838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1796" y="1838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1506" y="192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1662" y="192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2114" y="868"/>
              <a:ext cx="622" cy="789"/>
            </a:xfrm>
            <a:custGeom>
              <a:avLst/>
              <a:gdLst>
                <a:gd name="T0" fmla="*/ 0 w 622"/>
                <a:gd name="T1" fmla="*/ 789 h 789"/>
                <a:gd name="T2" fmla="*/ 9 w 622"/>
                <a:gd name="T3" fmla="*/ 669 h 789"/>
                <a:gd name="T4" fmla="*/ 30 w 622"/>
                <a:gd name="T5" fmla="*/ 554 h 789"/>
                <a:gd name="T6" fmla="*/ 68 w 622"/>
                <a:gd name="T7" fmla="*/ 445 h 789"/>
                <a:gd name="T8" fmla="*/ 118 w 622"/>
                <a:gd name="T9" fmla="*/ 344 h 789"/>
                <a:gd name="T10" fmla="*/ 179 w 622"/>
                <a:gd name="T11" fmla="*/ 252 h 789"/>
                <a:gd name="T12" fmla="*/ 252 w 622"/>
                <a:gd name="T13" fmla="*/ 172 h 789"/>
                <a:gd name="T14" fmla="*/ 332 w 622"/>
                <a:gd name="T15" fmla="*/ 104 h 789"/>
                <a:gd name="T16" fmla="*/ 421 w 622"/>
                <a:gd name="T17" fmla="*/ 52 h 789"/>
                <a:gd name="T18" fmla="*/ 520 w 622"/>
                <a:gd name="T19" fmla="*/ 19 h 789"/>
                <a:gd name="T20" fmla="*/ 622 w 622"/>
                <a:gd name="T21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2" h="789">
                  <a:moveTo>
                    <a:pt x="0" y="789"/>
                  </a:moveTo>
                  <a:lnTo>
                    <a:pt x="9" y="669"/>
                  </a:lnTo>
                  <a:lnTo>
                    <a:pt x="30" y="554"/>
                  </a:lnTo>
                  <a:lnTo>
                    <a:pt x="68" y="445"/>
                  </a:lnTo>
                  <a:lnTo>
                    <a:pt x="118" y="344"/>
                  </a:lnTo>
                  <a:lnTo>
                    <a:pt x="179" y="252"/>
                  </a:lnTo>
                  <a:lnTo>
                    <a:pt x="252" y="172"/>
                  </a:lnTo>
                  <a:lnTo>
                    <a:pt x="332" y="104"/>
                  </a:lnTo>
                  <a:lnTo>
                    <a:pt x="421" y="52"/>
                  </a:lnTo>
                  <a:lnTo>
                    <a:pt x="520" y="19"/>
                  </a:lnTo>
                  <a:lnTo>
                    <a:pt x="6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3084" y="833"/>
              <a:ext cx="612" cy="476"/>
            </a:xfrm>
            <a:custGeom>
              <a:avLst/>
              <a:gdLst>
                <a:gd name="T0" fmla="*/ 0 w 612"/>
                <a:gd name="T1" fmla="*/ 0 h 476"/>
                <a:gd name="T2" fmla="*/ 94 w 612"/>
                <a:gd name="T3" fmla="*/ 7 h 476"/>
                <a:gd name="T4" fmla="*/ 181 w 612"/>
                <a:gd name="T5" fmla="*/ 24 h 476"/>
                <a:gd name="T6" fmla="*/ 266 w 612"/>
                <a:gd name="T7" fmla="*/ 52 h 476"/>
                <a:gd name="T8" fmla="*/ 344 w 612"/>
                <a:gd name="T9" fmla="*/ 89 h 476"/>
                <a:gd name="T10" fmla="*/ 414 w 612"/>
                <a:gd name="T11" fmla="*/ 137 h 476"/>
                <a:gd name="T12" fmla="*/ 478 w 612"/>
                <a:gd name="T13" fmla="*/ 191 h 476"/>
                <a:gd name="T14" fmla="*/ 530 w 612"/>
                <a:gd name="T15" fmla="*/ 254 h 476"/>
                <a:gd name="T16" fmla="*/ 570 w 612"/>
                <a:gd name="T17" fmla="*/ 323 h 476"/>
                <a:gd name="T18" fmla="*/ 598 w 612"/>
                <a:gd name="T19" fmla="*/ 396 h 476"/>
                <a:gd name="T20" fmla="*/ 612 w 612"/>
                <a:gd name="T21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2" h="476">
                  <a:moveTo>
                    <a:pt x="0" y="0"/>
                  </a:moveTo>
                  <a:lnTo>
                    <a:pt x="94" y="7"/>
                  </a:lnTo>
                  <a:lnTo>
                    <a:pt x="181" y="24"/>
                  </a:lnTo>
                  <a:lnTo>
                    <a:pt x="266" y="52"/>
                  </a:lnTo>
                  <a:lnTo>
                    <a:pt x="344" y="89"/>
                  </a:lnTo>
                  <a:lnTo>
                    <a:pt x="414" y="137"/>
                  </a:lnTo>
                  <a:lnTo>
                    <a:pt x="478" y="191"/>
                  </a:lnTo>
                  <a:lnTo>
                    <a:pt x="530" y="254"/>
                  </a:lnTo>
                  <a:lnTo>
                    <a:pt x="570" y="323"/>
                  </a:lnTo>
                  <a:lnTo>
                    <a:pt x="598" y="396"/>
                  </a:lnTo>
                  <a:lnTo>
                    <a:pt x="612" y="47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calls to use message passing mechanism on UNIX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msgq_id = msgget (key, flag)</a:t>
            </a:r>
          </a:p>
          <a:p>
            <a:endParaRPr lang="en-US" altLang="zh-TW"/>
          </a:p>
          <a:p>
            <a:r>
              <a:rPr lang="en-US" altLang="zh-TW"/>
              <a:t>msgsend (msgq_id, buf, size, flag)</a:t>
            </a:r>
          </a:p>
          <a:p>
            <a:endParaRPr lang="en-US" altLang="zh-TW"/>
          </a:p>
          <a:p>
            <a:r>
              <a:rPr lang="en-US" altLang="zh-TW"/>
              <a:t>msgrcv (msgq_id, buf, size, type, flag)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to write message passing program on UNIX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Demo: msgq_rec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you have to know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initializing a message queue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packet format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system call to send a message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system call to receive a message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Initializing a message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792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msgq_id = msgget (key, flag)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key: to identify a message queue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IPC_PRIVATE to force create one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flag: integer bitmap of usage permission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the same to file access permission</a:t>
            </a:r>
          </a:p>
        </p:txBody>
      </p:sp>
      <p:pic>
        <p:nvPicPr>
          <p:cNvPr id="13316" name="Picture 4" descr="init_ms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670560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Packet format</a:t>
            </a:r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1371600" y="1981200"/>
            <a:ext cx="4724400" cy="1555750"/>
            <a:chOff x="1104" y="1440"/>
            <a:chExt cx="2976" cy="980"/>
          </a:xfrm>
        </p:grpSpPr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104" y="1728"/>
              <a:ext cx="2976" cy="288"/>
              <a:chOff x="912" y="1824"/>
              <a:chExt cx="2976" cy="288"/>
            </a:xfrm>
          </p:grpSpPr>
          <p:sp>
            <p:nvSpPr>
              <p:cNvPr id="17412" name="Rectangle 4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mtype</a:t>
                </a:r>
              </a:p>
            </p:txBody>
          </p:sp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24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user defined format</a:t>
                </a:r>
              </a:p>
            </p:txBody>
          </p:sp>
        </p:grpSp>
        <p:grpSp>
          <p:nvGrpSpPr>
            <p:cNvPr id="17417" name="Group 9"/>
            <p:cNvGrpSpPr>
              <a:grpSpLocks/>
            </p:cNvGrpSpPr>
            <p:nvPr/>
          </p:nvGrpSpPr>
          <p:grpSpPr bwMode="auto">
            <a:xfrm>
              <a:off x="1920" y="1440"/>
              <a:ext cx="693" cy="212"/>
              <a:chOff x="1920" y="1440"/>
              <a:chExt cx="693" cy="212"/>
            </a:xfrm>
          </p:grpSpPr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2112" y="14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1872" y="2208"/>
              <a:ext cx="21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integer (long) type of the message type</a:t>
              </a:r>
            </a:p>
          </p:txBody>
        </p:sp>
        <p:cxnSp>
          <p:nvCxnSpPr>
            <p:cNvPr id="17419" name="AutoShape 11"/>
            <p:cNvCxnSpPr>
              <a:cxnSpLocks noChangeShapeType="1"/>
              <a:stCxn id="17412" idx="2"/>
              <a:endCxn id="17418" idx="1"/>
            </p:cNvCxnSpPr>
            <p:nvPr/>
          </p:nvCxnSpPr>
          <p:spPr bwMode="auto">
            <a:xfrm rot="16200000" flipH="1">
              <a:off x="1471" y="1913"/>
              <a:ext cx="298" cy="5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7421" name="Picture 13" descr="packet_f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39719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27</TotalTime>
  <Words>391</Words>
  <Application>Microsoft Office PowerPoint</Application>
  <PresentationFormat>如螢幕大小 (4:3)</PresentationFormat>
  <Paragraphs>161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新細明體</vt:lpstr>
      <vt:lpstr>Times New Roman</vt:lpstr>
      <vt:lpstr>標楷體</vt:lpstr>
      <vt:lpstr>Tahoma</vt:lpstr>
      <vt:lpstr>Wingdings</vt:lpstr>
      <vt:lpstr>Blends</vt:lpstr>
      <vt:lpstr>Microsoft 方程式編輯器 3.0</vt:lpstr>
      <vt:lpstr>Parallel Programming with Message Passing on UNIX</vt:lpstr>
      <vt:lpstr>What is parallel computing</vt:lpstr>
      <vt:lpstr>Shared Memory Programming Model</vt:lpstr>
      <vt:lpstr>Message Passing Programming Model</vt:lpstr>
      <vt:lpstr>System calls to use message passing mechanism on UNIX</vt:lpstr>
      <vt:lpstr>How to write message passing program on UNIX</vt:lpstr>
      <vt:lpstr>What you have to know</vt:lpstr>
      <vt:lpstr>Initializing a message queue</vt:lpstr>
      <vt:lpstr>Packet format</vt:lpstr>
      <vt:lpstr>Sending a message</vt:lpstr>
      <vt:lpstr>Receiving message</vt:lpstr>
      <vt:lpstr>In-Class Exercise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</cp:revision>
  <cp:lastPrinted>1601-01-01T00:00:00Z</cp:lastPrinted>
  <dcterms:created xsi:type="dcterms:W3CDTF">1601-01-01T00:00:00Z</dcterms:created>
  <dcterms:modified xsi:type="dcterms:W3CDTF">2017-11-04T18:13:24Z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