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  <p:sldMasterId id="2147483722" r:id="rId2"/>
    <p:sldMasterId id="2147483848" r:id="rId3"/>
  </p:sldMasterIdLst>
  <p:notesMasterIdLst>
    <p:notesMasterId r:id="rId16"/>
  </p:notesMasterIdLst>
  <p:sldIdLst>
    <p:sldId id="323" r:id="rId4"/>
    <p:sldId id="377" r:id="rId5"/>
    <p:sldId id="378" r:id="rId6"/>
    <p:sldId id="379" r:id="rId7"/>
    <p:sldId id="380" r:id="rId8"/>
    <p:sldId id="381" r:id="rId9"/>
    <p:sldId id="382" r:id="rId10"/>
    <p:sldId id="384" r:id="rId11"/>
    <p:sldId id="385" r:id="rId12"/>
    <p:sldId id="386" r:id="rId13"/>
    <p:sldId id="387" r:id="rId14"/>
    <p:sldId id="383" r:id="rId15"/>
  </p:sldIdLst>
  <p:sldSz cx="9144000" cy="6858000" type="screen4x3"/>
  <p:notesSz cx="6805613" cy="99393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6600"/>
    <a:srgbClr val="000000"/>
    <a:srgbClr val="EE7F00"/>
    <a:srgbClr val="525252"/>
    <a:srgbClr val="F39A40"/>
    <a:srgbClr val="8A93B4"/>
    <a:srgbClr val="004077"/>
    <a:srgbClr val="7AB51D"/>
    <a:srgbClr val="009EE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4" autoAdjust="0"/>
    <p:restoredTop sz="79276" autoAdjust="0"/>
  </p:normalViewPr>
  <p:slideViewPr>
    <p:cSldViewPr>
      <p:cViewPr varScale="1">
        <p:scale>
          <a:sx n="61" d="100"/>
          <a:sy n="61" d="100"/>
        </p:scale>
        <p:origin x="38" y="2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75AE87-4759-4F88-8F73-D866B9BF621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9A49F16-F5CE-400D-A4A3-FB876E225D2E}">
      <dgm:prSet phldrT="[Text]"/>
      <dgm:spPr/>
      <dgm:t>
        <a:bodyPr/>
        <a:lstStyle/>
        <a:p>
          <a:r>
            <a:rPr lang="de-DE" dirty="0"/>
            <a:t>Hintergrund</a:t>
          </a:r>
        </a:p>
      </dgm:t>
    </dgm:pt>
    <dgm:pt modelId="{174316FA-2953-4E29-9798-AB61786EEA37}" type="parTrans" cxnId="{8A75AB93-F579-4536-BE14-244A3B44FF8E}">
      <dgm:prSet/>
      <dgm:spPr/>
      <dgm:t>
        <a:bodyPr/>
        <a:lstStyle/>
        <a:p>
          <a:endParaRPr lang="de-DE"/>
        </a:p>
      </dgm:t>
    </dgm:pt>
    <dgm:pt modelId="{F5728739-F148-4364-AB49-52ADCBDF245C}" type="sibTrans" cxnId="{8A75AB93-F579-4536-BE14-244A3B44FF8E}">
      <dgm:prSet/>
      <dgm:spPr/>
      <dgm:t>
        <a:bodyPr/>
        <a:lstStyle/>
        <a:p>
          <a:endParaRPr lang="de-DE"/>
        </a:p>
      </dgm:t>
    </dgm:pt>
    <dgm:pt modelId="{1ADA8687-8474-496F-A3BA-25ED0F5DA944}">
      <dgm:prSet phldrT="[Text]"/>
      <dgm:spPr/>
      <dgm:t>
        <a:bodyPr/>
        <a:lstStyle/>
        <a:p>
          <a:r>
            <a:rPr lang="de-DE" dirty="0"/>
            <a:t>Analyse</a:t>
          </a:r>
        </a:p>
      </dgm:t>
    </dgm:pt>
    <dgm:pt modelId="{B6BAFC26-EF74-4DC6-80A6-9306B2AFCAC1}" type="parTrans" cxnId="{C0E5F974-1F55-4619-954F-F93266F2DDCA}">
      <dgm:prSet/>
      <dgm:spPr/>
      <dgm:t>
        <a:bodyPr/>
        <a:lstStyle/>
        <a:p>
          <a:endParaRPr lang="de-DE"/>
        </a:p>
      </dgm:t>
    </dgm:pt>
    <dgm:pt modelId="{A1D5DCDF-0445-4066-BD73-EE0775FAF6FC}" type="sibTrans" cxnId="{C0E5F974-1F55-4619-954F-F93266F2DDCA}">
      <dgm:prSet/>
      <dgm:spPr/>
      <dgm:t>
        <a:bodyPr/>
        <a:lstStyle/>
        <a:p>
          <a:endParaRPr lang="de-DE"/>
        </a:p>
      </dgm:t>
    </dgm:pt>
    <dgm:pt modelId="{8623F44B-C69D-4C28-95BC-274A9146D716}">
      <dgm:prSet phldrT="[Text]"/>
      <dgm:spPr/>
      <dgm:t>
        <a:bodyPr/>
        <a:lstStyle/>
        <a:p>
          <a:r>
            <a:rPr lang="de-DE" dirty="0"/>
            <a:t>Planung</a:t>
          </a:r>
        </a:p>
      </dgm:t>
    </dgm:pt>
    <dgm:pt modelId="{86A75189-12C6-4C46-B80F-0B5C8EAD5358}" type="parTrans" cxnId="{17D7ACDF-FED5-4707-83BC-794E80438752}">
      <dgm:prSet/>
      <dgm:spPr/>
      <dgm:t>
        <a:bodyPr/>
        <a:lstStyle/>
        <a:p>
          <a:endParaRPr lang="de-DE"/>
        </a:p>
      </dgm:t>
    </dgm:pt>
    <dgm:pt modelId="{D9CCA0AE-A64F-4690-8D8E-75AD936140F1}" type="sibTrans" cxnId="{17D7ACDF-FED5-4707-83BC-794E80438752}">
      <dgm:prSet/>
      <dgm:spPr/>
      <dgm:t>
        <a:bodyPr/>
        <a:lstStyle/>
        <a:p>
          <a:endParaRPr lang="de-DE"/>
        </a:p>
      </dgm:t>
    </dgm:pt>
    <dgm:pt modelId="{F9058CA0-3F24-4EB9-BDFB-6ACEE897616C}">
      <dgm:prSet/>
      <dgm:spPr/>
      <dgm:t>
        <a:bodyPr/>
        <a:lstStyle/>
        <a:p>
          <a:r>
            <a:rPr lang="de-DE" dirty="0"/>
            <a:t>Implementierung</a:t>
          </a:r>
        </a:p>
      </dgm:t>
    </dgm:pt>
    <dgm:pt modelId="{679F63D3-EE7F-4464-9ED6-4B02599E8265}" type="parTrans" cxnId="{C9802366-19CD-4AEB-8D85-A52F5F922EA5}">
      <dgm:prSet/>
      <dgm:spPr/>
      <dgm:t>
        <a:bodyPr/>
        <a:lstStyle/>
        <a:p>
          <a:endParaRPr lang="de-DE"/>
        </a:p>
      </dgm:t>
    </dgm:pt>
    <dgm:pt modelId="{C38DCBFB-1A8F-484D-8F52-313D7F8CDD64}" type="sibTrans" cxnId="{C9802366-19CD-4AEB-8D85-A52F5F922EA5}">
      <dgm:prSet/>
      <dgm:spPr/>
      <dgm:t>
        <a:bodyPr/>
        <a:lstStyle/>
        <a:p>
          <a:endParaRPr lang="de-DE"/>
        </a:p>
      </dgm:t>
    </dgm:pt>
    <dgm:pt modelId="{F9B03618-4029-4578-A24E-0A49C9CE9561}">
      <dgm:prSet/>
      <dgm:spPr/>
      <dgm:t>
        <a:bodyPr/>
        <a:lstStyle/>
        <a:p>
          <a:r>
            <a:rPr lang="de-DE" dirty="0"/>
            <a:t>Fazit</a:t>
          </a:r>
        </a:p>
      </dgm:t>
    </dgm:pt>
    <dgm:pt modelId="{5E24DCFC-7110-4313-AF36-9DE94FB94D66}" type="parTrans" cxnId="{2767AB8E-B853-4CFF-8881-DF70DCAFB7DC}">
      <dgm:prSet/>
      <dgm:spPr/>
      <dgm:t>
        <a:bodyPr/>
        <a:lstStyle/>
        <a:p>
          <a:endParaRPr lang="de-DE"/>
        </a:p>
      </dgm:t>
    </dgm:pt>
    <dgm:pt modelId="{703523CF-B9FB-46F6-B777-DE80C944FD9D}" type="sibTrans" cxnId="{2767AB8E-B853-4CFF-8881-DF70DCAFB7DC}">
      <dgm:prSet/>
      <dgm:spPr/>
      <dgm:t>
        <a:bodyPr/>
        <a:lstStyle/>
        <a:p>
          <a:endParaRPr lang="de-DE"/>
        </a:p>
      </dgm:t>
    </dgm:pt>
    <dgm:pt modelId="{1CCEE391-4F19-4729-97C3-CD1CE67F5E17}" type="pres">
      <dgm:prSet presAssocID="{0A75AE87-4759-4F88-8F73-D866B9BF6216}" presName="Name0" presStyleCnt="0">
        <dgm:presLayoutVars>
          <dgm:dir/>
          <dgm:animLvl val="lvl"/>
          <dgm:resizeHandles val="exact"/>
        </dgm:presLayoutVars>
      </dgm:prSet>
      <dgm:spPr/>
    </dgm:pt>
    <dgm:pt modelId="{29BCB77B-E9E6-4115-8836-EC3F7D03355D}" type="pres">
      <dgm:prSet presAssocID="{39A49F16-F5CE-400D-A4A3-FB876E225D2E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B3969512-85F0-4492-AB46-80D9BE757A7E}" type="pres">
      <dgm:prSet presAssocID="{F5728739-F148-4364-AB49-52ADCBDF245C}" presName="parTxOnlySpace" presStyleCnt="0"/>
      <dgm:spPr/>
    </dgm:pt>
    <dgm:pt modelId="{847EDC96-A7CA-480D-AA95-993B20E9F30D}" type="pres">
      <dgm:prSet presAssocID="{1ADA8687-8474-496F-A3BA-25ED0F5DA944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F3406788-AACC-4663-B663-666605F7B959}" type="pres">
      <dgm:prSet presAssocID="{A1D5DCDF-0445-4066-BD73-EE0775FAF6FC}" presName="parTxOnlySpace" presStyleCnt="0"/>
      <dgm:spPr/>
    </dgm:pt>
    <dgm:pt modelId="{17F9B7C0-B71C-4337-ADFD-60CBB1AA9F6B}" type="pres">
      <dgm:prSet presAssocID="{8623F44B-C69D-4C28-95BC-274A9146D716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44BE267-6935-4E7C-A968-ACE9DE3775A0}" type="pres">
      <dgm:prSet presAssocID="{D9CCA0AE-A64F-4690-8D8E-75AD936140F1}" presName="parTxOnlySpace" presStyleCnt="0"/>
      <dgm:spPr/>
    </dgm:pt>
    <dgm:pt modelId="{D1BBAD3B-F815-4188-A04E-F57163EA9197}" type="pres">
      <dgm:prSet presAssocID="{F9058CA0-3F24-4EB9-BDFB-6ACEE897616C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9BFDF394-7392-4B8F-ABC6-91CAB05DA697}" type="pres">
      <dgm:prSet presAssocID="{C38DCBFB-1A8F-484D-8F52-313D7F8CDD64}" presName="parTxOnlySpace" presStyleCnt="0"/>
      <dgm:spPr/>
    </dgm:pt>
    <dgm:pt modelId="{9C88DE48-8E7D-492A-9F06-A0DB9D854064}" type="pres">
      <dgm:prSet presAssocID="{F9B03618-4029-4578-A24E-0A49C9CE956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E8614A24-6738-4334-8F0B-0980FC579A23}" type="presOf" srcId="{F9B03618-4029-4578-A24E-0A49C9CE9561}" destId="{9C88DE48-8E7D-492A-9F06-A0DB9D854064}" srcOrd="0" destOrd="0" presId="urn:microsoft.com/office/officeart/2005/8/layout/chevron1"/>
    <dgm:cxn modelId="{14763531-E6C7-44E6-8939-8C6C50CEA5BC}" type="presOf" srcId="{1ADA8687-8474-496F-A3BA-25ED0F5DA944}" destId="{847EDC96-A7CA-480D-AA95-993B20E9F30D}" srcOrd="0" destOrd="0" presId="urn:microsoft.com/office/officeart/2005/8/layout/chevron1"/>
    <dgm:cxn modelId="{B0D96E39-9F65-479C-9CE4-35B8744BB855}" type="presOf" srcId="{0A75AE87-4759-4F88-8F73-D866B9BF6216}" destId="{1CCEE391-4F19-4729-97C3-CD1CE67F5E17}" srcOrd="0" destOrd="0" presId="urn:microsoft.com/office/officeart/2005/8/layout/chevron1"/>
    <dgm:cxn modelId="{DA9EA242-0C45-4755-A9CE-3AFB270A9EB4}" type="presOf" srcId="{39A49F16-F5CE-400D-A4A3-FB876E225D2E}" destId="{29BCB77B-E9E6-4115-8836-EC3F7D03355D}" srcOrd="0" destOrd="0" presId="urn:microsoft.com/office/officeart/2005/8/layout/chevron1"/>
    <dgm:cxn modelId="{C9802366-19CD-4AEB-8D85-A52F5F922EA5}" srcId="{0A75AE87-4759-4F88-8F73-D866B9BF6216}" destId="{F9058CA0-3F24-4EB9-BDFB-6ACEE897616C}" srcOrd="3" destOrd="0" parTransId="{679F63D3-EE7F-4464-9ED6-4B02599E8265}" sibTransId="{C38DCBFB-1A8F-484D-8F52-313D7F8CDD64}"/>
    <dgm:cxn modelId="{166F3351-E2B4-4FF2-840F-150D9F49BEB0}" type="presOf" srcId="{8623F44B-C69D-4C28-95BC-274A9146D716}" destId="{17F9B7C0-B71C-4337-ADFD-60CBB1AA9F6B}" srcOrd="0" destOrd="0" presId="urn:microsoft.com/office/officeart/2005/8/layout/chevron1"/>
    <dgm:cxn modelId="{C0E5F974-1F55-4619-954F-F93266F2DDCA}" srcId="{0A75AE87-4759-4F88-8F73-D866B9BF6216}" destId="{1ADA8687-8474-496F-A3BA-25ED0F5DA944}" srcOrd="1" destOrd="0" parTransId="{B6BAFC26-EF74-4DC6-80A6-9306B2AFCAC1}" sibTransId="{A1D5DCDF-0445-4066-BD73-EE0775FAF6FC}"/>
    <dgm:cxn modelId="{2767AB8E-B853-4CFF-8881-DF70DCAFB7DC}" srcId="{0A75AE87-4759-4F88-8F73-D866B9BF6216}" destId="{F9B03618-4029-4578-A24E-0A49C9CE9561}" srcOrd="4" destOrd="0" parTransId="{5E24DCFC-7110-4313-AF36-9DE94FB94D66}" sibTransId="{703523CF-B9FB-46F6-B777-DE80C944FD9D}"/>
    <dgm:cxn modelId="{8A75AB93-F579-4536-BE14-244A3B44FF8E}" srcId="{0A75AE87-4759-4F88-8F73-D866B9BF6216}" destId="{39A49F16-F5CE-400D-A4A3-FB876E225D2E}" srcOrd="0" destOrd="0" parTransId="{174316FA-2953-4E29-9798-AB61786EEA37}" sibTransId="{F5728739-F148-4364-AB49-52ADCBDF245C}"/>
    <dgm:cxn modelId="{B79099C8-3BA8-470B-A999-D2DF707670A0}" type="presOf" srcId="{F9058CA0-3F24-4EB9-BDFB-6ACEE897616C}" destId="{D1BBAD3B-F815-4188-A04E-F57163EA9197}" srcOrd="0" destOrd="0" presId="urn:microsoft.com/office/officeart/2005/8/layout/chevron1"/>
    <dgm:cxn modelId="{17D7ACDF-FED5-4707-83BC-794E80438752}" srcId="{0A75AE87-4759-4F88-8F73-D866B9BF6216}" destId="{8623F44B-C69D-4C28-95BC-274A9146D716}" srcOrd="2" destOrd="0" parTransId="{86A75189-12C6-4C46-B80F-0B5C8EAD5358}" sibTransId="{D9CCA0AE-A64F-4690-8D8E-75AD936140F1}"/>
    <dgm:cxn modelId="{0D9E2116-FD1A-43EE-BF1E-D2E5EEDD862E}" type="presParOf" srcId="{1CCEE391-4F19-4729-97C3-CD1CE67F5E17}" destId="{29BCB77B-E9E6-4115-8836-EC3F7D03355D}" srcOrd="0" destOrd="0" presId="urn:microsoft.com/office/officeart/2005/8/layout/chevron1"/>
    <dgm:cxn modelId="{121266CF-1331-4276-B92A-462663208B70}" type="presParOf" srcId="{1CCEE391-4F19-4729-97C3-CD1CE67F5E17}" destId="{B3969512-85F0-4492-AB46-80D9BE757A7E}" srcOrd="1" destOrd="0" presId="urn:microsoft.com/office/officeart/2005/8/layout/chevron1"/>
    <dgm:cxn modelId="{9D819BF1-949C-449A-A0F0-D13F2926DDE7}" type="presParOf" srcId="{1CCEE391-4F19-4729-97C3-CD1CE67F5E17}" destId="{847EDC96-A7CA-480D-AA95-993B20E9F30D}" srcOrd="2" destOrd="0" presId="urn:microsoft.com/office/officeart/2005/8/layout/chevron1"/>
    <dgm:cxn modelId="{BA90992E-5B83-4067-9EA7-56E1F984489C}" type="presParOf" srcId="{1CCEE391-4F19-4729-97C3-CD1CE67F5E17}" destId="{F3406788-AACC-4663-B663-666605F7B959}" srcOrd="3" destOrd="0" presId="urn:microsoft.com/office/officeart/2005/8/layout/chevron1"/>
    <dgm:cxn modelId="{41780A77-EA8F-478C-BEFC-224AE4472510}" type="presParOf" srcId="{1CCEE391-4F19-4729-97C3-CD1CE67F5E17}" destId="{17F9B7C0-B71C-4337-ADFD-60CBB1AA9F6B}" srcOrd="4" destOrd="0" presId="urn:microsoft.com/office/officeart/2005/8/layout/chevron1"/>
    <dgm:cxn modelId="{C2429E89-5946-4258-A407-77D23B13F0AD}" type="presParOf" srcId="{1CCEE391-4F19-4729-97C3-CD1CE67F5E17}" destId="{044BE267-6935-4E7C-A968-ACE9DE3775A0}" srcOrd="5" destOrd="0" presId="urn:microsoft.com/office/officeart/2005/8/layout/chevron1"/>
    <dgm:cxn modelId="{B09F83AB-FF7A-4A78-B4CD-8387EB4A7C63}" type="presParOf" srcId="{1CCEE391-4F19-4729-97C3-CD1CE67F5E17}" destId="{D1BBAD3B-F815-4188-A04E-F57163EA9197}" srcOrd="6" destOrd="0" presId="urn:microsoft.com/office/officeart/2005/8/layout/chevron1"/>
    <dgm:cxn modelId="{EAF7157E-82FD-49B8-8E73-E80466048F9C}" type="presParOf" srcId="{1CCEE391-4F19-4729-97C3-CD1CE67F5E17}" destId="{9BFDF394-7392-4B8F-ABC6-91CAB05DA697}" srcOrd="7" destOrd="0" presId="urn:microsoft.com/office/officeart/2005/8/layout/chevron1"/>
    <dgm:cxn modelId="{B6B35D20-AF77-4866-BB74-CD347A10067F}" type="presParOf" srcId="{1CCEE391-4F19-4729-97C3-CD1CE67F5E17}" destId="{9C88DE48-8E7D-492A-9F06-A0DB9D85406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BCB77B-E9E6-4115-8836-EC3F7D03355D}">
      <dsp:nvSpPr>
        <dsp:cNvPr id="0" name=""/>
        <dsp:cNvSpPr/>
      </dsp:nvSpPr>
      <dsp:spPr>
        <a:xfrm>
          <a:off x="2112" y="840564"/>
          <a:ext cx="1880462" cy="7521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Hintergrund</a:t>
          </a:r>
        </a:p>
      </dsp:txBody>
      <dsp:txXfrm>
        <a:off x="378205" y="840564"/>
        <a:ext cx="1128277" cy="752185"/>
      </dsp:txXfrm>
    </dsp:sp>
    <dsp:sp modelId="{847EDC96-A7CA-480D-AA95-993B20E9F30D}">
      <dsp:nvSpPr>
        <dsp:cNvPr id="0" name=""/>
        <dsp:cNvSpPr/>
      </dsp:nvSpPr>
      <dsp:spPr>
        <a:xfrm>
          <a:off x="1694529" y="840564"/>
          <a:ext cx="1880462" cy="7521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Analyse</a:t>
          </a:r>
        </a:p>
      </dsp:txBody>
      <dsp:txXfrm>
        <a:off x="2070622" y="840564"/>
        <a:ext cx="1128277" cy="752185"/>
      </dsp:txXfrm>
    </dsp:sp>
    <dsp:sp modelId="{17F9B7C0-B71C-4337-ADFD-60CBB1AA9F6B}">
      <dsp:nvSpPr>
        <dsp:cNvPr id="0" name=""/>
        <dsp:cNvSpPr/>
      </dsp:nvSpPr>
      <dsp:spPr>
        <a:xfrm>
          <a:off x="3386945" y="840564"/>
          <a:ext cx="1880462" cy="7521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Planung</a:t>
          </a:r>
        </a:p>
      </dsp:txBody>
      <dsp:txXfrm>
        <a:off x="3763038" y="840564"/>
        <a:ext cx="1128277" cy="752185"/>
      </dsp:txXfrm>
    </dsp:sp>
    <dsp:sp modelId="{D1BBAD3B-F815-4188-A04E-F57163EA9197}">
      <dsp:nvSpPr>
        <dsp:cNvPr id="0" name=""/>
        <dsp:cNvSpPr/>
      </dsp:nvSpPr>
      <dsp:spPr>
        <a:xfrm>
          <a:off x="5079362" y="840564"/>
          <a:ext cx="1880462" cy="7521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Implementierung</a:t>
          </a:r>
        </a:p>
      </dsp:txBody>
      <dsp:txXfrm>
        <a:off x="5455455" y="840564"/>
        <a:ext cx="1128277" cy="752185"/>
      </dsp:txXfrm>
    </dsp:sp>
    <dsp:sp modelId="{9C88DE48-8E7D-492A-9F06-A0DB9D854064}">
      <dsp:nvSpPr>
        <dsp:cNvPr id="0" name=""/>
        <dsp:cNvSpPr/>
      </dsp:nvSpPr>
      <dsp:spPr>
        <a:xfrm>
          <a:off x="6771778" y="840564"/>
          <a:ext cx="1880462" cy="7521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Fazit</a:t>
          </a:r>
        </a:p>
      </dsp:txBody>
      <dsp:txXfrm>
        <a:off x="7147871" y="840564"/>
        <a:ext cx="1128277" cy="7521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23" tIns="45760" rIns="91523" bIns="4576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23" tIns="45760" rIns="91523" bIns="4576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34F82CB-3DB3-4712-8EBD-9216A2F859CE}" type="datetimeFigureOut">
              <a:rPr lang="de-DE" altLang="de-DE"/>
              <a:pPr/>
              <a:t>27.01.2019</a:t>
            </a:fld>
            <a:endParaRPr lang="de-DE" altLang="de-DE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70463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3537" cy="44735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23" tIns="45760" rIns="91523" bIns="457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23" tIns="45760" rIns="91523" bIns="4576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23" tIns="45760" rIns="91523" bIns="4576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5AA7A2F-9B2B-40B9-9D74-2EB02CF5C8E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872477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6812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31087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58329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10231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66000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83900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71345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31450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91709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97791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13481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jpe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6" descr="Ostfalia_LS_RGB_kle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285750"/>
            <a:ext cx="323373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0" y="3160713"/>
            <a:ext cx="9144000" cy="3697287"/>
            <a:chOff x="0" y="1991"/>
            <a:chExt cx="5760" cy="2329"/>
          </a:xfrm>
        </p:grpSpPr>
        <p:pic>
          <p:nvPicPr>
            <p:cNvPr id="6" name="Grafik 10" descr="keyvisual-ppt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91"/>
              <a:ext cx="5760" cy="2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7" descr="szsudwfwob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55"/>
            <a:stretch>
              <a:fillRect/>
            </a:stretch>
          </p:blipFill>
          <p:spPr bwMode="auto">
            <a:xfrm>
              <a:off x="3988" y="3766"/>
              <a:ext cx="1772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9747" name="Textplatzhalter 2"/>
          <p:cNvSpPr>
            <a:spLocks noGrp="1"/>
          </p:cNvSpPr>
          <p:nvPr>
            <p:ph type="subTitle" idx="1"/>
          </p:nvPr>
        </p:nvSpPr>
        <p:spPr>
          <a:xfrm>
            <a:off x="503238" y="2565400"/>
            <a:ext cx="7381875" cy="576263"/>
          </a:xfrm>
        </p:spPr>
        <p:txBody>
          <a:bodyPr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… und mit Platz für Untertitel</a:t>
            </a:r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ctrTitle"/>
          </p:nvPr>
        </p:nvSpPr>
        <p:spPr>
          <a:extLst/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PowerPoint Präsentation einer Hochschule mit Zukunftsblick</a:t>
            </a:r>
          </a:p>
        </p:txBody>
      </p:sp>
    </p:spTree>
    <p:extLst>
      <p:ext uri="{BB962C8B-B14F-4D97-AF65-F5344CB8AC3E}">
        <p14:creationId xmlns:p14="http://schemas.microsoft.com/office/powerpoint/2010/main" val="350108910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4986A3-97E2-411C-B56D-E1AF66FD7C64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26726542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040438" y="1355725"/>
            <a:ext cx="1844675" cy="50609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1355725"/>
            <a:ext cx="5384800" cy="50609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11D7BD-B43E-4AAC-8399-E5C4B5E9322A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48892546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1355725"/>
            <a:ext cx="7381875" cy="10001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503238" y="2428875"/>
            <a:ext cx="7381875" cy="3987800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5195AD-66CD-4AAA-9CEC-898A269C8F7A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10098409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und Diagramm oder Organi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1355725"/>
            <a:ext cx="7381875" cy="10001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SmartArt-Platzhalter 2"/>
          <p:cNvSpPr>
            <a:spLocks noGrp="1"/>
          </p:cNvSpPr>
          <p:nvPr>
            <p:ph type="dgm" idx="1"/>
          </p:nvPr>
        </p:nvSpPr>
        <p:spPr>
          <a:xfrm>
            <a:off x="503238" y="2428875"/>
            <a:ext cx="7381875" cy="3987800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BF5F97-8838-4EDD-9A0A-354DEEDF2B02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03779078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6" descr="Ostfalia_LS_RGB_kle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285750"/>
            <a:ext cx="323373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0" y="3160713"/>
            <a:ext cx="9144000" cy="3697287"/>
            <a:chOff x="0" y="1991"/>
            <a:chExt cx="5760" cy="2329"/>
          </a:xfrm>
        </p:grpSpPr>
        <p:pic>
          <p:nvPicPr>
            <p:cNvPr id="6" name="Grafik 10" descr="keyvisual-ppt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91"/>
              <a:ext cx="5760" cy="2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7" descr="szsudwfwob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55"/>
            <a:stretch>
              <a:fillRect/>
            </a:stretch>
          </p:blipFill>
          <p:spPr bwMode="auto">
            <a:xfrm>
              <a:off x="3988" y="3766"/>
              <a:ext cx="1772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9747" name="Textplatzhalter 2"/>
          <p:cNvSpPr>
            <a:spLocks noGrp="1"/>
          </p:cNvSpPr>
          <p:nvPr>
            <p:ph type="subTitle" idx="1"/>
          </p:nvPr>
        </p:nvSpPr>
        <p:spPr>
          <a:xfrm>
            <a:off x="503238" y="2565400"/>
            <a:ext cx="7381875" cy="576263"/>
          </a:xfrm>
        </p:spPr>
        <p:txBody>
          <a:bodyPr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… und mit Platz für Untertitel</a:t>
            </a:r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ctrTitle"/>
          </p:nvPr>
        </p:nvSpPr>
        <p:spPr>
          <a:extLst/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PowerPoint Präsentation einer Hochschule mit Zukunftsblick</a:t>
            </a:r>
          </a:p>
        </p:txBody>
      </p:sp>
    </p:spTree>
    <p:extLst>
      <p:ext uri="{BB962C8B-B14F-4D97-AF65-F5344CB8AC3E}">
        <p14:creationId xmlns:p14="http://schemas.microsoft.com/office/powerpoint/2010/main" val="374421833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271A22-444F-4A7E-80DC-DD9BF9FC5D8E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49245525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77318A-F248-4F43-84A2-FE302DB0DECD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50159903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2428875"/>
            <a:ext cx="3614737" cy="398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70375" y="2428875"/>
            <a:ext cx="3614738" cy="398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2121F1-37D4-4F76-9230-138837812082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60155136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C6E3B-3A8A-4DB6-95CA-AE63190571DC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404765794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22348C-DFE2-47F4-B10C-81853485C274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80859289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A1D48A-43AB-4037-9D25-67C01C2239EF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3514672337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74E3D0-C854-4176-95C5-EA5BCDED1ACE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66698596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1A1C20-A37D-477E-9F9A-1F0A300E9714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53149873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E9536C-37AB-442A-9A3E-DAE6ABCDB55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363775054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6BB8BA-50E1-4B94-9EA1-072443D4FC16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54392789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040438" y="1355725"/>
            <a:ext cx="1844675" cy="50609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1355725"/>
            <a:ext cx="5384800" cy="50609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10CF90-2BAD-406B-A642-52041D24B033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403215576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1355725"/>
            <a:ext cx="7381875" cy="10001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503238" y="2428875"/>
            <a:ext cx="7381875" cy="3987800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DEEEDF-F3EE-4857-BF94-59370D5E3DA3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95488702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und Diagramm oder Organi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1355725"/>
            <a:ext cx="7381875" cy="10001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SmartArt-Platzhalter 2"/>
          <p:cNvSpPr>
            <a:spLocks noGrp="1"/>
          </p:cNvSpPr>
          <p:nvPr>
            <p:ph type="dgm" idx="1"/>
          </p:nvPr>
        </p:nvSpPr>
        <p:spPr>
          <a:xfrm>
            <a:off x="503238" y="2428875"/>
            <a:ext cx="7381875" cy="3987800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C38DF5-0A99-48A9-AC8B-8BFD6C1BC86B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83679018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6" descr="Ostfalia_LS_RGB_kle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285750"/>
            <a:ext cx="323373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0" y="3160713"/>
            <a:ext cx="9144000" cy="3697287"/>
            <a:chOff x="0" y="1991"/>
            <a:chExt cx="5760" cy="2329"/>
          </a:xfrm>
        </p:grpSpPr>
        <p:pic>
          <p:nvPicPr>
            <p:cNvPr id="6" name="Grafik 10" descr="keyvisual-ppt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91"/>
              <a:ext cx="5760" cy="2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7" descr="szsudwfwob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55"/>
            <a:stretch>
              <a:fillRect/>
            </a:stretch>
          </p:blipFill>
          <p:spPr bwMode="auto">
            <a:xfrm>
              <a:off x="3988" y="3766"/>
              <a:ext cx="1772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9747" name="Textplatzhalter 2"/>
          <p:cNvSpPr>
            <a:spLocks noGrp="1"/>
          </p:cNvSpPr>
          <p:nvPr>
            <p:ph type="subTitle" idx="1"/>
          </p:nvPr>
        </p:nvSpPr>
        <p:spPr>
          <a:xfrm>
            <a:off x="503238" y="2565400"/>
            <a:ext cx="7381875" cy="576263"/>
          </a:xfrm>
        </p:spPr>
        <p:txBody>
          <a:bodyPr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… und mit Platz für Untertitel</a:t>
            </a:r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PowerPoint Präsentation einer Hochschule mit Zukunftsblick</a:t>
            </a:r>
          </a:p>
        </p:txBody>
      </p:sp>
    </p:spTree>
    <p:extLst>
      <p:ext uri="{BB962C8B-B14F-4D97-AF65-F5344CB8AC3E}">
        <p14:creationId xmlns:p14="http://schemas.microsoft.com/office/powerpoint/2010/main" val="3388634849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880CFF-C70C-420B-87CB-FE0B593807C3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681443430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03ADDB-4453-4FCC-A1C1-3A443920094C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45113844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2CE678-15EE-4DBB-88F4-3130C88151A7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862899639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2428875"/>
            <a:ext cx="3614737" cy="398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70375" y="2428875"/>
            <a:ext cx="3614738" cy="398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C02AAC-9E23-40C4-BE39-455F4F698AC2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3342170675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EE953A-ADCB-44A7-B6EF-B4BD8FF49775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3611533400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7725C7-177E-44E1-B4FD-63D70FA561C5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97784697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A1B4DE-83A3-47CD-AE75-1FAFE7DAD291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939687373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7AF734-C506-4ECD-9064-D3FEAE645086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9692657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6AF7F9-A7E9-4761-8F2B-B69096D7A1C0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306454434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C28411-AAAF-4A9C-8A6A-A20346D0395D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317961522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040438" y="1355725"/>
            <a:ext cx="1844675" cy="50609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1355725"/>
            <a:ext cx="5384800" cy="50609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52617-C16F-4A77-BD91-0EA084A5CC50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142404243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1355725"/>
            <a:ext cx="7381875" cy="10001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503238" y="2428875"/>
            <a:ext cx="7381875" cy="3987800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C363BA-30AD-4C96-9C98-C7C4BD7A6EFD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975066451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und Diagramm oder Organi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1355725"/>
            <a:ext cx="7381875" cy="10001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SmartArt-Platzhalter 2"/>
          <p:cNvSpPr>
            <a:spLocks noGrp="1"/>
          </p:cNvSpPr>
          <p:nvPr>
            <p:ph type="dgm" idx="1"/>
          </p:nvPr>
        </p:nvSpPr>
        <p:spPr>
          <a:xfrm>
            <a:off x="503238" y="2428875"/>
            <a:ext cx="7381875" cy="3987800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F61E7E-72A2-4132-A0B5-6596FA2144E3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35733687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2428875"/>
            <a:ext cx="3614737" cy="398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70375" y="2428875"/>
            <a:ext cx="3614738" cy="398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4AD32D-07FA-404D-8C23-C6BAB34D41FB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312916280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1355725"/>
            <a:ext cx="7381875" cy="10001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503238" y="2428875"/>
            <a:ext cx="3614737" cy="39878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70375" y="2428875"/>
            <a:ext cx="3614738" cy="39878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CF92C5-244A-4A8D-9738-219F88CC93F7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56134274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506CB5-D007-413D-8B02-8D8226B94693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2496141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787651-6207-4AF4-A476-4DDEB05C8BF7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63734793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6CD66C-7D54-46A0-A0AA-69513BC7B842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91939097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ABC015-1FB4-4E81-A097-ACF021DD2E9C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84701112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87BB45-6FE1-4BC0-948C-0D561D5AD1A3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93964660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503238" y="1355725"/>
            <a:ext cx="738187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PowerPoint Präsentation einer Hochschule mit Zukunftsblick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503238" y="2428875"/>
            <a:ext cx="7381875" cy="39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1013" y="6553200"/>
            <a:ext cx="620712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6576A6"/>
                </a:solidFill>
              </a:defRPr>
            </a:lvl1pPr>
          </a:lstStyle>
          <a:p>
            <a:fld id="{76E31D4D-0F1C-4030-B126-411F47C18C1F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5872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50" y="6553200"/>
            <a:ext cx="7345363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6576A6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  <p:cxnSp>
        <p:nvCxnSpPr>
          <p:cNvPr id="1030" name="Gerade Verbindung 8"/>
          <p:cNvCxnSpPr>
            <a:cxnSpLocks noChangeShapeType="1"/>
          </p:cNvCxnSpPr>
          <p:nvPr/>
        </p:nvCxnSpPr>
        <p:spPr bwMode="auto">
          <a:xfrm>
            <a:off x="611188" y="1268413"/>
            <a:ext cx="8532812" cy="0"/>
          </a:xfrm>
          <a:prstGeom prst="line">
            <a:avLst/>
          </a:prstGeom>
          <a:noFill/>
          <a:ln w="9525">
            <a:solidFill>
              <a:srgbClr val="003A7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31" name="Grafik 6" descr="Ostfalia_LS_RGB_klein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285750"/>
            <a:ext cx="323373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  <p:sldLayoutId id="2147484167" r:id="rId2"/>
    <p:sldLayoutId id="2147484168" r:id="rId3"/>
    <p:sldLayoutId id="2147484169" r:id="rId4"/>
    <p:sldLayoutId id="2147484170" r:id="rId5"/>
    <p:sldLayoutId id="2147484171" r:id="rId6"/>
    <p:sldLayoutId id="2147484172" r:id="rId7"/>
    <p:sldLayoutId id="2147484173" r:id="rId8"/>
    <p:sldLayoutId id="2147484174" r:id="rId9"/>
    <p:sldLayoutId id="2147484175" r:id="rId10"/>
    <p:sldLayoutId id="2147484176" r:id="rId11"/>
    <p:sldLayoutId id="2147484177" r:id="rId12"/>
    <p:sldLayoutId id="2147484178" r:id="rId13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●"/>
        <a:defRPr>
          <a:solidFill>
            <a:srgbClr val="000000"/>
          </a:solidFill>
          <a:latin typeface="+mn-lt"/>
          <a:ea typeface="ＭＳ Ｐゴシック" charset="0"/>
          <a:cs typeface="+mn-cs"/>
        </a:defRPr>
      </a:lvl1pPr>
      <a:lvl2pPr marL="625475" indent="-2635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rgbClr val="000000"/>
          </a:solidFill>
          <a:latin typeface="+mn-lt"/>
          <a:ea typeface="Arial" charset="0"/>
          <a:cs typeface="+mn-cs"/>
        </a:defRPr>
      </a:lvl2pPr>
      <a:lvl3pPr marL="889000" indent="-26193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○"/>
        <a:defRPr>
          <a:solidFill>
            <a:srgbClr val="000000"/>
          </a:solidFill>
          <a:latin typeface="+mn-lt"/>
          <a:ea typeface="Arial" charset="0"/>
          <a:cs typeface="+mn-cs"/>
        </a:defRPr>
      </a:lvl3pPr>
      <a:lvl4pPr marL="1165225" indent="-2714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▪"/>
        <a:defRPr>
          <a:solidFill>
            <a:srgbClr val="000000"/>
          </a:solidFill>
          <a:latin typeface="+mn-lt"/>
          <a:ea typeface="Arial" charset="0"/>
          <a:cs typeface="+mn-cs"/>
        </a:defRPr>
      </a:lvl4pPr>
      <a:lvl5pPr marL="1430338" indent="-2603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ea typeface="Arial" charset="0"/>
          <a:cs typeface="+mn-cs"/>
        </a:defRPr>
      </a:lvl5pPr>
      <a:lvl6pPr marL="18875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6pPr>
      <a:lvl7pPr marL="23447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7pPr>
      <a:lvl8pPr marL="28019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8pPr>
      <a:lvl9pPr marL="32591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62" name="Gerade Verbindung 8"/>
          <p:cNvCxnSpPr>
            <a:cxnSpLocks noChangeShapeType="1"/>
          </p:cNvCxnSpPr>
          <p:nvPr/>
        </p:nvCxnSpPr>
        <p:spPr bwMode="auto">
          <a:xfrm>
            <a:off x="611188" y="1268413"/>
            <a:ext cx="8532812" cy="0"/>
          </a:xfrm>
          <a:prstGeom prst="line">
            <a:avLst/>
          </a:prstGeom>
          <a:noFill/>
          <a:ln w="9525">
            <a:solidFill>
              <a:srgbClr val="003A7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5363" name="Grafik 6" descr="Ostfalia_LS_RGB_klein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285750"/>
            <a:ext cx="323373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itelplatzhalter 1"/>
          <p:cNvSpPr>
            <a:spLocks noGrp="1"/>
          </p:cNvSpPr>
          <p:nvPr>
            <p:ph type="title"/>
          </p:nvPr>
        </p:nvSpPr>
        <p:spPr bwMode="auto">
          <a:xfrm>
            <a:off x="503238" y="1355725"/>
            <a:ext cx="738187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PowerPoint Präsentation einer Hochschule mit Zukunftsblick</a:t>
            </a:r>
          </a:p>
        </p:txBody>
      </p:sp>
      <p:sp>
        <p:nvSpPr>
          <p:cNvPr id="1536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503238" y="2428875"/>
            <a:ext cx="7381875" cy="39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1013" y="6553200"/>
            <a:ext cx="620712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6576A6"/>
                </a:solidFill>
              </a:defRPr>
            </a:lvl1pPr>
          </a:lstStyle>
          <a:p>
            <a:fld id="{C75C1D3E-14D3-4467-A192-1A269FBF3FB1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5872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50" y="6553200"/>
            <a:ext cx="7345363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6576A6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5" r:id="rId1"/>
    <p:sldLayoutId id="2147484179" r:id="rId2"/>
    <p:sldLayoutId id="2147484180" r:id="rId3"/>
    <p:sldLayoutId id="2147484181" r:id="rId4"/>
    <p:sldLayoutId id="2147484182" r:id="rId5"/>
    <p:sldLayoutId id="2147484183" r:id="rId6"/>
    <p:sldLayoutId id="2147484184" r:id="rId7"/>
    <p:sldLayoutId id="2147484185" r:id="rId8"/>
    <p:sldLayoutId id="2147484186" r:id="rId9"/>
    <p:sldLayoutId id="2147484187" r:id="rId10"/>
    <p:sldLayoutId id="2147484188" r:id="rId11"/>
    <p:sldLayoutId id="2147484189" r:id="rId12"/>
    <p:sldLayoutId id="2147484190" r:id="rId13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●"/>
        <a:defRPr>
          <a:solidFill>
            <a:srgbClr val="000000"/>
          </a:solidFill>
          <a:latin typeface="+mn-lt"/>
          <a:ea typeface="ＭＳ Ｐゴシック" charset="0"/>
          <a:cs typeface="+mn-cs"/>
        </a:defRPr>
      </a:lvl1pPr>
      <a:lvl2pPr marL="625475" indent="-2635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rgbClr val="000000"/>
          </a:solidFill>
          <a:latin typeface="+mn-lt"/>
          <a:ea typeface="Arial" charset="0"/>
          <a:cs typeface="+mn-cs"/>
        </a:defRPr>
      </a:lvl2pPr>
      <a:lvl3pPr marL="889000" indent="-26193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○"/>
        <a:defRPr>
          <a:solidFill>
            <a:srgbClr val="000000"/>
          </a:solidFill>
          <a:latin typeface="+mn-lt"/>
          <a:ea typeface="Arial" charset="0"/>
          <a:cs typeface="+mn-cs"/>
        </a:defRPr>
      </a:lvl3pPr>
      <a:lvl4pPr marL="1165225" indent="-2714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▪"/>
        <a:defRPr>
          <a:solidFill>
            <a:srgbClr val="000000"/>
          </a:solidFill>
          <a:latin typeface="+mn-lt"/>
          <a:ea typeface="Arial" charset="0"/>
          <a:cs typeface="+mn-cs"/>
        </a:defRPr>
      </a:lvl4pPr>
      <a:lvl5pPr marL="1430338" indent="-2603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ea typeface="Arial" charset="0"/>
          <a:cs typeface="+mn-cs"/>
        </a:defRPr>
      </a:lvl5pPr>
      <a:lvl6pPr marL="18875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6pPr>
      <a:lvl7pPr marL="23447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7pPr>
      <a:lvl8pPr marL="28019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8pPr>
      <a:lvl9pPr marL="32591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698" name="Gerade Verbindung 8"/>
          <p:cNvCxnSpPr>
            <a:cxnSpLocks noChangeShapeType="1"/>
          </p:cNvCxnSpPr>
          <p:nvPr/>
        </p:nvCxnSpPr>
        <p:spPr bwMode="auto">
          <a:xfrm>
            <a:off x="611188" y="1268413"/>
            <a:ext cx="8532812" cy="0"/>
          </a:xfrm>
          <a:prstGeom prst="line">
            <a:avLst/>
          </a:prstGeom>
          <a:noFill/>
          <a:ln w="9525">
            <a:solidFill>
              <a:srgbClr val="003A7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9699" name="Grafik 6" descr="Ostfalia_LS_RGB_klein.jp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285750"/>
            <a:ext cx="323373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Titelplatzhalter 1"/>
          <p:cNvSpPr>
            <a:spLocks noGrp="1"/>
          </p:cNvSpPr>
          <p:nvPr>
            <p:ph type="title"/>
          </p:nvPr>
        </p:nvSpPr>
        <p:spPr bwMode="auto">
          <a:xfrm>
            <a:off x="503238" y="1355725"/>
            <a:ext cx="738187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PowerPoint Präsentation einer Hochschule mit Zukunftsblick</a:t>
            </a:r>
          </a:p>
        </p:txBody>
      </p:sp>
      <p:sp>
        <p:nvSpPr>
          <p:cNvPr id="29701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503238" y="2428875"/>
            <a:ext cx="7381875" cy="39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1013" y="6553200"/>
            <a:ext cx="6207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6576A6"/>
                </a:solidFill>
              </a:defRPr>
            </a:lvl1pPr>
          </a:lstStyle>
          <a:p>
            <a:fld id="{477D4782-870D-4F62-AB36-4131BC44DEF0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5872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50" y="6553200"/>
            <a:ext cx="7345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6576A6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6" r:id="rId1"/>
    <p:sldLayoutId id="2147484191" r:id="rId2"/>
    <p:sldLayoutId id="2147484192" r:id="rId3"/>
    <p:sldLayoutId id="2147484193" r:id="rId4"/>
    <p:sldLayoutId id="2147484194" r:id="rId5"/>
    <p:sldLayoutId id="2147484195" r:id="rId6"/>
    <p:sldLayoutId id="2147484196" r:id="rId7"/>
    <p:sldLayoutId id="2147484197" r:id="rId8"/>
    <p:sldLayoutId id="2147484198" r:id="rId9"/>
    <p:sldLayoutId id="2147484199" r:id="rId10"/>
    <p:sldLayoutId id="2147484200" r:id="rId11"/>
    <p:sldLayoutId id="2147484201" r:id="rId12"/>
    <p:sldLayoutId id="2147484202" r:id="rId13"/>
    <p:sldLayoutId id="2147484203" r:id="rId14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●"/>
        <a:defRPr>
          <a:solidFill>
            <a:srgbClr val="000000"/>
          </a:solidFill>
          <a:latin typeface="+mn-lt"/>
          <a:ea typeface="ＭＳ Ｐゴシック" charset="0"/>
          <a:cs typeface="+mn-cs"/>
        </a:defRPr>
      </a:lvl1pPr>
      <a:lvl2pPr marL="625475" indent="-2635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rgbClr val="000000"/>
          </a:solidFill>
          <a:latin typeface="+mn-lt"/>
          <a:ea typeface="Arial" charset="0"/>
          <a:cs typeface="+mn-cs"/>
        </a:defRPr>
      </a:lvl2pPr>
      <a:lvl3pPr marL="889000" indent="-26193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○"/>
        <a:defRPr>
          <a:solidFill>
            <a:srgbClr val="000000"/>
          </a:solidFill>
          <a:latin typeface="+mn-lt"/>
          <a:ea typeface="Arial" charset="0"/>
          <a:cs typeface="+mn-cs"/>
        </a:defRPr>
      </a:lvl3pPr>
      <a:lvl4pPr marL="1165225" indent="-2714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▪"/>
        <a:defRPr>
          <a:solidFill>
            <a:srgbClr val="000000"/>
          </a:solidFill>
          <a:latin typeface="+mn-lt"/>
          <a:ea typeface="Arial" charset="0"/>
          <a:cs typeface="+mn-cs"/>
        </a:defRPr>
      </a:lvl4pPr>
      <a:lvl5pPr marL="1430338" indent="-2603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ea typeface="Arial" charset="0"/>
          <a:cs typeface="+mn-cs"/>
        </a:defRPr>
      </a:lvl5pPr>
      <a:lvl6pPr marL="18875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6pPr>
      <a:lvl7pPr marL="23447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7pPr>
      <a:lvl8pPr marL="28019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8pPr>
      <a:lvl9pPr marL="32591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Pest#/media/File:Plague_bubo.jpg" TargetMode="External"/><Relationship Id="rId2" Type="http://schemas.openxmlformats.org/officeDocument/2006/relationships/hyperlink" Target="https://de.wikipedia.org/wiki/Pestdoktor#/media/File:Paul_F%C3%BCrst,_Der_Doctor_Schnabel_von_Rom_(coloured_version)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zeitreise-bb.de/leonb/leonb/pest.ht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sz="32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Simulation der Ausbreitung von Pest in den Jahren 1347-1450 in Europa</a:t>
            </a:r>
            <a:br>
              <a:rPr lang="de-DE" sz="3200" b="1" dirty="0"/>
            </a:br>
            <a:endParaRPr lang="de-DE" altLang="de-DE" dirty="0">
              <a:ea typeface="ＭＳ Ｐゴシック" pitchFamily="34" charset="-128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6300192" y="4437112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von </a:t>
            </a:r>
          </a:p>
          <a:p>
            <a:r>
              <a:rPr lang="de-DE" dirty="0"/>
              <a:t>Niklas </a:t>
            </a:r>
            <a:r>
              <a:rPr lang="de-DE" dirty="0" err="1"/>
              <a:t>Wollburg</a:t>
            </a:r>
            <a:r>
              <a:rPr lang="de-DE" dirty="0"/>
              <a:t>,</a:t>
            </a:r>
          </a:p>
          <a:p>
            <a:r>
              <a:rPr lang="de-DE" dirty="0"/>
              <a:t>Samantha Göldner,</a:t>
            </a:r>
          </a:p>
          <a:p>
            <a:r>
              <a:rPr lang="de-DE" dirty="0"/>
              <a:t>Denise </a:t>
            </a:r>
            <a:r>
              <a:rPr lang="de-DE" dirty="0" err="1"/>
              <a:t>Langhals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Pest im Mittelalter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pic>
        <p:nvPicPr>
          <p:cNvPr id="12" name="Inhaltsplatzhalter 11" descr="Ein Bild, das Text, Buch enthält.&#10;&#10;Mit sehr hoher Zuverlässigkeit generierte Beschreibung">
            <a:extLst>
              <a:ext uri="{FF2B5EF4-FFF2-40B4-BE49-F238E27FC236}">
                <a16:creationId xmlns:a16="http://schemas.microsoft.com/office/drawing/2014/main" id="{9DC672CE-6C47-4536-BC29-B2DC6CB23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484784"/>
            <a:ext cx="5720457" cy="4664373"/>
          </a:xfrm>
        </p:spPr>
      </p:pic>
    </p:spTree>
    <p:extLst>
      <p:ext uri="{BB962C8B-B14F-4D97-AF65-F5344CB8AC3E}">
        <p14:creationId xmlns:p14="http://schemas.microsoft.com/office/powerpoint/2010/main" val="13553229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Demographischer Verlauf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E017BE-9034-4D34-AAEE-10465F378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772816"/>
            <a:ext cx="7381875" cy="3987800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931928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35B73C-02AE-4933-B888-127BE1C09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6CE727-3870-41A9-87B6-A6554D78E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700808"/>
            <a:ext cx="7381875" cy="3987800"/>
          </a:xfrm>
        </p:spPr>
        <p:txBody>
          <a:bodyPr/>
          <a:lstStyle/>
          <a:p>
            <a:r>
              <a:rPr lang="de-DE" dirty="0">
                <a:hlinkClick r:id="rId2"/>
              </a:rPr>
              <a:t>https://de.wikipedia.org/wiki/Pestdoktor#/media/File:Paul_F%C3%BCrst,_Der_Doctor_Schnabel_von_Rom_(coloured_version).png</a:t>
            </a:r>
            <a:endParaRPr lang="de-DE" dirty="0"/>
          </a:p>
          <a:p>
            <a:r>
              <a:rPr lang="de-DE" dirty="0">
                <a:hlinkClick r:id="rId3"/>
              </a:rPr>
              <a:t>https://de.wikipedia.org/wiki/Pest#/media/File:Plague_bubo.jpg</a:t>
            </a:r>
            <a:endParaRPr lang="de-DE" dirty="0"/>
          </a:p>
          <a:p>
            <a:r>
              <a:rPr lang="de-DE" dirty="0">
                <a:hlinkClick r:id="rId4"/>
              </a:rPr>
              <a:t>http://www.zeitreise-bb.de/leonb/leonb/pest.htm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693776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381875" cy="1000125"/>
          </a:xfrm>
        </p:spPr>
        <p:txBody>
          <a:bodyPr/>
          <a:lstStyle/>
          <a:p>
            <a:r>
              <a:rPr lang="de-DE" sz="3200" dirty="0"/>
              <a:t>Gliederung</a:t>
            </a:r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60CF7D58-C83F-4746-8AEB-E1BD2C99B0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0107064"/>
              </p:ext>
            </p:extLst>
          </p:nvPr>
        </p:nvGraphicFramePr>
        <p:xfrm>
          <a:off x="323528" y="2291829"/>
          <a:ext cx="8654354" cy="2433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423404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Der schwarze Tod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1F27C6-AB17-4530-9B0B-295ED7F66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75" y="1916832"/>
            <a:ext cx="7381875" cy="3987800"/>
          </a:xfrm>
        </p:spPr>
        <p:txBody>
          <a:bodyPr/>
          <a:lstStyle/>
          <a:p>
            <a:r>
              <a:rPr lang="de-DE" sz="2400" dirty="0"/>
              <a:t>3 große Pestpandemien</a:t>
            </a:r>
          </a:p>
          <a:p>
            <a:pPr lvl="1"/>
            <a:r>
              <a:rPr lang="de-DE" sz="2400" dirty="0" err="1"/>
              <a:t>Justianische</a:t>
            </a:r>
            <a:r>
              <a:rPr lang="de-DE" sz="2400" dirty="0"/>
              <a:t> Pandemie 600 nach Christus</a:t>
            </a:r>
          </a:p>
          <a:p>
            <a:pPr lvl="1"/>
            <a:r>
              <a:rPr lang="de-DE" sz="2400" b="1" dirty="0"/>
              <a:t>Pestausbruch in Europa im Mittelalter</a:t>
            </a:r>
          </a:p>
          <a:p>
            <a:pPr lvl="1"/>
            <a:r>
              <a:rPr lang="de-DE" sz="2400" dirty="0"/>
              <a:t>Pestpandemie im 19 Jahrhundert 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06856121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Die Krankheit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1F27C6-AB17-4530-9B0B-295ED7F66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75" y="1916832"/>
            <a:ext cx="7381875" cy="3987800"/>
          </a:xfrm>
        </p:spPr>
        <p:txBody>
          <a:bodyPr/>
          <a:lstStyle/>
          <a:p>
            <a:r>
              <a:rPr lang="de-DE" sz="2400" dirty="0"/>
              <a:t>Bakterium „</a:t>
            </a:r>
            <a:r>
              <a:rPr lang="de-DE" sz="2400" dirty="0" err="1"/>
              <a:t>Yersinia</a:t>
            </a:r>
            <a:r>
              <a:rPr lang="de-DE" sz="2400" dirty="0"/>
              <a:t> </a:t>
            </a:r>
            <a:r>
              <a:rPr lang="de-DE" sz="2400" dirty="0" err="1"/>
              <a:t>Pestis</a:t>
            </a:r>
            <a:r>
              <a:rPr lang="de-DE" sz="2400" dirty="0"/>
              <a:t>“</a:t>
            </a:r>
          </a:p>
          <a:p>
            <a:r>
              <a:rPr lang="de-DE" sz="2400" dirty="0"/>
              <a:t>wird übertragen über Zwischenwirt: Rattenflöhe</a:t>
            </a:r>
          </a:p>
          <a:p>
            <a:r>
              <a:rPr lang="de-DE" sz="2400" dirty="0"/>
              <a:t>hohe Bakterienkonzentration =&gt; Sepsis</a:t>
            </a:r>
          </a:p>
          <a:p>
            <a:r>
              <a:rPr lang="de-DE" sz="2400" dirty="0"/>
              <a:t>drei Formen:</a:t>
            </a:r>
          </a:p>
          <a:p>
            <a:pPr lvl="1"/>
            <a:r>
              <a:rPr lang="de-DE" sz="2400" dirty="0"/>
              <a:t>Beulenpest</a:t>
            </a:r>
          </a:p>
          <a:p>
            <a:pPr lvl="1"/>
            <a:r>
              <a:rPr lang="de-DE" sz="2400" dirty="0"/>
              <a:t>Lungenpest</a:t>
            </a:r>
          </a:p>
          <a:p>
            <a:pPr lvl="1"/>
            <a:r>
              <a:rPr lang="de-DE" sz="2400" dirty="0" err="1"/>
              <a:t>Pestepsis</a:t>
            </a:r>
            <a:endParaRPr lang="de-DE" sz="24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344601188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Die Krankheit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pic>
        <p:nvPicPr>
          <p:cNvPr id="14" name="Inhaltsplatzhalter 13" descr="Ein Bild, das Person, drinnen, Mann, legend enthält.&#10;&#10;Mit hoher Zuverlässigkeit generierte Beschreibung">
            <a:extLst>
              <a:ext uri="{FF2B5EF4-FFF2-40B4-BE49-F238E27FC236}">
                <a16:creationId xmlns:a16="http://schemas.microsoft.com/office/drawing/2014/main" id="{AE3E5AAD-3DF9-46D6-BD43-670C69B0E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00808"/>
            <a:ext cx="6595983" cy="3967954"/>
          </a:xfrm>
        </p:spPr>
      </p:pic>
    </p:spTree>
    <p:extLst>
      <p:ext uri="{BB962C8B-B14F-4D97-AF65-F5344CB8AC3E}">
        <p14:creationId xmlns:p14="http://schemas.microsoft.com/office/powerpoint/2010/main" val="282297602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Behandlung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91280B0-AA27-4B32-AE31-2CE7F419F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736" y="1650888"/>
            <a:ext cx="7381875" cy="3987800"/>
          </a:xfrm>
        </p:spPr>
        <p:txBody>
          <a:bodyPr/>
          <a:lstStyle/>
          <a:p>
            <a:r>
              <a:rPr lang="de-DE" sz="2400" dirty="0"/>
              <a:t>früher:</a:t>
            </a:r>
          </a:p>
          <a:p>
            <a:pPr lvl="1"/>
            <a:r>
              <a:rPr lang="de-DE" sz="2400" dirty="0"/>
              <a:t>Aderlassen </a:t>
            </a:r>
          </a:p>
          <a:p>
            <a:pPr lvl="1"/>
            <a:r>
              <a:rPr lang="de-DE" sz="2400" dirty="0"/>
              <a:t>nasses Schröpfen</a:t>
            </a:r>
          </a:p>
          <a:p>
            <a:r>
              <a:rPr lang="de-DE" sz="2400" dirty="0"/>
              <a:t>heute:</a:t>
            </a:r>
          </a:p>
          <a:p>
            <a:pPr lvl="1"/>
            <a:r>
              <a:rPr lang="de-DE" sz="2400" dirty="0"/>
              <a:t>Antibiotikabehandlung</a:t>
            </a:r>
          </a:p>
          <a:p>
            <a:pPr lvl="1"/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10836168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Behandlung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pic>
        <p:nvPicPr>
          <p:cNvPr id="12" name="Inhaltsplatzhalter 11" descr="Ein Bild, das Text, Buch enthält.&#10;&#10;Mit sehr hoher Zuverlässigkeit generierte Beschreibung">
            <a:extLst>
              <a:ext uri="{FF2B5EF4-FFF2-40B4-BE49-F238E27FC236}">
                <a16:creationId xmlns:a16="http://schemas.microsoft.com/office/drawing/2014/main" id="{F359C8CD-BFAC-41FA-93D8-5DEBF33E3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340767"/>
            <a:ext cx="3600400" cy="4913933"/>
          </a:xfrm>
        </p:spPr>
      </p:pic>
    </p:spTree>
    <p:extLst>
      <p:ext uri="{BB962C8B-B14F-4D97-AF65-F5344CB8AC3E}">
        <p14:creationId xmlns:p14="http://schemas.microsoft.com/office/powerpoint/2010/main" val="305543453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Pest im Mittelalter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2D8D9D-BA1D-4E4D-80AF-2AE8C4BE4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673923"/>
            <a:ext cx="8245226" cy="3987800"/>
          </a:xfrm>
        </p:spPr>
        <p:txBody>
          <a:bodyPr/>
          <a:lstStyle/>
          <a:p>
            <a:r>
              <a:rPr lang="de-DE" sz="2400" dirty="0"/>
              <a:t>Schiffe in Quarantäne gesetzt</a:t>
            </a:r>
          </a:p>
          <a:p>
            <a:r>
              <a:rPr lang="de-DE" sz="2400" dirty="0"/>
              <a:t>Zumauern von Hauswänden</a:t>
            </a:r>
          </a:p>
          <a:p>
            <a:r>
              <a:rPr lang="de-DE" sz="2400" dirty="0"/>
              <a:t>Theorien:</a:t>
            </a:r>
          </a:p>
          <a:p>
            <a:pPr lvl="1"/>
            <a:r>
              <a:rPr lang="de-DE" sz="2400" dirty="0"/>
              <a:t>ungünstige Konstellation von Mars, Jupiter und Saturn</a:t>
            </a:r>
          </a:p>
          <a:p>
            <a:pPr lvl="1"/>
            <a:r>
              <a:rPr lang="de-DE" sz="2400" dirty="0"/>
              <a:t>Verbreitung durch schlechte Winde</a:t>
            </a:r>
          </a:p>
        </p:txBody>
      </p:sp>
    </p:spTree>
    <p:extLst>
      <p:ext uri="{BB962C8B-B14F-4D97-AF65-F5344CB8AC3E}">
        <p14:creationId xmlns:p14="http://schemas.microsoft.com/office/powerpoint/2010/main" val="373772501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Pest im Mittelalter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2D8D9D-BA1D-4E4D-80AF-2AE8C4BE4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673923"/>
            <a:ext cx="8245226" cy="3987800"/>
          </a:xfrm>
        </p:spPr>
        <p:txBody>
          <a:bodyPr/>
          <a:lstStyle/>
          <a:p>
            <a:r>
              <a:rPr lang="de-DE" sz="2400" dirty="0"/>
              <a:t>Abstoßen von Familienmitgliedern und Freunden</a:t>
            </a:r>
          </a:p>
          <a:p>
            <a:r>
              <a:rPr lang="de-DE" sz="2400" dirty="0"/>
              <a:t>Angst =&gt; gesellschaftliches Chaos</a:t>
            </a:r>
          </a:p>
          <a:p>
            <a:r>
              <a:rPr lang="de-DE" sz="2400" dirty="0"/>
              <a:t>Ermordung, Verfolgung und Vertreibung von Juden</a:t>
            </a:r>
          </a:p>
          <a:p>
            <a:r>
              <a:rPr lang="de-DE" sz="2400" dirty="0"/>
              <a:t>Entstehen von riesigen Massengräbern</a:t>
            </a:r>
          </a:p>
        </p:txBody>
      </p:sp>
    </p:spTree>
    <p:extLst>
      <p:ext uri="{BB962C8B-B14F-4D97-AF65-F5344CB8AC3E}">
        <p14:creationId xmlns:p14="http://schemas.microsoft.com/office/powerpoint/2010/main" val="314970890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olie-2003">
  <a:themeElements>
    <a:clrScheme name="OFolie-2003 2">
      <a:dk1>
        <a:srgbClr val="003A79"/>
      </a:dk1>
      <a:lt1>
        <a:srgbClr val="FFFFFF"/>
      </a:lt1>
      <a:dk2>
        <a:srgbClr val="6576A6"/>
      </a:dk2>
      <a:lt2>
        <a:srgbClr val="B0B5D1"/>
      </a:lt2>
      <a:accent1>
        <a:srgbClr val="003A79"/>
      </a:accent1>
      <a:accent2>
        <a:srgbClr val="7AB51D"/>
      </a:accent2>
      <a:accent3>
        <a:srgbClr val="FFFFFF"/>
      </a:accent3>
      <a:accent4>
        <a:srgbClr val="003066"/>
      </a:accent4>
      <a:accent5>
        <a:srgbClr val="AAAEBE"/>
      </a:accent5>
      <a:accent6>
        <a:srgbClr val="6EA419"/>
      </a:accent6>
      <a:hlink>
        <a:srgbClr val="EE7F00"/>
      </a:hlink>
      <a:folHlink>
        <a:srgbClr val="E2001A"/>
      </a:folHlink>
    </a:clrScheme>
    <a:fontScheme name="OFolie-2003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olie-2003 1">
        <a:dk1>
          <a:srgbClr val="003A79"/>
        </a:dk1>
        <a:lt1>
          <a:srgbClr val="FFFFFF"/>
        </a:lt1>
        <a:dk2>
          <a:srgbClr val="6576A6"/>
        </a:dk2>
        <a:lt2>
          <a:srgbClr val="B0B5D1"/>
        </a:lt2>
        <a:accent1>
          <a:srgbClr val="003A79"/>
        </a:accent1>
        <a:accent2>
          <a:srgbClr val="7AB51D"/>
        </a:accent2>
        <a:accent3>
          <a:srgbClr val="FFFFFF"/>
        </a:accent3>
        <a:accent4>
          <a:srgbClr val="003066"/>
        </a:accent4>
        <a:accent5>
          <a:srgbClr val="AAAEBE"/>
        </a:accent5>
        <a:accent6>
          <a:srgbClr val="6EA419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olie-2003 2">
        <a:dk1>
          <a:srgbClr val="003A79"/>
        </a:dk1>
        <a:lt1>
          <a:srgbClr val="FFFFFF"/>
        </a:lt1>
        <a:dk2>
          <a:srgbClr val="6576A6"/>
        </a:dk2>
        <a:lt2>
          <a:srgbClr val="B0B5D1"/>
        </a:lt2>
        <a:accent1>
          <a:srgbClr val="003A79"/>
        </a:accent1>
        <a:accent2>
          <a:srgbClr val="7AB51D"/>
        </a:accent2>
        <a:accent3>
          <a:srgbClr val="FFFFFF"/>
        </a:accent3>
        <a:accent4>
          <a:srgbClr val="003066"/>
        </a:accent4>
        <a:accent5>
          <a:srgbClr val="AAAEBE"/>
        </a:accent5>
        <a:accent6>
          <a:srgbClr val="6EA419"/>
        </a:accent6>
        <a:hlink>
          <a:srgbClr val="EE7F00"/>
        </a:hlink>
        <a:folHlink>
          <a:srgbClr val="E2001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olie-2003">
  <a:themeElements>
    <a:clrScheme name="OFolie-2003 2">
      <a:dk1>
        <a:srgbClr val="003A79"/>
      </a:dk1>
      <a:lt1>
        <a:srgbClr val="FFFFFF"/>
      </a:lt1>
      <a:dk2>
        <a:srgbClr val="6576A6"/>
      </a:dk2>
      <a:lt2>
        <a:srgbClr val="B0B5D1"/>
      </a:lt2>
      <a:accent1>
        <a:srgbClr val="003A79"/>
      </a:accent1>
      <a:accent2>
        <a:srgbClr val="7AB51D"/>
      </a:accent2>
      <a:accent3>
        <a:srgbClr val="FFFFFF"/>
      </a:accent3>
      <a:accent4>
        <a:srgbClr val="003066"/>
      </a:accent4>
      <a:accent5>
        <a:srgbClr val="AAAEBE"/>
      </a:accent5>
      <a:accent6>
        <a:srgbClr val="6EA419"/>
      </a:accent6>
      <a:hlink>
        <a:srgbClr val="EE7F00"/>
      </a:hlink>
      <a:folHlink>
        <a:srgbClr val="E2001A"/>
      </a:folHlink>
    </a:clrScheme>
    <a:fontScheme name="OFolie-2003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olie-2003 1">
        <a:dk1>
          <a:srgbClr val="003A79"/>
        </a:dk1>
        <a:lt1>
          <a:srgbClr val="FFFFFF"/>
        </a:lt1>
        <a:dk2>
          <a:srgbClr val="6576A6"/>
        </a:dk2>
        <a:lt2>
          <a:srgbClr val="B0B5D1"/>
        </a:lt2>
        <a:accent1>
          <a:srgbClr val="003A79"/>
        </a:accent1>
        <a:accent2>
          <a:srgbClr val="7AB51D"/>
        </a:accent2>
        <a:accent3>
          <a:srgbClr val="FFFFFF"/>
        </a:accent3>
        <a:accent4>
          <a:srgbClr val="003066"/>
        </a:accent4>
        <a:accent5>
          <a:srgbClr val="AAAEBE"/>
        </a:accent5>
        <a:accent6>
          <a:srgbClr val="6EA419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olie-2003 2">
        <a:dk1>
          <a:srgbClr val="003A79"/>
        </a:dk1>
        <a:lt1>
          <a:srgbClr val="FFFFFF"/>
        </a:lt1>
        <a:dk2>
          <a:srgbClr val="6576A6"/>
        </a:dk2>
        <a:lt2>
          <a:srgbClr val="B0B5D1"/>
        </a:lt2>
        <a:accent1>
          <a:srgbClr val="003A79"/>
        </a:accent1>
        <a:accent2>
          <a:srgbClr val="7AB51D"/>
        </a:accent2>
        <a:accent3>
          <a:srgbClr val="FFFFFF"/>
        </a:accent3>
        <a:accent4>
          <a:srgbClr val="003066"/>
        </a:accent4>
        <a:accent5>
          <a:srgbClr val="AAAEBE"/>
        </a:accent5>
        <a:accent6>
          <a:srgbClr val="6EA419"/>
        </a:accent6>
        <a:hlink>
          <a:srgbClr val="EE7F00"/>
        </a:hlink>
        <a:folHlink>
          <a:srgbClr val="E2001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olie-2003">
  <a:themeElements>
    <a:clrScheme name="OFolie-2003 2">
      <a:dk1>
        <a:srgbClr val="003A79"/>
      </a:dk1>
      <a:lt1>
        <a:srgbClr val="FFFFFF"/>
      </a:lt1>
      <a:dk2>
        <a:srgbClr val="6576A6"/>
      </a:dk2>
      <a:lt2>
        <a:srgbClr val="B0B5D1"/>
      </a:lt2>
      <a:accent1>
        <a:srgbClr val="003A79"/>
      </a:accent1>
      <a:accent2>
        <a:srgbClr val="7AB51D"/>
      </a:accent2>
      <a:accent3>
        <a:srgbClr val="FFFFFF"/>
      </a:accent3>
      <a:accent4>
        <a:srgbClr val="003066"/>
      </a:accent4>
      <a:accent5>
        <a:srgbClr val="AAAEBE"/>
      </a:accent5>
      <a:accent6>
        <a:srgbClr val="6EA419"/>
      </a:accent6>
      <a:hlink>
        <a:srgbClr val="EE7F00"/>
      </a:hlink>
      <a:folHlink>
        <a:srgbClr val="E2001A"/>
      </a:folHlink>
    </a:clrScheme>
    <a:fontScheme name="OFolie-2003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olie-2003 1">
        <a:dk1>
          <a:srgbClr val="003A79"/>
        </a:dk1>
        <a:lt1>
          <a:srgbClr val="FFFFFF"/>
        </a:lt1>
        <a:dk2>
          <a:srgbClr val="6576A6"/>
        </a:dk2>
        <a:lt2>
          <a:srgbClr val="B0B5D1"/>
        </a:lt2>
        <a:accent1>
          <a:srgbClr val="003A79"/>
        </a:accent1>
        <a:accent2>
          <a:srgbClr val="7AB51D"/>
        </a:accent2>
        <a:accent3>
          <a:srgbClr val="FFFFFF"/>
        </a:accent3>
        <a:accent4>
          <a:srgbClr val="003066"/>
        </a:accent4>
        <a:accent5>
          <a:srgbClr val="AAAEBE"/>
        </a:accent5>
        <a:accent6>
          <a:srgbClr val="6EA419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olie-2003 2">
        <a:dk1>
          <a:srgbClr val="003A79"/>
        </a:dk1>
        <a:lt1>
          <a:srgbClr val="FFFFFF"/>
        </a:lt1>
        <a:dk2>
          <a:srgbClr val="6576A6"/>
        </a:dk2>
        <a:lt2>
          <a:srgbClr val="B0B5D1"/>
        </a:lt2>
        <a:accent1>
          <a:srgbClr val="003A79"/>
        </a:accent1>
        <a:accent2>
          <a:srgbClr val="7AB51D"/>
        </a:accent2>
        <a:accent3>
          <a:srgbClr val="FFFFFF"/>
        </a:accent3>
        <a:accent4>
          <a:srgbClr val="003066"/>
        </a:accent4>
        <a:accent5>
          <a:srgbClr val="AAAEBE"/>
        </a:accent5>
        <a:accent6>
          <a:srgbClr val="6EA419"/>
        </a:accent6>
        <a:hlink>
          <a:srgbClr val="EE7F00"/>
        </a:hlink>
        <a:folHlink>
          <a:srgbClr val="E2001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265</Words>
  <Application>Microsoft Office PowerPoint</Application>
  <PresentationFormat>Bildschirmpräsentation (4:3)</PresentationFormat>
  <Paragraphs>105</Paragraphs>
  <Slides>12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ＭＳ Ｐゴシック</vt:lpstr>
      <vt:lpstr>Arial</vt:lpstr>
      <vt:lpstr>Calibri</vt:lpstr>
      <vt:lpstr>OFolie-2003</vt:lpstr>
      <vt:lpstr>1_OFolie-2003</vt:lpstr>
      <vt:lpstr>2_OFolie-2003</vt:lpstr>
      <vt:lpstr>Simulation der Ausbreitung von Pest in den Jahren 1347-1450 in Europa </vt:lpstr>
      <vt:lpstr>Gliederung</vt:lpstr>
      <vt:lpstr>Der schwarze Tod</vt:lpstr>
      <vt:lpstr>Die Krankheit</vt:lpstr>
      <vt:lpstr>Die Krankheit</vt:lpstr>
      <vt:lpstr>Behandlung</vt:lpstr>
      <vt:lpstr>Behandlung</vt:lpstr>
      <vt:lpstr>Pest im Mittelalter</vt:lpstr>
      <vt:lpstr>Pest im Mittelalter</vt:lpstr>
      <vt:lpstr>Pest im Mittelalter</vt:lpstr>
      <vt:lpstr>Demographischer Verlauf</vt:lpstr>
      <vt:lpstr>Quellen</vt:lpstr>
    </vt:vector>
  </TitlesOfParts>
  <Company>Fachhochschule Braunschweig/Wolfenbüttel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Präsentation einer Hochschule mit Zukunftsblick</dc:title>
  <dc:creator>Udo Dettmann</dc:creator>
  <cp:lastModifiedBy>Denise Langhof</cp:lastModifiedBy>
  <cp:revision>350</cp:revision>
  <cp:lastPrinted>2015-03-03T12:28:07Z</cp:lastPrinted>
  <dcterms:created xsi:type="dcterms:W3CDTF">2009-08-17T09:01:47Z</dcterms:created>
  <dcterms:modified xsi:type="dcterms:W3CDTF">2019-01-27T17:13:08Z</dcterms:modified>
</cp:coreProperties>
</file>