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schemas.openxmlformats.org/officeDocument/2006/relationships/font" Target="fonts/AlfaSlabOne-regular.fnt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ad16dcf3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d16dcf3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3aeabbc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3aeabbc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ad16dcf3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ad16dcf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ad16dcf3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ad16dcf3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3aeabbc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3aeabbc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ad16dcf3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ad16dcf3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ad16dcf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ad16dcf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7ad16dcf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d16dcf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ad16dcf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ad16dcf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ad16dcf3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d16dcf3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ad16dcf3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d16dcf3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ad16dcf3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d16dcf3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3aeabbc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3aeabbc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5.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Bitcoin vs Ethereum:</a:t>
            </a:r>
            <a:endParaRPr/>
          </a:p>
          <a:p>
            <a:pPr indent="0" lvl="0" marL="0" rtl="0" algn="ctr">
              <a:spcBef>
                <a:spcPts val="0"/>
              </a:spcBef>
              <a:spcAft>
                <a:spcPts val="0"/>
              </a:spcAft>
              <a:buNone/>
            </a:pPr>
            <a:r>
              <a:rPr lang="en" sz="3288"/>
              <a:t>Operation Much Chaos</a:t>
            </a:r>
            <a:endParaRPr sz="3288"/>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 Lindy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241375" y="255000"/>
            <a:ext cx="3571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3"/>
                </a:solidFill>
                <a:latin typeface="Alfa Slab One"/>
                <a:ea typeface="Alfa Slab One"/>
                <a:cs typeface="Alfa Slab One"/>
                <a:sym typeface="Alfa Slab One"/>
              </a:rPr>
              <a:t>Model Comparison: </a:t>
            </a:r>
            <a:endParaRPr sz="2500">
              <a:solidFill>
                <a:schemeClr val="accent3"/>
              </a:solidFill>
              <a:latin typeface="Alfa Slab One"/>
              <a:ea typeface="Alfa Slab One"/>
              <a:cs typeface="Alfa Slab One"/>
              <a:sym typeface="Alfa Slab One"/>
            </a:endParaRPr>
          </a:p>
          <a:p>
            <a:pPr indent="0" lvl="0" marL="0" rtl="0" algn="l">
              <a:spcBef>
                <a:spcPts val="0"/>
              </a:spcBef>
              <a:spcAft>
                <a:spcPts val="0"/>
              </a:spcAft>
              <a:buNone/>
            </a:pPr>
            <a:r>
              <a:rPr lang="en" sz="2500">
                <a:solidFill>
                  <a:schemeClr val="accent3"/>
                </a:solidFill>
                <a:latin typeface="Alfa Slab One"/>
                <a:ea typeface="Alfa Slab One"/>
                <a:cs typeface="Alfa Slab One"/>
                <a:sym typeface="Alfa Slab One"/>
              </a:rPr>
              <a:t>AUC-ROC Scores</a:t>
            </a:r>
            <a:endParaRPr sz="900"/>
          </a:p>
        </p:txBody>
      </p:sp>
      <p:sp>
        <p:nvSpPr>
          <p:cNvPr id="124" name="Google Shape;124;p22"/>
          <p:cNvSpPr txBox="1"/>
          <p:nvPr>
            <p:ph type="title"/>
          </p:nvPr>
        </p:nvSpPr>
        <p:spPr>
          <a:xfrm>
            <a:off x="241363" y="1337150"/>
            <a:ext cx="3054300" cy="12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9</a:t>
            </a:r>
            <a:r>
              <a:rPr lang="en" sz="4000"/>
              <a:t>3.1%</a:t>
            </a:r>
            <a:endParaRPr sz="4000"/>
          </a:p>
          <a:p>
            <a:pPr indent="0" lvl="0" marL="0" rtl="0" algn="ctr">
              <a:spcBef>
                <a:spcPts val="0"/>
              </a:spcBef>
              <a:spcAft>
                <a:spcPts val="0"/>
              </a:spcAft>
              <a:buNone/>
            </a:pPr>
            <a:r>
              <a:rPr lang="en" sz="1500"/>
              <a:t>Model 1</a:t>
            </a:r>
            <a:endParaRPr sz="1500"/>
          </a:p>
        </p:txBody>
      </p:sp>
      <p:sp>
        <p:nvSpPr>
          <p:cNvPr id="125" name="Google Shape;125;p22"/>
          <p:cNvSpPr txBox="1"/>
          <p:nvPr>
            <p:ph type="title"/>
          </p:nvPr>
        </p:nvSpPr>
        <p:spPr>
          <a:xfrm>
            <a:off x="233038" y="2463885"/>
            <a:ext cx="3054300" cy="12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92.5%</a:t>
            </a:r>
            <a:endParaRPr sz="4000"/>
          </a:p>
          <a:p>
            <a:pPr indent="0" lvl="0" marL="0" rtl="0" algn="ctr">
              <a:spcBef>
                <a:spcPts val="0"/>
              </a:spcBef>
              <a:spcAft>
                <a:spcPts val="0"/>
              </a:spcAft>
              <a:buNone/>
            </a:pPr>
            <a:r>
              <a:rPr lang="en" sz="1500"/>
              <a:t>Model 2</a:t>
            </a:r>
            <a:endParaRPr sz="1500"/>
          </a:p>
        </p:txBody>
      </p:sp>
      <p:sp>
        <p:nvSpPr>
          <p:cNvPr id="126" name="Google Shape;126;p22"/>
          <p:cNvSpPr txBox="1"/>
          <p:nvPr>
            <p:ph type="title"/>
          </p:nvPr>
        </p:nvSpPr>
        <p:spPr>
          <a:xfrm>
            <a:off x="233038" y="3560850"/>
            <a:ext cx="3054300" cy="12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88.2</a:t>
            </a:r>
            <a:r>
              <a:rPr lang="en" sz="4000"/>
              <a:t>%</a:t>
            </a:r>
            <a:endParaRPr sz="4000"/>
          </a:p>
          <a:p>
            <a:pPr indent="0" lvl="0" marL="0" rtl="0" algn="ctr">
              <a:spcBef>
                <a:spcPts val="0"/>
              </a:spcBef>
              <a:spcAft>
                <a:spcPts val="0"/>
              </a:spcAft>
              <a:buNone/>
            </a:pPr>
            <a:r>
              <a:rPr lang="en" sz="1500"/>
              <a:t>Model 3</a:t>
            </a:r>
            <a:endParaRPr sz="1500"/>
          </a:p>
        </p:txBody>
      </p:sp>
      <p:pic>
        <p:nvPicPr>
          <p:cNvPr id="127" name="Google Shape;127;p22"/>
          <p:cNvPicPr preferRelativeResize="0"/>
          <p:nvPr/>
        </p:nvPicPr>
        <p:blipFill>
          <a:blip r:embed="rId3">
            <a:alphaModFix/>
          </a:blip>
          <a:stretch>
            <a:fillRect/>
          </a:stretch>
        </p:blipFill>
        <p:spPr>
          <a:xfrm>
            <a:off x="4139100" y="480700"/>
            <a:ext cx="4645525" cy="466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241375" y="255000"/>
            <a:ext cx="7877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accent3"/>
                </a:solidFill>
                <a:latin typeface="Alfa Slab One"/>
                <a:ea typeface="Alfa Slab One"/>
                <a:cs typeface="Alfa Slab One"/>
                <a:sym typeface="Alfa Slab One"/>
              </a:rPr>
              <a:t>Random Forest: Feature Importance</a:t>
            </a:r>
            <a:endParaRPr sz="1100"/>
          </a:p>
        </p:txBody>
      </p:sp>
      <p:pic>
        <p:nvPicPr>
          <p:cNvPr id="133" name="Google Shape;133;p23"/>
          <p:cNvPicPr preferRelativeResize="0"/>
          <p:nvPr/>
        </p:nvPicPr>
        <p:blipFill>
          <a:blip r:embed="rId3">
            <a:alphaModFix/>
          </a:blip>
          <a:stretch>
            <a:fillRect/>
          </a:stretch>
        </p:blipFill>
        <p:spPr>
          <a:xfrm>
            <a:off x="862400" y="1123050"/>
            <a:ext cx="7014650" cy="36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Incorrectly Categorized Posts</a:t>
            </a:r>
            <a:endParaRPr/>
          </a:p>
        </p:txBody>
      </p:sp>
      <p:sp>
        <p:nvSpPr>
          <p:cNvPr id="139" name="Google Shape;139;p24"/>
          <p:cNvSpPr txBox="1"/>
          <p:nvPr/>
        </p:nvSpPr>
        <p:spPr>
          <a:xfrm>
            <a:off x="690725" y="2462950"/>
            <a:ext cx="3000000" cy="992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Extremely-Bad-Idea:</a:t>
            </a:r>
            <a:endParaRPr sz="1050">
              <a:solidFill>
                <a:srgbClr val="000000"/>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Thodex and Vebitcoin have been shut down by Turkish authorities, arrests have been made, and the boss at Thodex is on the run with $2 billion of bitcoins</a:t>
            </a:r>
            <a:endParaRPr sz="1500">
              <a:solidFill>
                <a:srgbClr val="000000"/>
              </a:solidFill>
              <a:highlight>
                <a:srgbClr val="FFFFFF"/>
              </a:highlight>
              <a:latin typeface="Proxima Nova"/>
              <a:ea typeface="Proxima Nova"/>
              <a:cs typeface="Proxima Nova"/>
              <a:sym typeface="Proxima Nova"/>
            </a:endParaRPr>
          </a:p>
        </p:txBody>
      </p:sp>
      <p:sp>
        <p:nvSpPr>
          <p:cNvPr id="140" name="Google Shape;140;p24"/>
          <p:cNvSpPr txBox="1"/>
          <p:nvPr/>
        </p:nvSpPr>
        <p:spPr>
          <a:xfrm>
            <a:off x="690725" y="3856375"/>
            <a:ext cx="3000000" cy="9927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DeadPrezFolder</a:t>
            </a:r>
            <a:endParaRPr sz="1050">
              <a:solidFill>
                <a:srgbClr val="000000"/>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Boomer Bullshit</a:t>
            </a:r>
            <a:r>
              <a:rPr lang="en" sz="1050">
                <a:highlight>
                  <a:srgbClr val="FFFFFF"/>
                </a:highlight>
                <a:latin typeface="Proxima Nova"/>
                <a:ea typeface="Proxima Nova"/>
                <a:cs typeface="Proxima Nova"/>
                <a:sym typeface="Proxima Nova"/>
              </a:rPr>
              <a:t>: </a:t>
            </a:r>
            <a:endParaRPr sz="1050">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Someone missed out \n\nhttps://cryptoslate.com/bitcoin-is-an-open-ponzi-scheme-says-black-swan-author/</a:t>
            </a:r>
            <a:endParaRPr sz="1500">
              <a:solidFill>
                <a:srgbClr val="000000"/>
              </a:solidFill>
              <a:highlight>
                <a:srgbClr val="FFFFFF"/>
              </a:highlight>
              <a:latin typeface="Proxima Nova"/>
              <a:ea typeface="Proxima Nova"/>
              <a:cs typeface="Proxima Nova"/>
              <a:sym typeface="Proxima Nova"/>
            </a:endParaRPr>
          </a:p>
        </p:txBody>
      </p:sp>
      <p:sp>
        <p:nvSpPr>
          <p:cNvPr id="141" name="Google Shape;141;p24"/>
          <p:cNvSpPr txBox="1"/>
          <p:nvPr/>
        </p:nvSpPr>
        <p:spPr>
          <a:xfrm>
            <a:off x="725575" y="1302025"/>
            <a:ext cx="3000000" cy="669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Kadudu888:</a:t>
            </a:r>
            <a:endParaRPr sz="1050">
              <a:solidFill>
                <a:srgbClr val="000000"/>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What should we tell new panicking newbie who’s selling coz of the 25% dip?</a:t>
            </a:r>
            <a:endParaRPr sz="1500">
              <a:solidFill>
                <a:srgbClr val="000000"/>
              </a:solidFill>
              <a:highlight>
                <a:srgbClr val="FFFFFF"/>
              </a:highlight>
              <a:latin typeface="Proxima Nova"/>
              <a:ea typeface="Proxima Nova"/>
              <a:cs typeface="Proxima Nova"/>
              <a:sym typeface="Proxima Nova"/>
            </a:endParaRPr>
          </a:p>
        </p:txBody>
      </p:sp>
      <p:sp>
        <p:nvSpPr>
          <p:cNvPr id="142" name="Google Shape;142;p24"/>
          <p:cNvSpPr txBox="1"/>
          <p:nvPr/>
        </p:nvSpPr>
        <p:spPr>
          <a:xfrm>
            <a:off x="4830425" y="1238700"/>
            <a:ext cx="3000000" cy="21240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mambell</a:t>
            </a:r>
            <a:endParaRPr sz="1050">
              <a:solidFill>
                <a:srgbClr val="000000"/>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Privilege:</a:t>
            </a:r>
            <a:endParaRPr sz="1050">
              <a:solidFill>
                <a:srgbClr val="000000"/>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Does anyone else sometimes remember how lucky we are to own an asset like bitcoin? A community with some of the smartest and forward-thinking minds, defending and fighting for technology so destructive it can change the course of human civilization forever. Removing yourself from the USD price and recognizing the technology for what it is always reminds me to be grateful.</a:t>
            </a:r>
            <a:r>
              <a:rPr lang="en" sz="1050">
                <a:highlight>
                  <a:srgbClr val="FFFFFF"/>
                </a:highlight>
                <a:latin typeface="Proxima Nova"/>
                <a:ea typeface="Proxima Nova"/>
                <a:cs typeface="Proxima Nova"/>
                <a:sym typeface="Proxima Nova"/>
              </a:rPr>
              <a:t> </a:t>
            </a:r>
            <a:r>
              <a:rPr lang="en" sz="1050">
                <a:solidFill>
                  <a:srgbClr val="000000"/>
                </a:solidFill>
                <a:highlight>
                  <a:srgbClr val="FFFFFF"/>
                </a:highlight>
                <a:latin typeface="Proxima Nova"/>
                <a:ea typeface="Proxima Nova"/>
                <a:cs typeface="Proxima Nova"/>
                <a:sym typeface="Proxima Nova"/>
              </a:rPr>
              <a:t>I hope in this dip we can reflect on why we are here. Peace</a:t>
            </a:r>
            <a:endParaRPr sz="1500">
              <a:solidFill>
                <a:srgbClr val="000000"/>
              </a:solidFill>
              <a:highlight>
                <a:srgbClr val="FFFFFF"/>
              </a:highlight>
              <a:latin typeface="Proxima Nova"/>
              <a:ea typeface="Proxima Nova"/>
              <a:cs typeface="Proxima Nova"/>
              <a:sym typeface="Proxima Nova"/>
            </a:endParaRPr>
          </a:p>
        </p:txBody>
      </p:sp>
      <p:sp>
        <p:nvSpPr>
          <p:cNvPr id="143" name="Google Shape;143;p24"/>
          <p:cNvSpPr txBox="1"/>
          <p:nvPr/>
        </p:nvSpPr>
        <p:spPr>
          <a:xfrm>
            <a:off x="4830425" y="3926575"/>
            <a:ext cx="3000000" cy="6696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Twelver313:</a:t>
            </a:r>
            <a:endParaRPr sz="1050">
              <a:solidFill>
                <a:srgbClr val="000000"/>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rPr lang="en" sz="1050">
                <a:solidFill>
                  <a:srgbClr val="000000"/>
                </a:solidFill>
                <a:highlight>
                  <a:srgbClr val="FFFFFF"/>
                </a:highlight>
                <a:latin typeface="Proxima Nova"/>
                <a:ea typeface="Proxima Nova"/>
                <a:cs typeface="Proxima Nova"/>
                <a:sym typeface="Proxima Nova"/>
              </a:rPr>
              <a:t>The first 10 comments get free sample packs of marijuana and THC gummies by Quad.WTF</a:t>
            </a:r>
            <a:endParaRPr sz="1500">
              <a:solidFill>
                <a:srgbClr val="000000"/>
              </a:solidFill>
              <a:highlight>
                <a:srgbClr val="FFFFFF"/>
              </a:highlight>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Takeaways</a:t>
            </a:r>
            <a:endParaRPr/>
          </a:p>
        </p:txBody>
      </p:sp>
      <p:sp>
        <p:nvSpPr>
          <p:cNvPr id="149" name="Google Shape;149;p25"/>
          <p:cNvSpPr txBox="1"/>
          <p:nvPr>
            <p:ph idx="4294967295" type="body"/>
          </p:nvPr>
        </p:nvSpPr>
        <p:spPr>
          <a:xfrm>
            <a:off x="311700" y="1522925"/>
            <a:ext cx="4095600" cy="3497700"/>
          </a:xfrm>
          <a:prstGeom prst="rect">
            <a:avLst/>
          </a:prstGeom>
        </p:spPr>
        <p:txBody>
          <a:bodyPr anchorCtr="0" anchor="t" bIns="91425" lIns="91425" spcFirstLastPara="1" rIns="91425" wrap="square" tIns="91425">
            <a:normAutofit fontScale="70000" lnSpcReduction="20000"/>
          </a:bodyPr>
          <a:lstStyle/>
          <a:p>
            <a:pPr indent="-308145" lvl="0" marL="457200" rtl="0" algn="l">
              <a:lnSpc>
                <a:spcPct val="150000"/>
              </a:lnSpc>
              <a:spcBef>
                <a:spcPts val="0"/>
              </a:spcBef>
              <a:spcAft>
                <a:spcPts val="0"/>
              </a:spcAft>
              <a:buSzPct val="100000"/>
              <a:buChar char="●"/>
            </a:pPr>
            <a:r>
              <a:rPr lang="en" sz="1789"/>
              <a:t>Random Forest had best precision score but worst AUC ROC score. </a:t>
            </a:r>
            <a:endParaRPr sz="1789"/>
          </a:p>
          <a:p>
            <a:pPr indent="-308145" lvl="0" marL="457200" rtl="0" algn="l">
              <a:lnSpc>
                <a:spcPct val="150000"/>
              </a:lnSpc>
              <a:spcBef>
                <a:spcPts val="0"/>
              </a:spcBef>
              <a:spcAft>
                <a:spcPts val="0"/>
              </a:spcAft>
              <a:buSzPct val="100000"/>
              <a:buChar char="●"/>
            </a:pPr>
            <a:r>
              <a:rPr lang="en" sz="1789"/>
              <a:t>CV &amp; Naive Bayes less likely to deliver ads to incorrect users.</a:t>
            </a:r>
            <a:endParaRPr sz="1789"/>
          </a:p>
          <a:p>
            <a:pPr indent="-308145" lvl="0" marL="457200" rtl="0" algn="l">
              <a:lnSpc>
                <a:spcPct val="150000"/>
              </a:lnSpc>
              <a:spcBef>
                <a:spcPts val="0"/>
              </a:spcBef>
              <a:spcAft>
                <a:spcPts val="0"/>
              </a:spcAft>
              <a:buSzPct val="100000"/>
              <a:buChar char="●"/>
            </a:pPr>
            <a:r>
              <a:rPr lang="en" sz="1789"/>
              <a:t>EDA shows top phrases are users asking for advice or talking about specifics pertaining to the currency. </a:t>
            </a:r>
            <a:endParaRPr sz="1789"/>
          </a:p>
          <a:p>
            <a:pPr indent="-308145" lvl="0" marL="457200" rtl="0" algn="l">
              <a:lnSpc>
                <a:spcPct val="150000"/>
              </a:lnSpc>
              <a:spcBef>
                <a:spcPts val="0"/>
              </a:spcBef>
              <a:spcAft>
                <a:spcPts val="0"/>
              </a:spcAft>
              <a:buSzPct val="100000"/>
              <a:buChar char="●"/>
            </a:pPr>
            <a:r>
              <a:rPr lang="en" sz="1789"/>
              <a:t>Consider</a:t>
            </a:r>
            <a:r>
              <a:rPr lang="en" sz="1789"/>
              <a:t> using sentiment analysis to pull out more differences between subreddits. These findings could be used as features to improve model performance.</a:t>
            </a:r>
            <a:endParaRPr sz="1789"/>
          </a:p>
          <a:p>
            <a:pPr indent="-308145" lvl="0" marL="457200" rtl="0" algn="l">
              <a:lnSpc>
                <a:spcPct val="150000"/>
              </a:lnSpc>
              <a:spcBef>
                <a:spcPts val="0"/>
              </a:spcBef>
              <a:spcAft>
                <a:spcPts val="0"/>
              </a:spcAft>
              <a:buSzPct val="100000"/>
              <a:buChar char="●"/>
            </a:pPr>
            <a:r>
              <a:rPr lang="en" sz="1789"/>
              <a:t>Model still guessed wrong when obvious words like Bitcoin were in the post. </a:t>
            </a:r>
            <a:endParaRPr sz="1400"/>
          </a:p>
        </p:txBody>
      </p:sp>
      <p:pic>
        <p:nvPicPr>
          <p:cNvPr id="150" name="Google Shape;150;p25"/>
          <p:cNvPicPr preferRelativeResize="0"/>
          <p:nvPr/>
        </p:nvPicPr>
        <p:blipFill>
          <a:blip r:embed="rId3">
            <a:alphaModFix/>
          </a:blip>
          <a:stretch>
            <a:fillRect/>
          </a:stretch>
        </p:blipFill>
        <p:spPr>
          <a:xfrm>
            <a:off x="4776300" y="1377300"/>
            <a:ext cx="3998699" cy="3002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6"/>
          <p:cNvPicPr preferRelativeResize="0"/>
          <p:nvPr/>
        </p:nvPicPr>
        <p:blipFill>
          <a:blip r:embed="rId3">
            <a:alphaModFix/>
          </a:blip>
          <a:stretch>
            <a:fillRect/>
          </a:stretch>
        </p:blipFill>
        <p:spPr>
          <a:xfrm>
            <a:off x="-6900" y="-3595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631800"/>
            <a:ext cx="30477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3" name="Google Shape;63;p14"/>
          <p:cNvSpPr txBox="1"/>
          <p:nvPr>
            <p:ph idx="1" type="body"/>
          </p:nvPr>
        </p:nvSpPr>
        <p:spPr>
          <a:xfrm>
            <a:off x="311700" y="1490875"/>
            <a:ext cx="2997900" cy="30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I’m an operative for Dogecoin, trying to create a rift between Bitcoin and Ethereum users by sending them targeted ads to inflame tensions. Amidst this chaos, Dogecoin will rise to the top of the crypto world and reign supreme, fren.  </a:t>
            </a:r>
            <a:endParaRPr sz="1400"/>
          </a:p>
          <a:p>
            <a:pPr indent="0" lvl="0" marL="0" rtl="0" algn="l">
              <a:spcBef>
                <a:spcPts val="1200"/>
              </a:spcBef>
              <a:spcAft>
                <a:spcPts val="1200"/>
              </a:spcAft>
              <a:buNone/>
            </a:pPr>
            <a:r>
              <a:rPr lang="en" sz="1400"/>
              <a:t>Let’s create a model that will help us serve ads to the right users to maximize our limited budget.</a:t>
            </a:r>
            <a:endParaRPr sz="1400"/>
          </a:p>
        </p:txBody>
      </p:sp>
      <p:pic>
        <p:nvPicPr>
          <p:cNvPr id="64" name="Google Shape;64;p14"/>
          <p:cNvPicPr preferRelativeResize="0"/>
          <p:nvPr/>
        </p:nvPicPr>
        <p:blipFill>
          <a:blip r:embed="rId3">
            <a:alphaModFix/>
          </a:blip>
          <a:stretch>
            <a:fillRect/>
          </a:stretch>
        </p:blipFill>
        <p:spPr>
          <a:xfrm>
            <a:off x="4151225" y="448913"/>
            <a:ext cx="4245675" cy="424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2142399" y="1468325"/>
            <a:ext cx="1299900" cy="5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$54,290</a:t>
            </a:r>
            <a:endParaRPr sz="2200"/>
          </a:p>
        </p:txBody>
      </p:sp>
      <p:pic>
        <p:nvPicPr>
          <p:cNvPr id="70" name="Google Shape;70;p15"/>
          <p:cNvPicPr preferRelativeResize="0"/>
          <p:nvPr/>
        </p:nvPicPr>
        <p:blipFill>
          <a:blip r:embed="rId3">
            <a:alphaModFix/>
          </a:blip>
          <a:stretch>
            <a:fillRect/>
          </a:stretch>
        </p:blipFill>
        <p:spPr>
          <a:xfrm>
            <a:off x="381875" y="899425"/>
            <a:ext cx="1688775" cy="1688775"/>
          </a:xfrm>
          <a:prstGeom prst="rect">
            <a:avLst/>
          </a:prstGeom>
          <a:noFill/>
          <a:ln>
            <a:noFill/>
          </a:ln>
        </p:spPr>
      </p:pic>
      <p:pic>
        <p:nvPicPr>
          <p:cNvPr id="71" name="Google Shape;71;p15"/>
          <p:cNvPicPr preferRelativeResize="0"/>
          <p:nvPr/>
        </p:nvPicPr>
        <p:blipFill>
          <a:blip r:embed="rId4">
            <a:alphaModFix/>
          </a:blip>
          <a:stretch>
            <a:fillRect/>
          </a:stretch>
        </p:blipFill>
        <p:spPr>
          <a:xfrm>
            <a:off x="3124575" y="1908325"/>
            <a:ext cx="1826100" cy="1826100"/>
          </a:xfrm>
          <a:prstGeom prst="rect">
            <a:avLst/>
          </a:prstGeom>
          <a:noFill/>
          <a:ln>
            <a:noFill/>
          </a:ln>
        </p:spPr>
      </p:pic>
      <p:sp>
        <p:nvSpPr>
          <p:cNvPr id="72" name="Google Shape;72;p15"/>
          <p:cNvSpPr txBox="1"/>
          <p:nvPr>
            <p:ph idx="1" type="body"/>
          </p:nvPr>
        </p:nvSpPr>
        <p:spPr>
          <a:xfrm>
            <a:off x="4605442" y="2535134"/>
            <a:ext cx="1500300" cy="5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$2,778</a:t>
            </a:r>
            <a:endParaRPr sz="2200"/>
          </a:p>
        </p:txBody>
      </p:sp>
      <p:pic>
        <p:nvPicPr>
          <p:cNvPr id="73" name="Google Shape;73;p15"/>
          <p:cNvPicPr preferRelativeResize="0"/>
          <p:nvPr/>
        </p:nvPicPr>
        <p:blipFill>
          <a:blip r:embed="rId5">
            <a:alphaModFix/>
          </a:blip>
          <a:stretch>
            <a:fillRect/>
          </a:stretch>
        </p:blipFill>
        <p:spPr>
          <a:xfrm>
            <a:off x="5777575" y="3277225"/>
            <a:ext cx="2141576" cy="1427725"/>
          </a:xfrm>
          <a:prstGeom prst="rect">
            <a:avLst/>
          </a:prstGeom>
          <a:noFill/>
          <a:ln>
            <a:noFill/>
          </a:ln>
        </p:spPr>
      </p:pic>
      <p:sp>
        <p:nvSpPr>
          <p:cNvPr id="74" name="Google Shape;74;p15"/>
          <p:cNvSpPr txBox="1"/>
          <p:nvPr>
            <p:ph idx="1" type="body"/>
          </p:nvPr>
        </p:nvSpPr>
        <p:spPr>
          <a:xfrm>
            <a:off x="7966168" y="3785025"/>
            <a:ext cx="959100" cy="5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$0.27 </a:t>
            </a:r>
            <a:endParaRPr sz="2200"/>
          </a:p>
        </p:txBody>
      </p:sp>
      <p:sp>
        <p:nvSpPr>
          <p:cNvPr id="75" name="Google Shape;75;p15"/>
          <p:cNvSpPr txBox="1"/>
          <p:nvPr>
            <p:ph type="title"/>
          </p:nvPr>
        </p:nvSpPr>
        <p:spPr>
          <a:xfrm>
            <a:off x="3048150" y="278650"/>
            <a:ext cx="3047700" cy="755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Quick Context</a:t>
            </a:r>
            <a:endParaRPr/>
          </a:p>
        </p:txBody>
      </p:sp>
      <p:sp>
        <p:nvSpPr>
          <p:cNvPr id="76" name="Google Shape;76;p15"/>
          <p:cNvSpPr txBox="1"/>
          <p:nvPr>
            <p:ph idx="1" type="body"/>
          </p:nvPr>
        </p:nvSpPr>
        <p:spPr>
          <a:xfrm>
            <a:off x="6315800" y="4704950"/>
            <a:ext cx="1158300" cy="363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much potential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BTC Trigrams</a:t>
            </a:r>
            <a:endParaRPr/>
          </a:p>
        </p:txBody>
      </p:sp>
      <p:pic>
        <p:nvPicPr>
          <p:cNvPr id="82" name="Google Shape;82;p16"/>
          <p:cNvPicPr preferRelativeResize="0"/>
          <p:nvPr/>
        </p:nvPicPr>
        <p:blipFill>
          <a:blip r:embed="rId3">
            <a:alphaModFix/>
          </a:blip>
          <a:stretch>
            <a:fillRect/>
          </a:stretch>
        </p:blipFill>
        <p:spPr>
          <a:xfrm>
            <a:off x="4593250" y="1798966"/>
            <a:ext cx="4440150" cy="2648133"/>
          </a:xfrm>
          <a:prstGeom prst="rect">
            <a:avLst/>
          </a:prstGeom>
          <a:noFill/>
          <a:ln>
            <a:noFill/>
          </a:ln>
        </p:spPr>
      </p:pic>
      <p:pic>
        <p:nvPicPr>
          <p:cNvPr id="83" name="Google Shape;83;p16"/>
          <p:cNvPicPr preferRelativeResize="0"/>
          <p:nvPr/>
        </p:nvPicPr>
        <p:blipFill>
          <a:blip r:embed="rId4">
            <a:alphaModFix/>
          </a:blip>
          <a:stretch>
            <a:fillRect/>
          </a:stretch>
        </p:blipFill>
        <p:spPr>
          <a:xfrm>
            <a:off x="-33150" y="1798975"/>
            <a:ext cx="4440150" cy="264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ETH Trigrams</a:t>
            </a:r>
            <a:endParaRPr/>
          </a:p>
        </p:txBody>
      </p:sp>
      <p:pic>
        <p:nvPicPr>
          <p:cNvPr id="89" name="Google Shape;89;p17"/>
          <p:cNvPicPr preferRelativeResize="0"/>
          <p:nvPr/>
        </p:nvPicPr>
        <p:blipFill>
          <a:blip r:embed="rId3">
            <a:alphaModFix/>
          </a:blip>
          <a:stretch>
            <a:fillRect/>
          </a:stretch>
        </p:blipFill>
        <p:spPr>
          <a:xfrm>
            <a:off x="4552117" y="1745975"/>
            <a:ext cx="4702350" cy="2698675"/>
          </a:xfrm>
          <a:prstGeom prst="rect">
            <a:avLst/>
          </a:prstGeom>
          <a:noFill/>
          <a:ln>
            <a:noFill/>
          </a:ln>
        </p:spPr>
      </p:pic>
      <p:pic>
        <p:nvPicPr>
          <p:cNvPr id="90" name="Google Shape;90;p17"/>
          <p:cNvPicPr preferRelativeResize="0"/>
          <p:nvPr/>
        </p:nvPicPr>
        <p:blipFill>
          <a:blip r:embed="rId4">
            <a:alphaModFix/>
          </a:blip>
          <a:stretch>
            <a:fillRect/>
          </a:stretch>
        </p:blipFill>
        <p:spPr>
          <a:xfrm>
            <a:off x="0" y="1765850"/>
            <a:ext cx="4601000" cy="26405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Clouds - Not Data Science but look cool</a:t>
            </a:r>
            <a:endParaRPr/>
          </a:p>
        </p:txBody>
      </p:sp>
      <p:pic>
        <p:nvPicPr>
          <p:cNvPr id="96" name="Google Shape;96;p18"/>
          <p:cNvPicPr preferRelativeResize="0"/>
          <p:nvPr/>
        </p:nvPicPr>
        <p:blipFill>
          <a:blip r:embed="rId3">
            <a:alphaModFix/>
          </a:blip>
          <a:stretch>
            <a:fillRect/>
          </a:stretch>
        </p:blipFill>
        <p:spPr>
          <a:xfrm>
            <a:off x="152400" y="1322525"/>
            <a:ext cx="4320200" cy="2214625"/>
          </a:xfrm>
          <a:prstGeom prst="rect">
            <a:avLst/>
          </a:prstGeom>
          <a:noFill/>
          <a:ln cap="flat" cmpd="sng" w="9525">
            <a:solidFill>
              <a:schemeClr val="dk2"/>
            </a:solidFill>
            <a:prstDash val="solid"/>
            <a:round/>
            <a:headEnd len="sm" w="sm" type="none"/>
            <a:tailEnd len="sm" w="sm" type="none"/>
          </a:ln>
        </p:spPr>
      </p:pic>
      <p:pic>
        <p:nvPicPr>
          <p:cNvPr id="97" name="Google Shape;97;p18"/>
          <p:cNvPicPr preferRelativeResize="0"/>
          <p:nvPr/>
        </p:nvPicPr>
        <p:blipFill>
          <a:blip r:embed="rId4">
            <a:alphaModFix/>
          </a:blip>
          <a:stretch>
            <a:fillRect/>
          </a:stretch>
        </p:blipFill>
        <p:spPr>
          <a:xfrm>
            <a:off x="4572000" y="2441802"/>
            <a:ext cx="4480476" cy="2296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367550" y="2143550"/>
            <a:ext cx="3054300" cy="12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83%</a:t>
            </a:r>
            <a:endParaRPr sz="5000"/>
          </a:p>
          <a:p>
            <a:pPr indent="0" lvl="0" marL="0" rtl="0" algn="ctr">
              <a:spcBef>
                <a:spcPts val="0"/>
              </a:spcBef>
              <a:spcAft>
                <a:spcPts val="0"/>
              </a:spcAft>
              <a:buNone/>
            </a:pPr>
            <a:r>
              <a:rPr lang="en" sz="2500"/>
              <a:t>Precision Score</a:t>
            </a:r>
            <a:endParaRPr sz="2500"/>
          </a:p>
        </p:txBody>
      </p:sp>
      <p:sp>
        <p:nvSpPr>
          <p:cNvPr id="103" name="Google Shape;103;p19"/>
          <p:cNvSpPr txBox="1"/>
          <p:nvPr/>
        </p:nvSpPr>
        <p:spPr>
          <a:xfrm>
            <a:off x="0" y="0"/>
            <a:ext cx="8885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accent3"/>
                </a:solidFill>
                <a:latin typeface="Alfa Slab One"/>
                <a:ea typeface="Alfa Slab One"/>
                <a:cs typeface="Alfa Slab One"/>
                <a:sym typeface="Alfa Slab One"/>
              </a:rPr>
              <a:t>Model 1: Count Vectorizer and Naive Bayes</a:t>
            </a:r>
            <a:endParaRPr sz="1100"/>
          </a:p>
        </p:txBody>
      </p:sp>
      <p:pic>
        <p:nvPicPr>
          <p:cNvPr id="104" name="Google Shape;104;p19"/>
          <p:cNvPicPr preferRelativeResize="0"/>
          <p:nvPr/>
        </p:nvPicPr>
        <p:blipFill>
          <a:blip r:embed="rId3">
            <a:alphaModFix/>
          </a:blip>
          <a:stretch>
            <a:fillRect/>
          </a:stretch>
        </p:blipFill>
        <p:spPr>
          <a:xfrm>
            <a:off x="457200" y="983850"/>
            <a:ext cx="4452726" cy="3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5443750" y="2236226"/>
            <a:ext cx="3054300" cy="12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81%</a:t>
            </a:r>
            <a:endParaRPr sz="5000"/>
          </a:p>
          <a:p>
            <a:pPr indent="0" lvl="0" marL="0" rtl="0" algn="ctr">
              <a:spcBef>
                <a:spcPts val="0"/>
              </a:spcBef>
              <a:spcAft>
                <a:spcPts val="0"/>
              </a:spcAft>
              <a:buNone/>
            </a:pPr>
            <a:r>
              <a:rPr lang="en" sz="2500"/>
              <a:t>Precision Score</a:t>
            </a:r>
            <a:endParaRPr sz="2500"/>
          </a:p>
        </p:txBody>
      </p:sp>
      <p:sp>
        <p:nvSpPr>
          <p:cNvPr id="110" name="Google Shape;110;p20"/>
          <p:cNvSpPr txBox="1"/>
          <p:nvPr/>
        </p:nvSpPr>
        <p:spPr>
          <a:xfrm>
            <a:off x="0" y="0"/>
            <a:ext cx="8885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accent3"/>
                </a:solidFill>
                <a:latin typeface="Alfa Slab One"/>
                <a:ea typeface="Alfa Slab One"/>
                <a:cs typeface="Alfa Slab One"/>
                <a:sym typeface="Alfa Slab One"/>
              </a:rPr>
              <a:t>Model 2: tf-idf and Naive Bayes</a:t>
            </a:r>
            <a:endParaRPr sz="1100"/>
          </a:p>
        </p:txBody>
      </p:sp>
      <p:pic>
        <p:nvPicPr>
          <p:cNvPr id="111" name="Google Shape;111;p20"/>
          <p:cNvPicPr preferRelativeResize="0"/>
          <p:nvPr/>
        </p:nvPicPr>
        <p:blipFill>
          <a:blip r:embed="rId3">
            <a:alphaModFix/>
          </a:blip>
          <a:stretch>
            <a:fillRect/>
          </a:stretch>
        </p:blipFill>
        <p:spPr>
          <a:xfrm>
            <a:off x="457200" y="983951"/>
            <a:ext cx="4492475" cy="379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5443750" y="2218800"/>
            <a:ext cx="3054300" cy="129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85%</a:t>
            </a:r>
            <a:endParaRPr sz="5000"/>
          </a:p>
          <a:p>
            <a:pPr indent="0" lvl="0" marL="0" rtl="0" algn="ctr">
              <a:spcBef>
                <a:spcPts val="0"/>
              </a:spcBef>
              <a:spcAft>
                <a:spcPts val="0"/>
              </a:spcAft>
              <a:buNone/>
            </a:pPr>
            <a:r>
              <a:rPr lang="en" sz="2500"/>
              <a:t>Precision Score</a:t>
            </a:r>
            <a:endParaRPr sz="2500"/>
          </a:p>
        </p:txBody>
      </p:sp>
      <p:sp>
        <p:nvSpPr>
          <p:cNvPr id="117" name="Google Shape;117;p21"/>
          <p:cNvSpPr txBox="1"/>
          <p:nvPr/>
        </p:nvSpPr>
        <p:spPr>
          <a:xfrm>
            <a:off x="0" y="0"/>
            <a:ext cx="88857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700">
                <a:solidFill>
                  <a:schemeClr val="accent3"/>
                </a:solidFill>
                <a:latin typeface="Alfa Slab One"/>
                <a:ea typeface="Alfa Slab One"/>
                <a:cs typeface="Alfa Slab One"/>
                <a:sym typeface="Alfa Slab One"/>
              </a:rPr>
              <a:t>Model 3: Random Forest</a:t>
            </a:r>
            <a:endParaRPr sz="1100"/>
          </a:p>
        </p:txBody>
      </p:sp>
      <p:pic>
        <p:nvPicPr>
          <p:cNvPr id="118" name="Google Shape;118;p21"/>
          <p:cNvPicPr preferRelativeResize="0"/>
          <p:nvPr/>
        </p:nvPicPr>
        <p:blipFill>
          <a:blip r:embed="rId3">
            <a:alphaModFix/>
          </a:blip>
          <a:stretch>
            <a:fillRect/>
          </a:stretch>
        </p:blipFill>
        <p:spPr>
          <a:xfrm>
            <a:off x="384550" y="937625"/>
            <a:ext cx="4561325" cy="385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