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0" r:id="rId5"/>
    <p:sldId id="281" r:id="rId6"/>
    <p:sldId id="282" r:id="rId7"/>
    <p:sldId id="294" r:id="rId8"/>
    <p:sldId id="289" r:id="rId9"/>
    <p:sldId id="285" r:id="rId10"/>
    <p:sldId id="286" r:id="rId11"/>
    <p:sldId id="287" r:id="rId12"/>
    <p:sldId id="290" r:id="rId13"/>
    <p:sldId id="292" r:id="rId14"/>
    <p:sldId id="295" r:id="rId15"/>
    <p:sldId id="29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19" autoAdjust="0"/>
  </p:normalViewPr>
  <p:slideViewPr>
    <p:cSldViewPr snapToGrid="0">
      <p:cViewPr varScale="1">
        <p:scale>
          <a:sx n="91" d="100"/>
          <a:sy n="91" d="100"/>
        </p:scale>
        <p:origin x="2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17CCF5-DA3F-4E5F-BE7C-D8111B2BFEBA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E754A2A0-41CE-428B-9DDC-DCD1FD12D16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Basic Music Theory</a:t>
          </a:r>
        </a:p>
      </dgm:t>
    </dgm:pt>
    <dgm:pt modelId="{BE164097-A5AA-4EA1-9E64-D7FCD4DD2A4E}" type="parTrans" cxnId="{507A74C7-FEAF-4A4C-9250-0613CBC2F127}">
      <dgm:prSet/>
      <dgm:spPr/>
      <dgm:t>
        <a:bodyPr/>
        <a:lstStyle/>
        <a:p>
          <a:endParaRPr lang="en-US"/>
        </a:p>
      </dgm:t>
    </dgm:pt>
    <dgm:pt modelId="{02D8D4EF-9694-45C7-AF26-E20371B3C352}" type="sibTrans" cxnId="{507A74C7-FEAF-4A4C-9250-0613CBC2F127}">
      <dgm:prSet/>
      <dgm:spPr/>
      <dgm:t>
        <a:bodyPr/>
        <a:lstStyle/>
        <a:p>
          <a:endParaRPr lang="en-US"/>
        </a:p>
      </dgm:t>
    </dgm:pt>
    <dgm:pt modelId="{C2F66EED-74C3-4F36-A1D4-8AFCBB0099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Understanding songs attributes </a:t>
          </a:r>
        </a:p>
      </dgm:t>
    </dgm:pt>
    <dgm:pt modelId="{5CF5C62A-BD1A-4922-92B6-33ECA44C1F76}" type="parTrans" cxnId="{7A243DB8-C0B8-4718-B558-CE939B8FF03E}">
      <dgm:prSet/>
      <dgm:spPr/>
      <dgm:t>
        <a:bodyPr/>
        <a:lstStyle/>
        <a:p>
          <a:endParaRPr lang="en-US"/>
        </a:p>
      </dgm:t>
    </dgm:pt>
    <dgm:pt modelId="{F9BAA161-AAEC-4A41-B4D9-A27EAD80526E}" type="sibTrans" cxnId="{7A243DB8-C0B8-4718-B558-CE939B8FF03E}">
      <dgm:prSet/>
      <dgm:spPr/>
      <dgm:t>
        <a:bodyPr/>
        <a:lstStyle/>
        <a:p>
          <a:endParaRPr lang="en-US"/>
        </a:p>
      </dgm:t>
    </dgm:pt>
    <dgm:pt modelId="{DCCE571A-4D30-4294-ABAF-6885F619D2D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Investment Funds</a:t>
          </a:r>
        </a:p>
      </dgm:t>
    </dgm:pt>
    <dgm:pt modelId="{3AD83C96-5A95-4337-BF2D-97454AF7F108}" type="parTrans" cxnId="{E70347E4-4461-4B80-8927-4CA0AEBFAAF8}">
      <dgm:prSet/>
      <dgm:spPr/>
      <dgm:t>
        <a:bodyPr/>
        <a:lstStyle/>
        <a:p>
          <a:endParaRPr lang="en-US"/>
        </a:p>
      </dgm:t>
    </dgm:pt>
    <dgm:pt modelId="{2C1DF6EC-6090-4926-A556-3D2417B7F2AA}" type="sibTrans" cxnId="{E70347E4-4461-4B80-8927-4CA0AEBFAAF8}">
      <dgm:prSet/>
      <dgm:spPr/>
      <dgm:t>
        <a:bodyPr/>
        <a:lstStyle/>
        <a:p>
          <a:endParaRPr lang="en-US"/>
        </a:p>
      </dgm:t>
    </dgm:pt>
    <dgm:pt modelId="{B4C55E9F-B5C0-4AD1-919B-D2D83AC9CD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Recent emergence of songs as asset class – Hipgnosis Songs Fund and Roundhill Music Fund</a:t>
          </a:r>
        </a:p>
      </dgm:t>
    </dgm:pt>
    <dgm:pt modelId="{D1B05DEA-DFE0-4560-B75F-1C2BCB67A7C6}" type="parTrans" cxnId="{B2BEE9D2-644C-400C-8E33-2C4491C5B104}">
      <dgm:prSet/>
      <dgm:spPr/>
      <dgm:t>
        <a:bodyPr/>
        <a:lstStyle/>
        <a:p>
          <a:endParaRPr lang="en-US"/>
        </a:p>
      </dgm:t>
    </dgm:pt>
    <dgm:pt modelId="{A6301E27-5ACC-4907-A7C8-B41877235C87}" type="sibTrans" cxnId="{B2BEE9D2-644C-400C-8E33-2C4491C5B104}">
      <dgm:prSet/>
      <dgm:spPr/>
      <dgm:t>
        <a:bodyPr/>
        <a:lstStyle/>
        <a:p>
          <a:endParaRPr lang="en-US"/>
        </a:p>
      </dgm:t>
    </dgm:pt>
    <dgm:pt modelId="{1C1B28B7-2609-4BAA-AAAB-5801EDFD334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Music Copyright</a:t>
          </a:r>
        </a:p>
      </dgm:t>
    </dgm:pt>
    <dgm:pt modelId="{2BF5F791-D223-44A4-B231-6C3F4B786D08}" type="parTrans" cxnId="{05037335-2E5B-48BE-86A9-5372B1A16299}">
      <dgm:prSet/>
      <dgm:spPr/>
      <dgm:t>
        <a:bodyPr/>
        <a:lstStyle/>
        <a:p>
          <a:endParaRPr lang="en-US"/>
        </a:p>
      </dgm:t>
    </dgm:pt>
    <dgm:pt modelId="{A432C086-9156-4D32-A06E-6E237CC66D92}" type="sibTrans" cxnId="{05037335-2E5B-48BE-86A9-5372B1A16299}">
      <dgm:prSet/>
      <dgm:spPr/>
      <dgm:t>
        <a:bodyPr/>
        <a:lstStyle/>
        <a:p>
          <a:endParaRPr lang="en-US"/>
        </a:p>
      </dgm:t>
    </dgm:pt>
    <dgm:pt modelId="{28C188E4-A3B1-47AF-802E-B2DED21921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Music Royalties – maximizing value of Songs for investors</a:t>
          </a:r>
        </a:p>
      </dgm:t>
    </dgm:pt>
    <dgm:pt modelId="{C89C556F-BA69-4B68-9F7C-1121B26764B0}" type="parTrans" cxnId="{B807BF75-BC86-4A84-AB83-7B8BC68E737C}">
      <dgm:prSet/>
      <dgm:spPr/>
      <dgm:t>
        <a:bodyPr/>
        <a:lstStyle/>
        <a:p>
          <a:endParaRPr lang="en-US"/>
        </a:p>
      </dgm:t>
    </dgm:pt>
    <dgm:pt modelId="{7BEFF1EA-4DB5-4BD3-A89B-DF0184626A1A}" type="sibTrans" cxnId="{B807BF75-BC86-4A84-AB83-7B8BC68E737C}">
      <dgm:prSet/>
      <dgm:spPr/>
      <dgm:t>
        <a:bodyPr/>
        <a:lstStyle/>
        <a:p>
          <a:endParaRPr lang="en-US"/>
        </a:p>
      </dgm:t>
    </dgm:pt>
    <dgm:pt modelId="{071926C8-9E08-4BE0-A1E4-133B16FF713E}" type="pres">
      <dgm:prSet presAssocID="{E817CCF5-DA3F-4E5F-BE7C-D8111B2BFEBA}" presName="root" presStyleCnt="0">
        <dgm:presLayoutVars>
          <dgm:dir/>
          <dgm:resizeHandles val="exact"/>
        </dgm:presLayoutVars>
      </dgm:prSet>
      <dgm:spPr/>
    </dgm:pt>
    <dgm:pt modelId="{1DA6F9F3-4A7F-42F9-8B77-7BD552F03105}" type="pres">
      <dgm:prSet presAssocID="{E754A2A0-41CE-428B-9DDC-DCD1FD12D16A}" presName="compNode" presStyleCnt="0"/>
      <dgm:spPr/>
    </dgm:pt>
    <dgm:pt modelId="{AF72813A-2810-4A52-BE92-611D54918694}" type="pres">
      <dgm:prSet presAssocID="{E754A2A0-41CE-428B-9DDC-DCD1FD12D16A}" presName="iconRect" presStyleLbl="node1" presStyleIdx="0" presStyleCnt="3" custScaleX="197851" custScaleY="202224" custLinFactNeighborX="-2122" custLinFactNeighborY="-45592"/>
      <dgm:spPr>
        <a:blipFill rotWithShape="1">
          <a:blip xmlns:r="http://schemas.openxmlformats.org/officeDocument/2006/relationships" r:embed="rId1"/>
          <a:srcRect/>
          <a:stretch>
            <a:fillRect l="-6000" r="-6000"/>
          </a:stretch>
        </a:blipFill>
        <a:ln>
          <a:noFill/>
        </a:ln>
      </dgm:spPr>
    </dgm:pt>
    <dgm:pt modelId="{0FF9AC2C-F836-43CA-8259-A20F609F4C83}" type="pres">
      <dgm:prSet presAssocID="{E754A2A0-41CE-428B-9DDC-DCD1FD12D16A}" presName="iconSpace" presStyleCnt="0"/>
      <dgm:spPr/>
    </dgm:pt>
    <dgm:pt modelId="{DF27DA54-DCB6-45F4-890E-F7DCC5A4BE12}" type="pres">
      <dgm:prSet presAssocID="{E754A2A0-41CE-428B-9DDC-DCD1FD12D16A}" presName="parTx" presStyleLbl="revTx" presStyleIdx="0" presStyleCnt="6" custLinFactNeighborY="46888">
        <dgm:presLayoutVars>
          <dgm:chMax val="0"/>
          <dgm:chPref val="0"/>
        </dgm:presLayoutVars>
      </dgm:prSet>
      <dgm:spPr/>
    </dgm:pt>
    <dgm:pt modelId="{E3A03C26-8C60-4D73-A4C2-0678A1DD3B31}" type="pres">
      <dgm:prSet presAssocID="{E754A2A0-41CE-428B-9DDC-DCD1FD12D16A}" presName="txSpace" presStyleCnt="0"/>
      <dgm:spPr/>
    </dgm:pt>
    <dgm:pt modelId="{DD091D0A-5A25-4241-91F3-18D32B0BDD4F}" type="pres">
      <dgm:prSet presAssocID="{E754A2A0-41CE-428B-9DDC-DCD1FD12D16A}" presName="desTx" presStyleLbl="revTx" presStyleIdx="1" presStyleCnt="6" custLinFactY="24837" custLinFactNeighborX="230" custLinFactNeighborY="100000">
        <dgm:presLayoutVars/>
      </dgm:prSet>
      <dgm:spPr/>
    </dgm:pt>
    <dgm:pt modelId="{2564C0D4-4875-421D-81DB-70BF6751BBA7}" type="pres">
      <dgm:prSet presAssocID="{02D8D4EF-9694-45C7-AF26-E20371B3C352}" presName="sibTrans" presStyleCnt="0"/>
      <dgm:spPr/>
    </dgm:pt>
    <dgm:pt modelId="{3076B9F9-EC92-4653-AC03-C71FD5E9A400}" type="pres">
      <dgm:prSet presAssocID="{DCCE571A-4D30-4294-ABAF-6885F619D2D9}" presName="compNode" presStyleCnt="0"/>
      <dgm:spPr/>
    </dgm:pt>
    <dgm:pt modelId="{210823F6-AC1A-46E3-9D99-A319DF497539}" type="pres">
      <dgm:prSet presAssocID="{DCCE571A-4D30-4294-ABAF-6885F619D2D9}" presName="iconRect" presStyleLbl="node1" presStyleIdx="1" presStyleCnt="3" custScaleX="197851" custScaleY="202224" custLinFactNeighborX="-2122" custLinFactNeighborY="-45592"/>
      <dgm:spPr>
        <a:blipFill rotWithShape="1">
          <a:blip xmlns:r="http://schemas.openxmlformats.org/officeDocument/2006/relationships" r:embed="rId2"/>
          <a:srcRect/>
          <a:stretch>
            <a:fillRect l="-2000" r="-2000"/>
          </a:stretch>
        </a:blipFill>
        <a:ln>
          <a:noFill/>
        </a:ln>
      </dgm:spPr>
    </dgm:pt>
    <dgm:pt modelId="{2F262968-0DF4-4BB1-BD25-0ED2829FA45D}" type="pres">
      <dgm:prSet presAssocID="{DCCE571A-4D30-4294-ABAF-6885F619D2D9}" presName="iconSpace" presStyleCnt="0"/>
      <dgm:spPr/>
    </dgm:pt>
    <dgm:pt modelId="{3C1752BD-6530-4141-80E9-9A0923780DCB}" type="pres">
      <dgm:prSet presAssocID="{DCCE571A-4D30-4294-ABAF-6885F619D2D9}" presName="parTx" presStyleLbl="revTx" presStyleIdx="2" presStyleCnt="6" custLinFactNeighborY="46888">
        <dgm:presLayoutVars>
          <dgm:chMax val="0"/>
          <dgm:chPref val="0"/>
        </dgm:presLayoutVars>
      </dgm:prSet>
      <dgm:spPr/>
    </dgm:pt>
    <dgm:pt modelId="{C393D316-1AB7-4A24-B8A5-3485F2713F88}" type="pres">
      <dgm:prSet presAssocID="{DCCE571A-4D30-4294-ABAF-6885F619D2D9}" presName="txSpace" presStyleCnt="0"/>
      <dgm:spPr/>
    </dgm:pt>
    <dgm:pt modelId="{7CD40649-A74C-4AD8-B9D0-2573A1955C91}" type="pres">
      <dgm:prSet presAssocID="{DCCE571A-4D30-4294-ABAF-6885F619D2D9}" presName="desTx" presStyleLbl="revTx" presStyleIdx="3" presStyleCnt="6" custLinFactY="26162" custLinFactNeighborX="-461" custLinFactNeighborY="100000">
        <dgm:presLayoutVars/>
      </dgm:prSet>
      <dgm:spPr/>
    </dgm:pt>
    <dgm:pt modelId="{9A7327AD-D2A8-4CB1-B3E0-7543B1D84369}" type="pres">
      <dgm:prSet presAssocID="{2C1DF6EC-6090-4926-A556-3D2417B7F2AA}" presName="sibTrans" presStyleCnt="0"/>
      <dgm:spPr/>
    </dgm:pt>
    <dgm:pt modelId="{13BCBAD6-8F08-4029-90C7-8E8A0D0733DD}" type="pres">
      <dgm:prSet presAssocID="{1C1B28B7-2609-4BAA-AAAB-5801EDFD334C}" presName="compNode" presStyleCnt="0"/>
      <dgm:spPr/>
    </dgm:pt>
    <dgm:pt modelId="{B0A3ABD2-C471-4A21-8AEF-3843C86919E1}" type="pres">
      <dgm:prSet presAssocID="{1C1B28B7-2609-4BAA-AAAB-5801EDFD334C}" presName="iconRect" presStyleLbl="node1" presStyleIdx="2" presStyleCnt="3" custScaleX="197851" custScaleY="202224" custLinFactNeighborX="-2122" custLinFactNeighborY="-45592"/>
      <dgm:spPr>
        <a:blipFill rotWithShape="1">
          <a:blip xmlns:r="http://schemas.openxmlformats.org/officeDocument/2006/relationships" r:embed="rId3"/>
          <a:srcRect/>
          <a:stretch>
            <a:fillRect l="-4000" r="-4000"/>
          </a:stretch>
        </a:blipFill>
        <a:ln>
          <a:noFill/>
        </a:ln>
      </dgm:spPr>
    </dgm:pt>
    <dgm:pt modelId="{C05B68FE-639F-4FA9-A205-D74CFD77C39F}" type="pres">
      <dgm:prSet presAssocID="{1C1B28B7-2609-4BAA-AAAB-5801EDFD334C}" presName="iconSpace" presStyleCnt="0"/>
      <dgm:spPr/>
    </dgm:pt>
    <dgm:pt modelId="{C4D97C04-1692-4931-9A64-809D862C1739}" type="pres">
      <dgm:prSet presAssocID="{1C1B28B7-2609-4BAA-AAAB-5801EDFD334C}" presName="parTx" presStyleLbl="revTx" presStyleIdx="4" presStyleCnt="6" custLinFactNeighborX="-580" custLinFactNeighborY="46888">
        <dgm:presLayoutVars>
          <dgm:chMax val="0"/>
          <dgm:chPref val="0"/>
        </dgm:presLayoutVars>
      </dgm:prSet>
      <dgm:spPr/>
    </dgm:pt>
    <dgm:pt modelId="{62A868A2-37A4-4832-B3F5-E1EA98BA3648}" type="pres">
      <dgm:prSet presAssocID="{1C1B28B7-2609-4BAA-AAAB-5801EDFD334C}" presName="txSpace" presStyleCnt="0"/>
      <dgm:spPr/>
    </dgm:pt>
    <dgm:pt modelId="{6418EBED-F111-425B-8EE2-06B8B2297A68}" type="pres">
      <dgm:prSet presAssocID="{1C1B28B7-2609-4BAA-AAAB-5801EDFD334C}" presName="desTx" presStyleLbl="revTx" presStyleIdx="5" presStyleCnt="6" custLinFactY="28077" custLinFactNeighborX="-1041" custLinFactNeighborY="100000">
        <dgm:presLayoutVars/>
      </dgm:prSet>
      <dgm:spPr/>
    </dgm:pt>
  </dgm:ptLst>
  <dgm:cxnLst>
    <dgm:cxn modelId="{079E1015-BF7E-499A-99C0-BA5607789253}" type="presOf" srcId="{E754A2A0-41CE-428B-9DDC-DCD1FD12D16A}" destId="{DF27DA54-DCB6-45F4-890E-F7DCC5A4BE12}" srcOrd="0" destOrd="0" presId="urn:microsoft.com/office/officeart/2018/5/layout/CenteredIconLabelDescriptionList"/>
    <dgm:cxn modelId="{05037335-2E5B-48BE-86A9-5372B1A16299}" srcId="{E817CCF5-DA3F-4E5F-BE7C-D8111B2BFEBA}" destId="{1C1B28B7-2609-4BAA-AAAB-5801EDFD334C}" srcOrd="2" destOrd="0" parTransId="{2BF5F791-D223-44A4-B231-6C3F4B786D08}" sibTransId="{A432C086-9156-4D32-A06E-6E237CC66D92}"/>
    <dgm:cxn modelId="{1CCE1B3A-0A40-44CD-A839-C37BCA6E0D94}" type="presOf" srcId="{B4C55E9F-B5C0-4AD1-919B-D2D83AC9CD40}" destId="{7CD40649-A74C-4AD8-B9D0-2573A1955C91}" srcOrd="0" destOrd="0" presId="urn:microsoft.com/office/officeart/2018/5/layout/CenteredIconLabelDescriptionList"/>
    <dgm:cxn modelId="{C5FF5745-4781-44B9-BC29-74DCE41C1172}" type="presOf" srcId="{DCCE571A-4D30-4294-ABAF-6885F619D2D9}" destId="{3C1752BD-6530-4141-80E9-9A0923780DCB}" srcOrd="0" destOrd="0" presId="urn:microsoft.com/office/officeart/2018/5/layout/CenteredIconLabelDescriptionList"/>
    <dgm:cxn modelId="{6F7E1B4A-66A4-466F-97C5-ED0892509BF2}" type="presOf" srcId="{28C188E4-A3B1-47AF-802E-B2DED21921BA}" destId="{6418EBED-F111-425B-8EE2-06B8B2297A68}" srcOrd="0" destOrd="0" presId="urn:microsoft.com/office/officeart/2018/5/layout/CenteredIconLabelDescriptionList"/>
    <dgm:cxn modelId="{B807BF75-BC86-4A84-AB83-7B8BC68E737C}" srcId="{1C1B28B7-2609-4BAA-AAAB-5801EDFD334C}" destId="{28C188E4-A3B1-47AF-802E-B2DED21921BA}" srcOrd="0" destOrd="0" parTransId="{C89C556F-BA69-4B68-9F7C-1121B26764B0}" sibTransId="{7BEFF1EA-4DB5-4BD3-A89B-DF0184626A1A}"/>
    <dgm:cxn modelId="{4D6131AC-1805-4438-A39D-4F587C933D11}" type="presOf" srcId="{E817CCF5-DA3F-4E5F-BE7C-D8111B2BFEBA}" destId="{071926C8-9E08-4BE0-A1E4-133B16FF713E}" srcOrd="0" destOrd="0" presId="urn:microsoft.com/office/officeart/2018/5/layout/CenteredIconLabelDescriptionList"/>
    <dgm:cxn modelId="{7A243DB8-C0B8-4718-B558-CE939B8FF03E}" srcId="{E754A2A0-41CE-428B-9DDC-DCD1FD12D16A}" destId="{C2F66EED-74C3-4F36-A1D4-8AFCBB009938}" srcOrd="0" destOrd="0" parTransId="{5CF5C62A-BD1A-4922-92B6-33ECA44C1F76}" sibTransId="{F9BAA161-AAEC-4A41-B4D9-A27EAD80526E}"/>
    <dgm:cxn modelId="{507A74C7-FEAF-4A4C-9250-0613CBC2F127}" srcId="{E817CCF5-DA3F-4E5F-BE7C-D8111B2BFEBA}" destId="{E754A2A0-41CE-428B-9DDC-DCD1FD12D16A}" srcOrd="0" destOrd="0" parTransId="{BE164097-A5AA-4EA1-9E64-D7FCD4DD2A4E}" sibTransId="{02D8D4EF-9694-45C7-AF26-E20371B3C352}"/>
    <dgm:cxn modelId="{B51342D1-507F-4538-B2E7-CC8612277523}" type="presOf" srcId="{1C1B28B7-2609-4BAA-AAAB-5801EDFD334C}" destId="{C4D97C04-1692-4931-9A64-809D862C1739}" srcOrd="0" destOrd="0" presId="urn:microsoft.com/office/officeart/2018/5/layout/CenteredIconLabelDescriptionList"/>
    <dgm:cxn modelId="{B2BEE9D2-644C-400C-8E33-2C4491C5B104}" srcId="{DCCE571A-4D30-4294-ABAF-6885F619D2D9}" destId="{B4C55E9F-B5C0-4AD1-919B-D2D83AC9CD40}" srcOrd="0" destOrd="0" parTransId="{D1B05DEA-DFE0-4560-B75F-1C2BCB67A7C6}" sibTransId="{A6301E27-5ACC-4907-A7C8-B41877235C87}"/>
    <dgm:cxn modelId="{E70347E4-4461-4B80-8927-4CA0AEBFAAF8}" srcId="{E817CCF5-DA3F-4E5F-BE7C-D8111B2BFEBA}" destId="{DCCE571A-4D30-4294-ABAF-6885F619D2D9}" srcOrd="1" destOrd="0" parTransId="{3AD83C96-5A95-4337-BF2D-97454AF7F108}" sibTransId="{2C1DF6EC-6090-4926-A556-3D2417B7F2AA}"/>
    <dgm:cxn modelId="{55A931F7-B2A3-4173-A574-A80CB726BAE2}" type="presOf" srcId="{C2F66EED-74C3-4F36-A1D4-8AFCBB009938}" destId="{DD091D0A-5A25-4241-91F3-18D32B0BDD4F}" srcOrd="0" destOrd="0" presId="urn:microsoft.com/office/officeart/2018/5/layout/CenteredIconLabelDescriptionList"/>
    <dgm:cxn modelId="{87DD2528-CB43-4F2F-AD70-34B2C76F4974}" type="presParOf" srcId="{071926C8-9E08-4BE0-A1E4-133B16FF713E}" destId="{1DA6F9F3-4A7F-42F9-8B77-7BD552F03105}" srcOrd="0" destOrd="0" presId="urn:microsoft.com/office/officeart/2018/5/layout/CenteredIconLabelDescriptionList"/>
    <dgm:cxn modelId="{C7D85599-D34F-41B3-ACEB-0C058EB1F61E}" type="presParOf" srcId="{1DA6F9F3-4A7F-42F9-8B77-7BD552F03105}" destId="{AF72813A-2810-4A52-BE92-611D54918694}" srcOrd="0" destOrd="0" presId="urn:microsoft.com/office/officeart/2018/5/layout/CenteredIconLabelDescriptionList"/>
    <dgm:cxn modelId="{C48669E0-1E6E-4350-9DF8-08B6FB55FE83}" type="presParOf" srcId="{1DA6F9F3-4A7F-42F9-8B77-7BD552F03105}" destId="{0FF9AC2C-F836-43CA-8259-A20F609F4C83}" srcOrd="1" destOrd="0" presId="urn:microsoft.com/office/officeart/2018/5/layout/CenteredIconLabelDescriptionList"/>
    <dgm:cxn modelId="{99FB1C93-FBB0-428C-B3D1-D2EC3308D436}" type="presParOf" srcId="{1DA6F9F3-4A7F-42F9-8B77-7BD552F03105}" destId="{DF27DA54-DCB6-45F4-890E-F7DCC5A4BE12}" srcOrd="2" destOrd="0" presId="urn:microsoft.com/office/officeart/2018/5/layout/CenteredIconLabelDescriptionList"/>
    <dgm:cxn modelId="{D2C113FF-430C-42FA-B64E-13ACE978DEE7}" type="presParOf" srcId="{1DA6F9F3-4A7F-42F9-8B77-7BD552F03105}" destId="{E3A03C26-8C60-4D73-A4C2-0678A1DD3B31}" srcOrd="3" destOrd="0" presId="urn:microsoft.com/office/officeart/2018/5/layout/CenteredIconLabelDescriptionList"/>
    <dgm:cxn modelId="{C10D59DD-0D52-4682-AC9F-5873A75B6FEF}" type="presParOf" srcId="{1DA6F9F3-4A7F-42F9-8B77-7BD552F03105}" destId="{DD091D0A-5A25-4241-91F3-18D32B0BDD4F}" srcOrd="4" destOrd="0" presId="urn:microsoft.com/office/officeart/2018/5/layout/CenteredIconLabelDescriptionList"/>
    <dgm:cxn modelId="{0510082E-5DF2-42DD-AE6C-D1E60730D4E3}" type="presParOf" srcId="{071926C8-9E08-4BE0-A1E4-133B16FF713E}" destId="{2564C0D4-4875-421D-81DB-70BF6751BBA7}" srcOrd="1" destOrd="0" presId="urn:microsoft.com/office/officeart/2018/5/layout/CenteredIconLabelDescriptionList"/>
    <dgm:cxn modelId="{E144C32E-E72B-4991-B9EC-93820D68CFB5}" type="presParOf" srcId="{071926C8-9E08-4BE0-A1E4-133B16FF713E}" destId="{3076B9F9-EC92-4653-AC03-C71FD5E9A400}" srcOrd="2" destOrd="0" presId="urn:microsoft.com/office/officeart/2018/5/layout/CenteredIconLabelDescriptionList"/>
    <dgm:cxn modelId="{66AB50A5-3D6E-4CE8-9C00-3540BF3A682A}" type="presParOf" srcId="{3076B9F9-EC92-4653-AC03-C71FD5E9A400}" destId="{210823F6-AC1A-46E3-9D99-A319DF497539}" srcOrd="0" destOrd="0" presId="urn:microsoft.com/office/officeart/2018/5/layout/CenteredIconLabelDescriptionList"/>
    <dgm:cxn modelId="{BB0A9168-4CEF-4C37-AA4F-28A0F96C5AAE}" type="presParOf" srcId="{3076B9F9-EC92-4653-AC03-C71FD5E9A400}" destId="{2F262968-0DF4-4BB1-BD25-0ED2829FA45D}" srcOrd="1" destOrd="0" presId="urn:microsoft.com/office/officeart/2018/5/layout/CenteredIconLabelDescriptionList"/>
    <dgm:cxn modelId="{05D1054F-4CFA-4960-9C76-474461246A75}" type="presParOf" srcId="{3076B9F9-EC92-4653-AC03-C71FD5E9A400}" destId="{3C1752BD-6530-4141-80E9-9A0923780DCB}" srcOrd="2" destOrd="0" presId="urn:microsoft.com/office/officeart/2018/5/layout/CenteredIconLabelDescriptionList"/>
    <dgm:cxn modelId="{021DA957-19C0-48AF-82E6-5EF64E6E4350}" type="presParOf" srcId="{3076B9F9-EC92-4653-AC03-C71FD5E9A400}" destId="{C393D316-1AB7-4A24-B8A5-3485F2713F88}" srcOrd="3" destOrd="0" presId="urn:microsoft.com/office/officeart/2018/5/layout/CenteredIconLabelDescriptionList"/>
    <dgm:cxn modelId="{E4E1ED22-2207-49AD-89BF-A68B1DCF8B24}" type="presParOf" srcId="{3076B9F9-EC92-4653-AC03-C71FD5E9A400}" destId="{7CD40649-A74C-4AD8-B9D0-2573A1955C91}" srcOrd="4" destOrd="0" presId="urn:microsoft.com/office/officeart/2018/5/layout/CenteredIconLabelDescriptionList"/>
    <dgm:cxn modelId="{E12208AE-A278-4C0F-9A95-B2A9F1FA788C}" type="presParOf" srcId="{071926C8-9E08-4BE0-A1E4-133B16FF713E}" destId="{9A7327AD-D2A8-4CB1-B3E0-7543B1D84369}" srcOrd="3" destOrd="0" presId="urn:microsoft.com/office/officeart/2018/5/layout/CenteredIconLabelDescriptionList"/>
    <dgm:cxn modelId="{04AF0028-0607-4319-870D-38F76BAD13CF}" type="presParOf" srcId="{071926C8-9E08-4BE0-A1E4-133B16FF713E}" destId="{13BCBAD6-8F08-4029-90C7-8E8A0D0733DD}" srcOrd="4" destOrd="0" presId="urn:microsoft.com/office/officeart/2018/5/layout/CenteredIconLabelDescriptionList"/>
    <dgm:cxn modelId="{6A4CD51F-23AC-49BF-A6C9-263678EFDC1A}" type="presParOf" srcId="{13BCBAD6-8F08-4029-90C7-8E8A0D0733DD}" destId="{B0A3ABD2-C471-4A21-8AEF-3843C86919E1}" srcOrd="0" destOrd="0" presId="urn:microsoft.com/office/officeart/2018/5/layout/CenteredIconLabelDescriptionList"/>
    <dgm:cxn modelId="{09B630B3-6E33-4A75-A9D0-DB0F7EABE59A}" type="presParOf" srcId="{13BCBAD6-8F08-4029-90C7-8E8A0D0733DD}" destId="{C05B68FE-639F-4FA9-A205-D74CFD77C39F}" srcOrd="1" destOrd="0" presId="urn:microsoft.com/office/officeart/2018/5/layout/CenteredIconLabelDescriptionList"/>
    <dgm:cxn modelId="{54C79EE1-3818-4202-8586-5211607DA0B9}" type="presParOf" srcId="{13BCBAD6-8F08-4029-90C7-8E8A0D0733DD}" destId="{C4D97C04-1692-4931-9A64-809D862C1739}" srcOrd="2" destOrd="0" presId="urn:microsoft.com/office/officeart/2018/5/layout/CenteredIconLabelDescriptionList"/>
    <dgm:cxn modelId="{18E2766E-C663-4DEC-B900-6C8AE4D2800E}" type="presParOf" srcId="{13BCBAD6-8F08-4029-90C7-8E8A0D0733DD}" destId="{62A868A2-37A4-4832-B3F5-E1EA98BA3648}" srcOrd="3" destOrd="0" presId="urn:microsoft.com/office/officeart/2018/5/layout/CenteredIconLabelDescriptionList"/>
    <dgm:cxn modelId="{9E5F65AC-D550-43B1-ABB5-AF4466613C81}" type="presParOf" srcId="{13BCBAD6-8F08-4029-90C7-8E8A0D0733DD}" destId="{6418EBED-F111-425B-8EE2-06B8B2297A6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17CCF5-DA3F-4E5F-BE7C-D8111B2BFEBA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E754A2A0-41CE-428B-9DDC-DCD1FD12D16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Portfolio Management</a:t>
          </a:r>
        </a:p>
      </dgm:t>
    </dgm:pt>
    <dgm:pt modelId="{BE164097-A5AA-4EA1-9E64-D7FCD4DD2A4E}" type="parTrans" cxnId="{507A74C7-FEAF-4A4C-9250-0613CBC2F127}">
      <dgm:prSet/>
      <dgm:spPr/>
      <dgm:t>
        <a:bodyPr/>
        <a:lstStyle/>
        <a:p>
          <a:endParaRPr lang="en-US"/>
        </a:p>
      </dgm:t>
    </dgm:pt>
    <dgm:pt modelId="{02D8D4EF-9694-45C7-AF26-E20371B3C352}" type="sibTrans" cxnId="{507A74C7-FEAF-4A4C-9250-0613CBC2F127}">
      <dgm:prSet/>
      <dgm:spPr/>
      <dgm:t>
        <a:bodyPr/>
        <a:lstStyle/>
        <a:p>
          <a:endParaRPr lang="en-US"/>
        </a:p>
      </dgm:t>
    </dgm:pt>
    <dgm:pt modelId="{C2F66EED-74C3-4F36-A1D4-8AFCBB0099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Emergence of Song Funds</a:t>
          </a:r>
        </a:p>
      </dgm:t>
    </dgm:pt>
    <dgm:pt modelId="{5CF5C62A-BD1A-4922-92B6-33ECA44C1F76}" type="parTrans" cxnId="{7A243DB8-C0B8-4718-B558-CE939B8FF03E}">
      <dgm:prSet/>
      <dgm:spPr/>
      <dgm:t>
        <a:bodyPr/>
        <a:lstStyle/>
        <a:p>
          <a:endParaRPr lang="en-US"/>
        </a:p>
      </dgm:t>
    </dgm:pt>
    <dgm:pt modelId="{F9BAA161-AAEC-4A41-B4D9-A27EAD80526E}" type="sibTrans" cxnId="{7A243DB8-C0B8-4718-B558-CE939B8FF03E}">
      <dgm:prSet/>
      <dgm:spPr/>
      <dgm:t>
        <a:bodyPr/>
        <a:lstStyle/>
        <a:p>
          <a:endParaRPr lang="en-US"/>
        </a:p>
      </dgm:t>
    </dgm:pt>
    <dgm:pt modelId="{DCCE571A-4D30-4294-ABAF-6885F619D2D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Genre</a:t>
          </a:r>
        </a:p>
      </dgm:t>
    </dgm:pt>
    <dgm:pt modelId="{3AD83C96-5A95-4337-BF2D-97454AF7F108}" type="parTrans" cxnId="{E70347E4-4461-4B80-8927-4CA0AEBFAAF8}">
      <dgm:prSet/>
      <dgm:spPr/>
      <dgm:t>
        <a:bodyPr/>
        <a:lstStyle/>
        <a:p>
          <a:endParaRPr lang="en-US"/>
        </a:p>
      </dgm:t>
    </dgm:pt>
    <dgm:pt modelId="{2C1DF6EC-6090-4926-A556-3D2417B7F2AA}" type="sibTrans" cxnId="{E70347E4-4461-4B80-8927-4CA0AEBFAAF8}">
      <dgm:prSet/>
      <dgm:spPr/>
      <dgm:t>
        <a:bodyPr/>
        <a:lstStyle/>
        <a:p>
          <a:endParaRPr lang="en-US"/>
        </a:p>
      </dgm:t>
    </dgm:pt>
    <dgm:pt modelId="{B4C55E9F-B5C0-4AD1-919B-D2D83AC9CD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Investors understand ‘Genre’</a:t>
          </a:r>
        </a:p>
      </dgm:t>
    </dgm:pt>
    <dgm:pt modelId="{D1B05DEA-DFE0-4560-B75F-1C2BCB67A7C6}" type="parTrans" cxnId="{B2BEE9D2-644C-400C-8E33-2C4491C5B104}">
      <dgm:prSet/>
      <dgm:spPr/>
      <dgm:t>
        <a:bodyPr/>
        <a:lstStyle/>
        <a:p>
          <a:endParaRPr lang="en-US"/>
        </a:p>
      </dgm:t>
    </dgm:pt>
    <dgm:pt modelId="{A6301E27-5ACC-4907-A7C8-B41877235C87}" type="sibTrans" cxnId="{B2BEE9D2-644C-400C-8E33-2C4491C5B104}">
      <dgm:prSet/>
      <dgm:spPr/>
      <dgm:t>
        <a:bodyPr/>
        <a:lstStyle/>
        <a:p>
          <a:endParaRPr lang="en-US"/>
        </a:p>
      </dgm:t>
    </dgm:pt>
    <dgm:pt modelId="{1C1B28B7-2609-4BAA-AAAB-5801EDFD334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Vintage</a:t>
          </a:r>
        </a:p>
      </dgm:t>
    </dgm:pt>
    <dgm:pt modelId="{2BF5F791-D223-44A4-B231-6C3F4B786D08}" type="parTrans" cxnId="{05037335-2E5B-48BE-86A9-5372B1A16299}">
      <dgm:prSet/>
      <dgm:spPr/>
      <dgm:t>
        <a:bodyPr/>
        <a:lstStyle/>
        <a:p>
          <a:endParaRPr lang="en-US"/>
        </a:p>
      </dgm:t>
    </dgm:pt>
    <dgm:pt modelId="{A432C086-9156-4D32-A06E-6E237CC66D92}" type="sibTrans" cxnId="{05037335-2E5B-48BE-86A9-5372B1A16299}">
      <dgm:prSet/>
      <dgm:spPr/>
      <dgm:t>
        <a:bodyPr/>
        <a:lstStyle/>
        <a:p>
          <a:endParaRPr lang="en-US"/>
        </a:p>
      </dgm:t>
    </dgm:pt>
    <dgm:pt modelId="{28C188E4-A3B1-47AF-802E-B2DED21921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Investors understand ‘Vintage’</a:t>
          </a:r>
        </a:p>
      </dgm:t>
    </dgm:pt>
    <dgm:pt modelId="{C89C556F-BA69-4B68-9F7C-1121B26764B0}" type="parTrans" cxnId="{B807BF75-BC86-4A84-AB83-7B8BC68E737C}">
      <dgm:prSet/>
      <dgm:spPr/>
      <dgm:t>
        <a:bodyPr/>
        <a:lstStyle/>
        <a:p>
          <a:endParaRPr lang="en-US"/>
        </a:p>
      </dgm:t>
    </dgm:pt>
    <dgm:pt modelId="{7BEFF1EA-4DB5-4BD3-A89B-DF0184626A1A}" type="sibTrans" cxnId="{B807BF75-BC86-4A84-AB83-7B8BC68E737C}">
      <dgm:prSet/>
      <dgm:spPr/>
      <dgm:t>
        <a:bodyPr/>
        <a:lstStyle/>
        <a:p>
          <a:endParaRPr lang="en-US"/>
        </a:p>
      </dgm:t>
    </dgm:pt>
    <dgm:pt modelId="{E73E8133-584D-4C45-99EA-6F2691A17A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Songs as Investments</a:t>
          </a:r>
        </a:p>
      </dgm:t>
    </dgm:pt>
    <dgm:pt modelId="{19366B0E-517E-41A1-A871-4D800CF4D2F7}" type="parTrans" cxnId="{CE13601D-E1A5-42B4-9435-EF16045E60FA}">
      <dgm:prSet/>
      <dgm:spPr/>
      <dgm:t>
        <a:bodyPr/>
        <a:lstStyle/>
        <a:p>
          <a:endParaRPr lang="en-US"/>
        </a:p>
      </dgm:t>
    </dgm:pt>
    <dgm:pt modelId="{C09243AF-AD07-4CBF-84F7-E2CD9DD2CEF1}" type="sibTrans" cxnId="{CE13601D-E1A5-42B4-9435-EF16045E60FA}">
      <dgm:prSet/>
      <dgm:spPr/>
      <dgm:t>
        <a:bodyPr/>
        <a:lstStyle/>
        <a:p>
          <a:endParaRPr lang="en-US"/>
        </a:p>
      </dgm:t>
    </dgm:pt>
    <dgm:pt modelId="{19AE6A50-B2F7-4F98-A456-DF10E94887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Balanced Song Portfolio</a:t>
          </a:r>
        </a:p>
      </dgm:t>
    </dgm:pt>
    <dgm:pt modelId="{FCAB35B7-FF11-4E93-9864-F2B9C97274F4}" type="parTrans" cxnId="{F938F5D5-804D-4B23-8281-BE5677075ACA}">
      <dgm:prSet/>
      <dgm:spPr/>
      <dgm:t>
        <a:bodyPr/>
        <a:lstStyle/>
        <a:p>
          <a:endParaRPr lang="en-US"/>
        </a:p>
      </dgm:t>
    </dgm:pt>
    <dgm:pt modelId="{F7BDB8CA-0E84-4B27-8BED-5C7340299BE3}" type="sibTrans" cxnId="{F938F5D5-804D-4B23-8281-BE5677075ACA}">
      <dgm:prSet/>
      <dgm:spPr/>
      <dgm:t>
        <a:bodyPr/>
        <a:lstStyle/>
        <a:p>
          <a:endParaRPr lang="en-US"/>
        </a:p>
      </dgm:t>
    </dgm:pt>
    <dgm:pt modelId="{6BF509EE-1E1E-4BF7-84F4-158CD8D2DC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Genre Mix</a:t>
          </a:r>
        </a:p>
      </dgm:t>
    </dgm:pt>
    <dgm:pt modelId="{A66C651E-305C-49C9-A282-1069A4617E85}" type="parTrans" cxnId="{E40A96C6-DC5F-42A1-9307-3B282B7BE6C8}">
      <dgm:prSet/>
      <dgm:spPr/>
      <dgm:t>
        <a:bodyPr/>
        <a:lstStyle/>
        <a:p>
          <a:endParaRPr lang="en-US"/>
        </a:p>
      </dgm:t>
    </dgm:pt>
    <dgm:pt modelId="{20224668-7462-4C4B-BD92-AE4512D3930F}" type="sibTrans" cxnId="{E40A96C6-DC5F-42A1-9307-3B282B7BE6C8}">
      <dgm:prSet/>
      <dgm:spPr/>
      <dgm:t>
        <a:bodyPr/>
        <a:lstStyle/>
        <a:p>
          <a:endParaRPr lang="en-US"/>
        </a:p>
      </dgm:t>
    </dgm:pt>
    <dgm:pt modelId="{80308036-41FA-49DF-BC56-8BE1223C877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Genre Subjectivity</a:t>
          </a:r>
        </a:p>
      </dgm:t>
    </dgm:pt>
    <dgm:pt modelId="{CB4C8DF6-8671-4F14-9BD6-68E721D7CBE8}" type="parTrans" cxnId="{D1B32484-28F0-428A-9520-8334A2F3F0B1}">
      <dgm:prSet/>
      <dgm:spPr/>
      <dgm:t>
        <a:bodyPr/>
        <a:lstStyle/>
        <a:p>
          <a:endParaRPr lang="en-US"/>
        </a:p>
      </dgm:t>
    </dgm:pt>
    <dgm:pt modelId="{1F052CFC-B532-468F-8AAE-C7C381ADE52A}" type="sibTrans" cxnId="{D1B32484-28F0-428A-9520-8334A2F3F0B1}">
      <dgm:prSet/>
      <dgm:spPr/>
      <dgm:t>
        <a:bodyPr/>
        <a:lstStyle/>
        <a:p>
          <a:endParaRPr lang="en-US"/>
        </a:p>
      </dgm:t>
    </dgm:pt>
    <dgm:pt modelId="{C1BC2591-8C91-4D2E-838F-26D0C007398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Vintage Mix</a:t>
          </a:r>
        </a:p>
      </dgm:t>
    </dgm:pt>
    <dgm:pt modelId="{7DCA0393-C91B-458E-9602-70CA0004F5AA}" type="parTrans" cxnId="{D20E76FA-21CC-446B-8735-8A5FCDFC9E0E}">
      <dgm:prSet/>
      <dgm:spPr/>
      <dgm:t>
        <a:bodyPr/>
        <a:lstStyle/>
        <a:p>
          <a:endParaRPr lang="en-US"/>
        </a:p>
      </dgm:t>
    </dgm:pt>
    <dgm:pt modelId="{472A1DB7-924E-4E35-8E55-E1EE1C624B51}" type="sibTrans" cxnId="{D20E76FA-21CC-446B-8735-8A5FCDFC9E0E}">
      <dgm:prSet/>
      <dgm:spPr/>
      <dgm:t>
        <a:bodyPr/>
        <a:lstStyle/>
        <a:p>
          <a:endParaRPr lang="en-US"/>
        </a:p>
      </dgm:t>
    </dgm:pt>
    <dgm:pt modelId="{F74BC01B-5E1E-4ADD-9515-00356B79D1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Vintage Earnings Profile</a:t>
          </a:r>
        </a:p>
      </dgm:t>
    </dgm:pt>
    <dgm:pt modelId="{E80B95A6-581A-4BC4-B523-74C273FD8287}" type="parTrans" cxnId="{8778ABD9-C262-4DF9-8C1E-BF1D063BB5C9}">
      <dgm:prSet/>
      <dgm:spPr/>
      <dgm:t>
        <a:bodyPr/>
        <a:lstStyle/>
        <a:p>
          <a:endParaRPr lang="en-US"/>
        </a:p>
      </dgm:t>
    </dgm:pt>
    <dgm:pt modelId="{FD8ABA08-9D28-4DE1-846B-EF07372F5BF8}" type="sibTrans" cxnId="{8778ABD9-C262-4DF9-8C1E-BF1D063BB5C9}">
      <dgm:prSet/>
      <dgm:spPr/>
      <dgm:t>
        <a:bodyPr/>
        <a:lstStyle/>
        <a:p>
          <a:endParaRPr lang="en-US"/>
        </a:p>
      </dgm:t>
    </dgm:pt>
    <dgm:pt modelId="{071926C8-9E08-4BE0-A1E4-133B16FF713E}" type="pres">
      <dgm:prSet presAssocID="{E817CCF5-DA3F-4E5F-BE7C-D8111B2BFEBA}" presName="root" presStyleCnt="0">
        <dgm:presLayoutVars>
          <dgm:dir/>
          <dgm:resizeHandles val="exact"/>
        </dgm:presLayoutVars>
      </dgm:prSet>
      <dgm:spPr/>
    </dgm:pt>
    <dgm:pt modelId="{1DA6F9F3-4A7F-42F9-8B77-7BD552F03105}" type="pres">
      <dgm:prSet presAssocID="{E754A2A0-41CE-428B-9DDC-DCD1FD12D16A}" presName="compNode" presStyleCnt="0"/>
      <dgm:spPr/>
    </dgm:pt>
    <dgm:pt modelId="{AF72813A-2810-4A52-BE92-611D54918694}" type="pres">
      <dgm:prSet presAssocID="{E754A2A0-41CE-428B-9DDC-DCD1FD12D16A}" presName="iconRect" presStyleLbl="node1" presStyleIdx="0" presStyleCnt="3" custScaleX="197851" custScaleY="202224" custLinFactNeighborX="-2122" custLinFactNeighborY="-45592"/>
      <dgm:spPr>
        <a:blipFill rotWithShape="1">
          <a:blip xmlns:r="http://schemas.openxmlformats.org/officeDocument/2006/relationships" r:embed="rId1"/>
          <a:srcRect/>
          <a:stretch>
            <a:fillRect l="-2000" r="-2000"/>
          </a:stretch>
        </a:blipFill>
        <a:ln>
          <a:noFill/>
        </a:ln>
      </dgm:spPr>
    </dgm:pt>
    <dgm:pt modelId="{0FF9AC2C-F836-43CA-8259-A20F609F4C83}" type="pres">
      <dgm:prSet presAssocID="{E754A2A0-41CE-428B-9DDC-DCD1FD12D16A}" presName="iconSpace" presStyleCnt="0"/>
      <dgm:spPr/>
    </dgm:pt>
    <dgm:pt modelId="{DF27DA54-DCB6-45F4-890E-F7DCC5A4BE12}" type="pres">
      <dgm:prSet presAssocID="{E754A2A0-41CE-428B-9DDC-DCD1FD12D16A}" presName="parTx" presStyleLbl="revTx" presStyleIdx="0" presStyleCnt="6" custLinFactNeighborY="46888">
        <dgm:presLayoutVars>
          <dgm:chMax val="0"/>
          <dgm:chPref val="0"/>
        </dgm:presLayoutVars>
      </dgm:prSet>
      <dgm:spPr/>
    </dgm:pt>
    <dgm:pt modelId="{E3A03C26-8C60-4D73-A4C2-0678A1DD3B31}" type="pres">
      <dgm:prSet presAssocID="{E754A2A0-41CE-428B-9DDC-DCD1FD12D16A}" presName="txSpace" presStyleCnt="0"/>
      <dgm:spPr/>
    </dgm:pt>
    <dgm:pt modelId="{DD091D0A-5A25-4241-91F3-18D32B0BDD4F}" type="pres">
      <dgm:prSet presAssocID="{E754A2A0-41CE-428B-9DDC-DCD1FD12D16A}" presName="desTx" presStyleLbl="revTx" presStyleIdx="1" presStyleCnt="6" custLinFactNeighborY="24663">
        <dgm:presLayoutVars/>
      </dgm:prSet>
      <dgm:spPr/>
    </dgm:pt>
    <dgm:pt modelId="{2564C0D4-4875-421D-81DB-70BF6751BBA7}" type="pres">
      <dgm:prSet presAssocID="{02D8D4EF-9694-45C7-AF26-E20371B3C352}" presName="sibTrans" presStyleCnt="0"/>
      <dgm:spPr/>
    </dgm:pt>
    <dgm:pt modelId="{3076B9F9-EC92-4653-AC03-C71FD5E9A400}" type="pres">
      <dgm:prSet presAssocID="{DCCE571A-4D30-4294-ABAF-6885F619D2D9}" presName="compNode" presStyleCnt="0"/>
      <dgm:spPr/>
    </dgm:pt>
    <dgm:pt modelId="{210823F6-AC1A-46E3-9D99-A319DF497539}" type="pres">
      <dgm:prSet presAssocID="{DCCE571A-4D30-4294-ABAF-6885F619D2D9}" presName="iconRect" presStyleLbl="node1" presStyleIdx="1" presStyleCnt="3" custScaleX="197851" custScaleY="202224" custLinFactNeighborX="-2122" custLinFactNeighborY="-45592"/>
      <dgm:spPr>
        <a:blipFill rotWithShape="1">
          <a:blip xmlns:r="http://schemas.openxmlformats.org/officeDocument/2006/relationships" r:embed="rId2"/>
          <a:srcRect/>
          <a:stretch>
            <a:fillRect l="-5000" r="-5000"/>
          </a:stretch>
        </a:blipFill>
        <a:ln>
          <a:noFill/>
        </a:ln>
      </dgm:spPr>
    </dgm:pt>
    <dgm:pt modelId="{2F262968-0DF4-4BB1-BD25-0ED2829FA45D}" type="pres">
      <dgm:prSet presAssocID="{DCCE571A-4D30-4294-ABAF-6885F619D2D9}" presName="iconSpace" presStyleCnt="0"/>
      <dgm:spPr/>
    </dgm:pt>
    <dgm:pt modelId="{3C1752BD-6530-4141-80E9-9A0923780DCB}" type="pres">
      <dgm:prSet presAssocID="{DCCE571A-4D30-4294-ABAF-6885F619D2D9}" presName="parTx" presStyleLbl="revTx" presStyleIdx="2" presStyleCnt="6" custLinFactNeighborY="46888">
        <dgm:presLayoutVars>
          <dgm:chMax val="0"/>
          <dgm:chPref val="0"/>
        </dgm:presLayoutVars>
      </dgm:prSet>
      <dgm:spPr/>
    </dgm:pt>
    <dgm:pt modelId="{C393D316-1AB7-4A24-B8A5-3485F2713F88}" type="pres">
      <dgm:prSet presAssocID="{DCCE571A-4D30-4294-ABAF-6885F619D2D9}" presName="txSpace" presStyleCnt="0"/>
      <dgm:spPr/>
    </dgm:pt>
    <dgm:pt modelId="{7CD40649-A74C-4AD8-B9D0-2573A1955C91}" type="pres">
      <dgm:prSet presAssocID="{DCCE571A-4D30-4294-ABAF-6885F619D2D9}" presName="desTx" presStyleLbl="revTx" presStyleIdx="3" presStyleCnt="6" custLinFactNeighborY="24663">
        <dgm:presLayoutVars/>
      </dgm:prSet>
      <dgm:spPr/>
    </dgm:pt>
    <dgm:pt modelId="{9A7327AD-D2A8-4CB1-B3E0-7543B1D84369}" type="pres">
      <dgm:prSet presAssocID="{2C1DF6EC-6090-4926-A556-3D2417B7F2AA}" presName="sibTrans" presStyleCnt="0"/>
      <dgm:spPr/>
    </dgm:pt>
    <dgm:pt modelId="{13BCBAD6-8F08-4029-90C7-8E8A0D0733DD}" type="pres">
      <dgm:prSet presAssocID="{1C1B28B7-2609-4BAA-AAAB-5801EDFD334C}" presName="compNode" presStyleCnt="0"/>
      <dgm:spPr/>
    </dgm:pt>
    <dgm:pt modelId="{B0A3ABD2-C471-4A21-8AEF-3843C86919E1}" type="pres">
      <dgm:prSet presAssocID="{1C1B28B7-2609-4BAA-AAAB-5801EDFD334C}" presName="iconRect" presStyleLbl="node1" presStyleIdx="2" presStyleCnt="3" custScaleX="197851" custScaleY="202224" custLinFactNeighborX="-2122" custLinFactNeighborY="-45592"/>
      <dgm:spPr>
        <a:blipFill rotWithShape="1">
          <a:blip xmlns:r="http://schemas.openxmlformats.org/officeDocument/2006/relationships" r:embed="rId3"/>
          <a:srcRect/>
          <a:stretch>
            <a:fillRect l="-4000" r="-4000"/>
          </a:stretch>
        </a:blipFill>
        <a:ln>
          <a:noFill/>
        </a:ln>
      </dgm:spPr>
    </dgm:pt>
    <dgm:pt modelId="{C05B68FE-639F-4FA9-A205-D74CFD77C39F}" type="pres">
      <dgm:prSet presAssocID="{1C1B28B7-2609-4BAA-AAAB-5801EDFD334C}" presName="iconSpace" presStyleCnt="0"/>
      <dgm:spPr/>
    </dgm:pt>
    <dgm:pt modelId="{C4D97C04-1692-4931-9A64-809D862C1739}" type="pres">
      <dgm:prSet presAssocID="{1C1B28B7-2609-4BAA-AAAB-5801EDFD334C}" presName="parTx" presStyleLbl="revTx" presStyleIdx="4" presStyleCnt="6" custLinFactNeighborX="-580" custLinFactNeighborY="46888">
        <dgm:presLayoutVars>
          <dgm:chMax val="0"/>
          <dgm:chPref val="0"/>
        </dgm:presLayoutVars>
      </dgm:prSet>
      <dgm:spPr/>
    </dgm:pt>
    <dgm:pt modelId="{62A868A2-37A4-4832-B3F5-E1EA98BA3648}" type="pres">
      <dgm:prSet presAssocID="{1C1B28B7-2609-4BAA-AAAB-5801EDFD334C}" presName="txSpace" presStyleCnt="0"/>
      <dgm:spPr/>
    </dgm:pt>
    <dgm:pt modelId="{6418EBED-F111-425B-8EE2-06B8B2297A68}" type="pres">
      <dgm:prSet presAssocID="{1C1B28B7-2609-4BAA-AAAB-5801EDFD334C}" presName="desTx" presStyleLbl="revTx" presStyleIdx="5" presStyleCnt="6" custLinFactNeighborX="-580" custLinFactNeighborY="24663">
        <dgm:presLayoutVars/>
      </dgm:prSet>
      <dgm:spPr/>
    </dgm:pt>
  </dgm:ptLst>
  <dgm:cxnLst>
    <dgm:cxn modelId="{079E1015-BF7E-499A-99C0-BA5607789253}" type="presOf" srcId="{E754A2A0-41CE-428B-9DDC-DCD1FD12D16A}" destId="{DF27DA54-DCB6-45F4-890E-F7DCC5A4BE12}" srcOrd="0" destOrd="0" presId="urn:microsoft.com/office/officeart/2018/5/layout/CenteredIconLabelDescriptionList"/>
    <dgm:cxn modelId="{CE13601D-E1A5-42B4-9435-EF16045E60FA}" srcId="{E754A2A0-41CE-428B-9DDC-DCD1FD12D16A}" destId="{E73E8133-584D-4C45-99EA-6F2691A17A73}" srcOrd="1" destOrd="0" parTransId="{19366B0E-517E-41A1-A871-4D800CF4D2F7}" sibTransId="{C09243AF-AD07-4CBF-84F7-E2CD9DD2CEF1}"/>
    <dgm:cxn modelId="{6D4CB933-1DF3-4BC1-A454-546CC5034B5C}" type="presOf" srcId="{C1BC2591-8C91-4D2E-838F-26D0C0073985}" destId="{6418EBED-F111-425B-8EE2-06B8B2297A68}" srcOrd="0" destOrd="1" presId="urn:microsoft.com/office/officeart/2018/5/layout/CenteredIconLabelDescriptionList"/>
    <dgm:cxn modelId="{05037335-2E5B-48BE-86A9-5372B1A16299}" srcId="{E817CCF5-DA3F-4E5F-BE7C-D8111B2BFEBA}" destId="{1C1B28B7-2609-4BAA-AAAB-5801EDFD334C}" srcOrd="2" destOrd="0" parTransId="{2BF5F791-D223-44A4-B231-6C3F4B786D08}" sibTransId="{A432C086-9156-4D32-A06E-6E237CC66D92}"/>
    <dgm:cxn modelId="{1CCE1B3A-0A40-44CD-A839-C37BCA6E0D94}" type="presOf" srcId="{B4C55E9F-B5C0-4AD1-919B-D2D83AC9CD40}" destId="{7CD40649-A74C-4AD8-B9D0-2573A1955C91}" srcOrd="0" destOrd="0" presId="urn:microsoft.com/office/officeart/2018/5/layout/CenteredIconLabelDescriptionList"/>
    <dgm:cxn modelId="{C5FF5745-4781-44B9-BC29-74DCE41C1172}" type="presOf" srcId="{DCCE571A-4D30-4294-ABAF-6885F619D2D9}" destId="{3C1752BD-6530-4141-80E9-9A0923780DCB}" srcOrd="0" destOrd="0" presId="urn:microsoft.com/office/officeart/2018/5/layout/CenteredIconLabelDescriptionList"/>
    <dgm:cxn modelId="{6F7E1B4A-66A4-466F-97C5-ED0892509BF2}" type="presOf" srcId="{28C188E4-A3B1-47AF-802E-B2DED21921BA}" destId="{6418EBED-F111-425B-8EE2-06B8B2297A68}" srcOrd="0" destOrd="0" presId="urn:microsoft.com/office/officeart/2018/5/layout/CenteredIconLabelDescriptionList"/>
    <dgm:cxn modelId="{31236A4C-17B7-4AD6-A6DF-D5505A7B3830}" type="presOf" srcId="{19AE6A50-B2F7-4F98-A456-DF10E94887E7}" destId="{DD091D0A-5A25-4241-91F3-18D32B0BDD4F}" srcOrd="0" destOrd="2" presId="urn:microsoft.com/office/officeart/2018/5/layout/CenteredIconLabelDescriptionList"/>
    <dgm:cxn modelId="{E3ED426D-0ED9-435E-9A9A-1B437DA49D3E}" type="presOf" srcId="{80308036-41FA-49DF-BC56-8BE1223C877B}" destId="{7CD40649-A74C-4AD8-B9D0-2573A1955C91}" srcOrd="0" destOrd="2" presId="urn:microsoft.com/office/officeart/2018/5/layout/CenteredIconLabelDescriptionList"/>
    <dgm:cxn modelId="{B807BF75-BC86-4A84-AB83-7B8BC68E737C}" srcId="{1C1B28B7-2609-4BAA-AAAB-5801EDFD334C}" destId="{28C188E4-A3B1-47AF-802E-B2DED21921BA}" srcOrd="0" destOrd="0" parTransId="{C89C556F-BA69-4B68-9F7C-1121B26764B0}" sibTransId="{7BEFF1EA-4DB5-4BD3-A89B-DF0184626A1A}"/>
    <dgm:cxn modelId="{BE03A87C-50F2-49E6-B8EB-2219D8A5E4BF}" type="presOf" srcId="{E73E8133-584D-4C45-99EA-6F2691A17A73}" destId="{DD091D0A-5A25-4241-91F3-18D32B0BDD4F}" srcOrd="0" destOrd="1" presId="urn:microsoft.com/office/officeart/2018/5/layout/CenteredIconLabelDescriptionList"/>
    <dgm:cxn modelId="{9C9F8283-EF4B-46ED-B123-7152942A1C38}" type="presOf" srcId="{F74BC01B-5E1E-4ADD-9515-00356B79D176}" destId="{6418EBED-F111-425B-8EE2-06B8B2297A68}" srcOrd="0" destOrd="2" presId="urn:microsoft.com/office/officeart/2018/5/layout/CenteredIconLabelDescriptionList"/>
    <dgm:cxn modelId="{D1B32484-28F0-428A-9520-8334A2F3F0B1}" srcId="{DCCE571A-4D30-4294-ABAF-6885F619D2D9}" destId="{80308036-41FA-49DF-BC56-8BE1223C877B}" srcOrd="2" destOrd="0" parTransId="{CB4C8DF6-8671-4F14-9BD6-68E721D7CBE8}" sibTransId="{1F052CFC-B532-468F-8AAE-C7C381ADE52A}"/>
    <dgm:cxn modelId="{4D6131AC-1805-4438-A39D-4F587C933D11}" type="presOf" srcId="{E817CCF5-DA3F-4E5F-BE7C-D8111B2BFEBA}" destId="{071926C8-9E08-4BE0-A1E4-133B16FF713E}" srcOrd="0" destOrd="0" presId="urn:microsoft.com/office/officeart/2018/5/layout/CenteredIconLabelDescriptionList"/>
    <dgm:cxn modelId="{7A243DB8-C0B8-4718-B558-CE939B8FF03E}" srcId="{E754A2A0-41CE-428B-9DDC-DCD1FD12D16A}" destId="{C2F66EED-74C3-4F36-A1D4-8AFCBB009938}" srcOrd="0" destOrd="0" parTransId="{5CF5C62A-BD1A-4922-92B6-33ECA44C1F76}" sibTransId="{F9BAA161-AAEC-4A41-B4D9-A27EAD80526E}"/>
    <dgm:cxn modelId="{E40A96C6-DC5F-42A1-9307-3B282B7BE6C8}" srcId="{DCCE571A-4D30-4294-ABAF-6885F619D2D9}" destId="{6BF509EE-1E1E-4BF7-84F4-158CD8D2DC09}" srcOrd="1" destOrd="0" parTransId="{A66C651E-305C-49C9-A282-1069A4617E85}" sibTransId="{20224668-7462-4C4B-BD92-AE4512D3930F}"/>
    <dgm:cxn modelId="{507A74C7-FEAF-4A4C-9250-0613CBC2F127}" srcId="{E817CCF5-DA3F-4E5F-BE7C-D8111B2BFEBA}" destId="{E754A2A0-41CE-428B-9DDC-DCD1FD12D16A}" srcOrd="0" destOrd="0" parTransId="{BE164097-A5AA-4EA1-9E64-D7FCD4DD2A4E}" sibTransId="{02D8D4EF-9694-45C7-AF26-E20371B3C352}"/>
    <dgm:cxn modelId="{B51342D1-507F-4538-B2E7-CC8612277523}" type="presOf" srcId="{1C1B28B7-2609-4BAA-AAAB-5801EDFD334C}" destId="{C4D97C04-1692-4931-9A64-809D862C1739}" srcOrd="0" destOrd="0" presId="urn:microsoft.com/office/officeart/2018/5/layout/CenteredIconLabelDescriptionList"/>
    <dgm:cxn modelId="{B2BEE9D2-644C-400C-8E33-2C4491C5B104}" srcId="{DCCE571A-4D30-4294-ABAF-6885F619D2D9}" destId="{B4C55E9F-B5C0-4AD1-919B-D2D83AC9CD40}" srcOrd="0" destOrd="0" parTransId="{D1B05DEA-DFE0-4560-B75F-1C2BCB67A7C6}" sibTransId="{A6301E27-5ACC-4907-A7C8-B41877235C87}"/>
    <dgm:cxn modelId="{F938F5D5-804D-4B23-8281-BE5677075ACA}" srcId="{E754A2A0-41CE-428B-9DDC-DCD1FD12D16A}" destId="{19AE6A50-B2F7-4F98-A456-DF10E94887E7}" srcOrd="2" destOrd="0" parTransId="{FCAB35B7-FF11-4E93-9864-F2B9C97274F4}" sibTransId="{F7BDB8CA-0E84-4B27-8BED-5C7340299BE3}"/>
    <dgm:cxn modelId="{8778ABD9-C262-4DF9-8C1E-BF1D063BB5C9}" srcId="{1C1B28B7-2609-4BAA-AAAB-5801EDFD334C}" destId="{F74BC01B-5E1E-4ADD-9515-00356B79D176}" srcOrd="2" destOrd="0" parTransId="{E80B95A6-581A-4BC4-B523-74C273FD8287}" sibTransId="{FD8ABA08-9D28-4DE1-846B-EF07372F5BF8}"/>
    <dgm:cxn modelId="{E70347E4-4461-4B80-8927-4CA0AEBFAAF8}" srcId="{E817CCF5-DA3F-4E5F-BE7C-D8111B2BFEBA}" destId="{DCCE571A-4D30-4294-ABAF-6885F619D2D9}" srcOrd="1" destOrd="0" parTransId="{3AD83C96-5A95-4337-BF2D-97454AF7F108}" sibTransId="{2C1DF6EC-6090-4926-A556-3D2417B7F2AA}"/>
    <dgm:cxn modelId="{3DA7E7F0-5057-42E1-BFDF-4C763F4C13E6}" type="presOf" srcId="{6BF509EE-1E1E-4BF7-84F4-158CD8D2DC09}" destId="{7CD40649-A74C-4AD8-B9D0-2573A1955C91}" srcOrd="0" destOrd="1" presId="urn:microsoft.com/office/officeart/2018/5/layout/CenteredIconLabelDescriptionList"/>
    <dgm:cxn modelId="{55A931F7-B2A3-4173-A574-A80CB726BAE2}" type="presOf" srcId="{C2F66EED-74C3-4F36-A1D4-8AFCBB009938}" destId="{DD091D0A-5A25-4241-91F3-18D32B0BDD4F}" srcOrd="0" destOrd="0" presId="urn:microsoft.com/office/officeart/2018/5/layout/CenteredIconLabelDescriptionList"/>
    <dgm:cxn modelId="{D20E76FA-21CC-446B-8735-8A5FCDFC9E0E}" srcId="{1C1B28B7-2609-4BAA-AAAB-5801EDFD334C}" destId="{C1BC2591-8C91-4D2E-838F-26D0C0073985}" srcOrd="1" destOrd="0" parTransId="{7DCA0393-C91B-458E-9602-70CA0004F5AA}" sibTransId="{472A1DB7-924E-4E35-8E55-E1EE1C624B51}"/>
    <dgm:cxn modelId="{87DD2528-CB43-4F2F-AD70-34B2C76F4974}" type="presParOf" srcId="{071926C8-9E08-4BE0-A1E4-133B16FF713E}" destId="{1DA6F9F3-4A7F-42F9-8B77-7BD552F03105}" srcOrd="0" destOrd="0" presId="urn:microsoft.com/office/officeart/2018/5/layout/CenteredIconLabelDescriptionList"/>
    <dgm:cxn modelId="{C7D85599-D34F-41B3-ACEB-0C058EB1F61E}" type="presParOf" srcId="{1DA6F9F3-4A7F-42F9-8B77-7BD552F03105}" destId="{AF72813A-2810-4A52-BE92-611D54918694}" srcOrd="0" destOrd="0" presId="urn:microsoft.com/office/officeart/2018/5/layout/CenteredIconLabelDescriptionList"/>
    <dgm:cxn modelId="{C48669E0-1E6E-4350-9DF8-08B6FB55FE83}" type="presParOf" srcId="{1DA6F9F3-4A7F-42F9-8B77-7BD552F03105}" destId="{0FF9AC2C-F836-43CA-8259-A20F609F4C83}" srcOrd="1" destOrd="0" presId="urn:microsoft.com/office/officeart/2018/5/layout/CenteredIconLabelDescriptionList"/>
    <dgm:cxn modelId="{99FB1C93-FBB0-428C-B3D1-D2EC3308D436}" type="presParOf" srcId="{1DA6F9F3-4A7F-42F9-8B77-7BD552F03105}" destId="{DF27DA54-DCB6-45F4-890E-F7DCC5A4BE12}" srcOrd="2" destOrd="0" presId="urn:microsoft.com/office/officeart/2018/5/layout/CenteredIconLabelDescriptionList"/>
    <dgm:cxn modelId="{D2C113FF-430C-42FA-B64E-13ACE978DEE7}" type="presParOf" srcId="{1DA6F9F3-4A7F-42F9-8B77-7BD552F03105}" destId="{E3A03C26-8C60-4D73-A4C2-0678A1DD3B31}" srcOrd="3" destOrd="0" presId="urn:microsoft.com/office/officeart/2018/5/layout/CenteredIconLabelDescriptionList"/>
    <dgm:cxn modelId="{C10D59DD-0D52-4682-AC9F-5873A75B6FEF}" type="presParOf" srcId="{1DA6F9F3-4A7F-42F9-8B77-7BD552F03105}" destId="{DD091D0A-5A25-4241-91F3-18D32B0BDD4F}" srcOrd="4" destOrd="0" presId="urn:microsoft.com/office/officeart/2018/5/layout/CenteredIconLabelDescriptionList"/>
    <dgm:cxn modelId="{0510082E-5DF2-42DD-AE6C-D1E60730D4E3}" type="presParOf" srcId="{071926C8-9E08-4BE0-A1E4-133B16FF713E}" destId="{2564C0D4-4875-421D-81DB-70BF6751BBA7}" srcOrd="1" destOrd="0" presId="urn:microsoft.com/office/officeart/2018/5/layout/CenteredIconLabelDescriptionList"/>
    <dgm:cxn modelId="{E144C32E-E72B-4991-B9EC-93820D68CFB5}" type="presParOf" srcId="{071926C8-9E08-4BE0-A1E4-133B16FF713E}" destId="{3076B9F9-EC92-4653-AC03-C71FD5E9A400}" srcOrd="2" destOrd="0" presId="urn:microsoft.com/office/officeart/2018/5/layout/CenteredIconLabelDescriptionList"/>
    <dgm:cxn modelId="{66AB50A5-3D6E-4CE8-9C00-3540BF3A682A}" type="presParOf" srcId="{3076B9F9-EC92-4653-AC03-C71FD5E9A400}" destId="{210823F6-AC1A-46E3-9D99-A319DF497539}" srcOrd="0" destOrd="0" presId="urn:microsoft.com/office/officeart/2018/5/layout/CenteredIconLabelDescriptionList"/>
    <dgm:cxn modelId="{BB0A9168-4CEF-4C37-AA4F-28A0F96C5AAE}" type="presParOf" srcId="{3076B9F9-EC92-4653-AC03-C71FD5E9A400}" destId="{2F262968-0DF4-4BB1-BD25-0ED2829FA45D}" srcOrd="1" destOrd="0" presId="urn:microsoft.com/office/officeart/2018/5/layout/CenteredIconLabelDescriptionList"/>
    <dgm:cxn modelId="{05D1054F-4CFA-4960-9C76-474461246A75}" type="presParOf" srcId="{3076B9F9-EC92-4653-AC03-C71FD5E9A400}" destId="{3C1752BD-6530-4141-80E9-9A0923780DCB}" srcOrd="2" destOrd="0" presId="urn:microsoft.com/office/officeart/2018/5/layout/CenteredIconLabelDescriptionList"/>
    <dgm:cxn modelId="{021DA957-19C0-48AF-82E6-5EF64E6E4350}" type="presParOf" srcId="{3076B9F9-EC92-4653-AC03-C71FD5E9A400}" destId="{C393D316-1AB7-4A24-B8A5-3485F2713F88}" srcOrd="3" destOrd="0" presId="urn:microsoft.com/office/officeart/2018/5/layout/CenteredIconLabelDescriptionList"/>
    <dgm:cxn modelId="{E4E1ED22-2207-49AD-89BF-A68B1DCF8B24}" type="presParOf" srcId="{3076B9F9-EC92-4653-AC03-C71FD5E9A400}" destId="{7CD40649-A74C-4AD8-B9D0-2573A1955C91}" srcOrd="4" destOrd="0" presId="urn:microsoft.com/office/officeart/2018/5/layout/CenteredIconLabelDescriptionList"/>
    <dgm:cxn modelId="{E12208AE-A278-4C0F-9A95-B2A9F1FA788C}" type="presParOf" srcId="{071926C8-9E08-4BE0-A1E4-133B16FF713E}" destId="{9A7327AD-D2A8-4CB1-B3E0-7543B1D84369}" srcOrd="3" destOrd="0" presId="urn:microsoft.com/office/officeart/2018/5/layout/CenteredIconLabelDescriptionList"/>
    <dgm:cxn modelId="{04AF0028-0607-4319-870D-38F76BAD13CF}" type="presParOf" srcId="{071926C8-9E08-4BE0-A1E4-133B16FF713E}" destId="{13BCBAD6-8F08-4029-90C7-8E8A0D0733DD}" srcOrd="4" destOrd="0" presId="urn:microsoft.com/office/officeart/2018/5/layout/CenteredIconLabelDescriptionList"/>
    <dgm:cxn modelId="{6A4CD51F-23AC-49BF-A6C9-263678EFDC1A}" type="presParOf" srcId="{13BCBAD6-8F08-4029-90C7-8E8A0D0733DD}" destId="{B0A3ABD2-C471-4A21-8AEF-3843C86919E1}" srcOrd="0" destOrd="0" presId="urn:microsoft.com/office/officeart/2018/5/layout/CenteredIconLabelDescriptionList"/>
    <dgm:cxn modelId="{09B630B3-6E33-4A75-A9D0-DB0F7EABE59A}" type="presParOf" srcId="{13BCBAD6-8F08-4029-90C7-8E8A0D0733DD}" destId="{C05B68FE-639F-4FA9-A205-D74CFD77C39F}" srcOrd="1" destOrd="0" presId="urn:microsoft.com/office/officeart/2018/5/layout/CenteredIconLabelDescriptionList"/>
    <dgm:cxn modelId="{54C79EE1-3818-4202-8586-5211607DA0B9}" type="presParOf" srcId="{13BCBAD6-8F08-4029-90C7-8E8A0D0733DD}" destId="{C4D97C04-1692-4931-9A64-809D862C1739}" srcOrd="2" destOrd="0" presId="urn:microsoft.com/office/officeart/2018/5/layout/CenteredIconLabelDescriptionList"/>
    <dgm:cxn modelId="{18E2766E-C663-4DEC-B900-6C8AE4D2800E}" type="presParOf" srcId="{13BCBAD6-8F08-4029-90C7-8E8A0D0733DD}" destId="{62A868A2-37A4-4832-B3F5-E1EA98BA3648}" srcOrd="3" destOrd="0" presId="urn:microsoft.com/office/officeart/2018/5/layout/CenteredIconLabelDescriptionList"/>
    <dgm:cxn modelId="{9E5F65AC-D550-43B1-ABB5-AF4466613C81}" type="presParOf" srcId="{13BCBAD6-8F08-4029-90C7-8E8A0D0733DD}" destId="{6418EBED-F111-425B-8EE2-06B8B2297A6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72813A-2810-4A52-BE92-611D54918694}">
      <dsp:nvSpPr>
        <dsp:cNvPr id="0" name=""/>
        <dsp:cNvSpPr/>
      </dsp:nvSpPr>
      <dsp:spPr>
        <a:xfrm>
          <a:off x="517603" y="472011"/>
          <a:ext cx="2410714" cy="2463997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l="-6000" r="-6000"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27DA54-DCB6-45F4-890E-F7DCC5A4BE12}">
      <dsp:nvSpPr>
        <dsp:cNvPr id="0" name=""/>
        <dsp:cNvSpPr/>
      </dsp:nvSpPr>
      <dsp:spPr>
        <a:xfrm>
          <a:off x="8174" y="3207807"/>
          <a:ext cx="3481284" cy="522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900" kern="1200" dirty="0"/>
            <a:t>Basic Music Theory</a:t>
          </a:r>
        </a:p>
      </dsp:txBody>
      <dsp:txXfrm>
        <a:off x="8174" y="3207807"/>
        <a:ext cx="3481284" cy="522192"/>
      </dsp:txXfrm>
    </dsp:sp>
    <dsp:sp modelId="{DD091D0A-5A25-4241-91F3-18D32B0BDD4F}">
      <dsp:nvSpPr>
        <dsp:cNvPr id="0" name=""/>
        <dsp:cNvSpPr/>
      </dsp:nvSpPr>
      <dsp:spPr>
        <a:xfrm>
          <a:off x="16181" y="3918812"/>
          <a:ext cx="3481284" cy="312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Understanding songs attributes </a:t>
          </a:r>
        </a:p>
      </dsp:txBody>
      <dsp:txXfrm>
        <a:off x="16181" y="3918812"/>
        <a:ext cx="3481284" cy="312278"/>
      </dsp:txXfrm>
    </dsp:sp>
    <dsp:sp modelId="{210823F6-AC1A-46E3-9D99-A319DF497539}">
      <dsp:nvSpPr>
        <dsp:cNvPr id="0" name=""/>
        <dsp:cNvSpPr/>
      </dsp:nvSpPr>
      <dsp:spPr>
        <a:xfrm>
          <a:off x="4608113" y="418732"/>
          <a:ext cx="2410714" cy="2463997"/>
        </a:xfrm>
        <a:prstGeom prst="rect">
          <a:avLst/>
        </a:prstGeom>
        <a:blipFill rotWithShape="1">
          <a:blip xmlns:r="http://schemas.openxmlformats.org/officeDocument/2006/relationships" r:embed="rId2"/>
          <a:srcRect/>
          <a:stretch>
            <a:fillRect l="-2000" r="-2000"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1752BD-6530-4141-80E9-9A0923780DCB}">
      <dsp:nvSpPr>
        <dsp:cNvPr id="0" name=""/>
        <dsp:cNvSpPr/>
      </dsp:nvSpPr>
      <dsp:spPr>
        <a:xfrm>
          <a:off x="4098683" y="3154528"/>
          <a:ext cx="3481284" cy="522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900" kern="1200" dirty="0"/>
            <a:t>Investment Funds</a:t>
          </a:r>
        </a:p>
      </dsp:txBody>
      <dsp:txXfrm>
        <a:off x="4098683" y="3154528"/>
        <a:ext cx="3481284" cy="522192"/>
      </dsp:txXfrm>
    </dsp:sp>
    <dsp:sp modelId="{7CD40649-A74C-4AD8-B9D0-2573A1955C91}">
      <dsp:nvSpPr>
        <dsp:cNvPr id="0" name=""/>
        <dsp:cNvSpPr/>
      </dsp:nvSpPr>
      <dsp:spPr>
        <a:xfrm>
          <a:off x="4082635" y="4004106"/>
          <a:ext cx="3481284" cy="4188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Recent emergence of songs as asset class – Hipgnosis Songs Fund and Roundhill Music Fund</a:t>
          </a:r>
        </a:p>
      </dsp:txBody>
      <dsp:txXfrm>
        <a:off x="4082635" y="4004106"/>
        <a:ext cx="3481284" cy="418836"/>
      </dsp:txXfrm>
    </dsp:sp>
    <dsp:sp modelId="{B0A3ABD2-C471-4A21-8AEF-3843C86919E1}">
      <dsp:nvSpPr>
        <dsp:cNvPr id="0" name=""/>
        <dsp:cNvSpPr/>
      </dsp:nvSpPr>
      <dsp:spPr>
        <a:xfrm>
          <a:off x="8698622" y="418732"/>
          <a:ext cx="2410714" cy="2463997"/>
        </a:xfrm>
        <a:prstGeom prst="rect">
          <a:avLst/>
        </a:prstGeom>
        <a:blipFill rotWithShape="1">
          <a:blip xmlns:r="http://schemas.openxmlformats.org/officeDocument/2006/relationships" r:embed="rId3"/>
          <a:srcRect/>
          <a:stretch>
            <a:fillRect l="-4000" r="-4000"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D97C04-1692-4931-9A64-809D862C1739}">
      <dsp:nvSpPr>
        <dsp:cNvPr id="0" name=""/>
        <dsp:cNvSpPr/>
      </dsp:nvSpPr>
      <dsp:spPr>
        <a:xfrm>
          <a:off x="8169001" y="3154528"/>
          <a:ext cx="3481284" cy="522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900" kern="1200" dirty="0"/>
            <a:t>Music Copyright</a:t>
          </a:r>
        </a:p>
      </dsp:txBody>
      <dsp:txXfrm>
        <a:off x="8169001" y="3154528"/>
        <a:ext cx="3481284" cy="522192"/>
      </dsp:txXfrm>
    </dsp:sp>
    <dsp:sp modelId="{6418EBED-F111-425B-8EE2-06B8B2297A68}">
      <dsp:nvSpPr>
        <dsp:cNvPr id="0" name=""/>
        <dsp:cNvSpPr/>
      </dsp:nvSpPr>
      <dsp:spPr>
        <a:xfrm>
          <a:off x="8152952" y="4012127"/>
          <a:ext cx="3481284" cy="4188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Music Royalties – maximizing value of Songs for investors</a:t>
          </a:r>
        </a:p>
      </dsp:txBody>
      <dsp:txXfrm>
        <a:off x="8152952" y="4012127"/>
        <a:ext cx="3481284" cy="4188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72813A-2810-4A52-BE92-611D54918694}">
      <dsp:nvSpPr>
        <dsp:cNvPr id="0" name=""/>
        <dsp:cNvSpPr/>
      </dsp:nvSpPr>
      <dsp:spPr>
        <a:xfrm>
          <a:off x="517603" y="418732"/>
          <a:ext cx="2410714" cy="2463997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l="-2000" r="-2000"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27DA54-DCB6-45F4-890E-F7DCC5A4BE12}">
      <dsp:nvSpPr>
        <dsp:cNvPr id="0" name=""/>
        <dsp:cNvSpPr/>
      </dsp:nvSpPr>
      <dsp:spPr>
        <a:xfrm>
          <a:off x="8174" y="3154528"/>
          <a:ext cx="3481284" cy="522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kern="1200" dirty="0"/>
            <a:t>Portfolio Management</a:t>
          </a:r>
        </a:p>
      </dsp:txBody>
      <dsp:txXfrm>
        <a:off x="8174" y="3154528"/>
        <a:ext cx="3481284" cy="522192"/>
      </dsp:txXfrm>
    </dsp:sp>
    <dsp:sp modelId="{DD091D0A-5A25-4241-91F3-18D32B0BDD4F}">
      <dsp:nvSpPr>
        <dsp:cNvPr id="0" name=""/>
        <dsp:cNvSpPr/>
      </dsp:nvSpPr>
      <dsp:spPr>
        <a:xfrm>
          <a:off x="8174" y="3578991"/>
          <a:ext cx="3481284" cy="4188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Emergence of Song Funds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Songs as Investments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Balanced Song Portfolio</a:t>
          </a:r>
        </a:p>
      </dsp:txBody>
      <dsp:txXfrm>
        <a:off x="8174" y="3578991"/>
        <a:ext cx="3481284" cy="418836"/>
      </dsp:txXfrm>
    </dsp:sp>
    <dsp:sp modelId="{210823F6-AC1A-46E3-9D99-A319DF497539}">
      <dsp:nvSpPr>
        <dsp:cNvPr id="0" name=""/>
        <dsp:cNvSpPr/>
      </dsp:nvSpPr>
      <dsp:spPr>
        <a:xfrm>
          <a:off x="4608113" y="418732"/>
          <a:ext cx="2410714" cy="2463997"/>
        </a:xfrm>
        <a:prstGeom prst="rect">
          <a:avLst/>
        </a:prstGeom>
        <a:blipFill rotWithShape="1">
          <a:blip xmlns:r="http://schemas.openxmlformats.org/officeDocument/2006/relationships" r:embed="rId2"/>
          <a:srcRect/>
          <a:stretch>
            <a:fillRect l="-5000" r="-5000"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1752BD-6530-4141-80E9-9A0923780DCB}">
      <dsp:nvSpPr>
        <dsp:cNvPr id="0" name=""/>
        <dsp:cNvSpPr/>
      </dsp:nvSpPr>
      <dsp:spPr>
        <a:xfrm>
          <a:off x="4098683" y="3154528"/>
          <a:ext cx="3481284" cy="522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kern="1200" dirty="0"/>
            <a:t>Genre</a:t>
          </a:r>
        </a:p>
      </dsp:txBody>
      <dsp:txXfrm>
        <a:off x="4098683" y="3154528"/>
        <a:ext cx="3481284" cy="522192"/>
      </dsp:txXfrm>
    </dsp:sp>
    <dsp:sp modelId="{7CD40649-A74C-4AD8-B9D0-2573A1955C91}">
      <dsp:nvSpPr>
        <dsp:cNvPr id="0" name=""/>
        <dsp:cNvSpPr/>
      </dsp:nvSpPr>
      <dsp:spPr>
        <a:xfrm>
          <a:off x="4098683" y="3578991"/>
          <a:ext cx="3481284" cy="4188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Investors understand ‘Genre’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Genre Mix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Genre Subjectivity</a:t>
          </a:r>
        </a:p>
      </dsp:txBody>
      <dsp:txXfrm>
        <a:off x="4098683" y="3578991"/>
        <a:ext cx="3481284" cy="418836"/>
      </dsp:txXfrm>
    </dsp:sp>
    <dsp:sp modelId="{B0A3ABD2-C471-4A21-8AEF-3843C86919E1}">
      <dsp:nvSpPr>
        <dsp:cNvPr id="0" name=""/>
        <dsp:cNvSpPr/>
      </dsp:nvSpPr>
      <dsp:spPr>
        <a:xfrm>
          <a:off x="8698622" y="418732"/>
          <a:ext cx="2410714" cy="2463997"/>
        </a:xfrm>
        <a:prstGeom prst="rect">
          <a:avLst/>
        </a:prstGeom>
        <a:blipFill rotWithShape="1">
          <a:blip xmlns:r="http://schemas.openxmlformats.org/officeDocument/2006/relationships" r:embed="rId3"/>
          <a:srcRect/>
          <a:stretch>
            <a:fillRect l="-4000" r="-4000"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D97C04-1692-4931-9A64-809D862C1739}">
      <dsp:nvSpPr>
        <dsp:cNvPr id="0" name=""/>
        <dsp:cNvSpPr/>
      </dsp:nvSpPr>
      <dsp:spPr>
        <a:xfrm>
          <a:off x="8169001" y="3154528"/>
          <a:ext cx="3481284" cy="522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kern="1200" dirty="0"/>
            <a:t>Vintage</a:t>
          </a:r>
        </a:p>
      </dsp:txBody>
      <dsp:txXfrm>
        <a:off x="8169001" y="3154528"/>
        <a:ext cx="3481284" cy="522192"/>
      </dsp:txXfrm>
    </dsp:sp>
    <dsp:sp modelId="{6418EBED-F111-425B-8EE2-06B8B2297A68}">
      <dsp:nvSpPr>
        <dsp:cNvPr id="0" name=""/>
        <dsp:cNvSpPr/>
      </dsp:nvSpPr>
      <dsp:spPr>
        <a:xfrm>
          <a:off x="8169001" y="3578991"/>
          <a:ext cx="3481284" cy="4188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Investors understand ‘Vintage’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Vintage Mix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Vintage Earnings Profile</a:t>
          </a:r>
        </a:p>
      </dsp:txBody>
      <dsp:txXfrm>
        <a:off x="8169001" y="3578991"/>
        <a:ext cx="3481284" cy="4188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07T20:27:47.1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26,'219'2,"248"-4,-230-9,157-3,-328 13,299 12,214 6,-417-18,1038 15,-72-4,-799-11,-285 3,0 2,-1 1,71 20,-87-19,-4-2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07T20:40:36.43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0 187,'9'-1,"-1"0,0-1,0 0,0 0,0-1,0 0,14-8,18-6,42-5,0 3,129-12,-48 9,-66 8,1 5,110 4,-114 7,152-4,-184-9,-45 7,1 1,24-2,89 6,-121-1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07T20:40:38.02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1,'21'-1,"0"2,0 0,0 1,0 1,-1 1,1 1,-1 1,23 10,-11-2,1 0,0-2,0-2,2-1,-1-2,1-1,0-1,47-1,-38-3,55 9,38 2,-114-12,-3-1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07T20:40:53.98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07T20:44:06.588"/>
    </inkml:context>
    <inkml:brush xml:id="br0">
      <inkml:brushProperty name="width" value="0.3" units="cm"/>
      <inkml:brushProperty name="height" value="0.6" units="cm"/>
      <inkml:brushProperty name="color" value="#E2EF3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1,'40'2,"42"7,16 1,159-10,31 3,-115 20,-116-13,0-3,59 0,159-8,-273 1,16-1,-18 1,0 0,1 0,-1 0,0 0,1 0,-1 0,0 0,0 0,1 0,-1 0,0 0,1 0,-1 0,0 0,1-1,-1 1,0 0,0 0,1 0,-1-1,0 1,0 0,0 0,1 0,-1-1,0 1,0 0,0-1,0 1,1 0,-1 0,0-1,0 1,0 0,0-1,0 1,0 0,0-1,0 1,0 0,0 0,0-1,-4-4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07T20:44:08.165"/>
    </inkml:context>
    <inkml:brush xml:id="br0">
      <inkml:brushProperty name="width" value="0.3" units="cm"/>
      <inkml:brushProperty name="height" value="0.6" units="cm"/>
      <inkml:brushProperty name="color" value="#E2EF3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1,'564'0,"-548"0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07T20:44:12.180"/>
    </inkml:context>
    <inkml:brush xml:id="br0">
      <inkml:brushProperty name="width" value="0.3" units="cm"/>
      <inkml:brushProperty name="height" value="0.6" units="cm"/>
      <inkml:brushProperty name="color" value="#E2EF3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2,'104'-2,"120"4,-126 9,-56-5,52 1,184-8,-258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07T20:44:14.251"/>
    </inkml:context>
    <inkml:brush xml:id="br0">
      <inkml:brushProperty name="width" value="0.3" units="cm"/>
      <inkml:brushProperty name="height" value="0.6" units="cm"/>
      <inkml:brushProperty name="color" value="#E2EF3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4,'326'12,"3"0,-255-13,109-17,-118 12,0 3,67 5,-25 0,-60-2,-8-1,-1 2,64 8,-77-4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07T20:40:17.5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1,'22'1,"0"1,0 1,-1 0,0 2,0 1,39 16,29 7,167 32,-249-59,7 1,28 6,2-2,78 4,604-12,-667-4,-37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07T20:40:19.33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1,'194'-1,"215"3,-324 5,-1 4,118 30,-123-22,1-3,149 9,160-28,-373 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07T20:40:23.13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1,'1844'0,"-1825"1,-1 1,1 1,-1 1,30 10,-27-8,-1 0,1-2,26 4,-7-7,-30-1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07T20:40:25.27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2,'283'-1,"303"3,-408 9,32 1,-181-12,-1 2,1 1,-1 1,46 13,3-3,-38-7,-23-2,-16-4,0-1,1 0,-1 0,0 0,0 0,0 1,0-1,0 0,0 0,0 0,0 1,0-1,0 0,0 0,0 0,0 0,0 1,0-1,0 0,0 0,-1 0,1 0,0 1,0-1,0 0,0 0,0 0,0 0,0 1,-1-1,1 0,0 0,0 0,0 0,0 0,0 0,-1 0,1 0,0 1,-1-1,-27 8,9-6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07T20:40:27.07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97,'634'-27,"-112"8,-367 7,3 0,-152 12,-1 1,0-2,1 1,-1 0,0-1,0 0,0-1,1 1,-1-1,-1 0,1 0,7-4,-1-4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07T20:40:29.25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1,'1146'0,"-1124"1,0 1,30 7,28 3,-71-11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07T20:40:31.53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49,'64'-1,"74"-12,119-10,-181 18,415-1,-285 8,79-2,-265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07T20:40:33.41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0 213,'530'-32,"-230"8,-127 14,307-21,-5-25,-165 18,-224 29,56-2,-133 11,2-1,0 1,0 0,0 1,1 0,-1 1,0 1,-1-1,19 8,1 5,-1 1,0 1,-1 1,49 43,-69-49,-8-12,0 1,0-1,0 0,0 1,0-1,0 0,0 1,0-1,-1 0,1 1,0-1,0 0,0 0,-1 1,1-1,0 0,0 0,-1 1,1-1,0 0,0 0,-1 0,1 1,0-1,-1 0,1 0,0 0,-1 0,1 0,0 0,-1 0,1 0,0 1,-1-1,-10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8/7/2022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8/7/2022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8/7/2022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8/7/2022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8/7/2022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8/7/2022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8/7/2022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8/7/2022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8/7/2022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8/7/2022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8/7/2022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8/7/2022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8/7/2022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8/7/2022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8/7/2022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8/7/2022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.xml"/><Relationship Id="rId18" Type="http://schemas.openxmlformats.org/officeDocument/2006/relationships/image" Target="../media/image30.png"/><Relationship Id="rId26" Type="http://schemas.openxmlformats.org/officeDocument/2006/relationships/customXml" Target="../ink/ink13.xml"/><Relationship Id="rId3" Type="http://schemas.openxmlformats.org/officeDocument/2006/relationships/customXml" Target="../ink/ink2.xml"/><Relationship Id="rId21" Type="http://schemas.openxmlformats.org/officeDocument/2006/relationships/customXml" Target="../ink/ink11.xml"/><Relationship Id="rId7" Type="http://schemas.openxmlformats.org/officeDocument/2006/relationships/customXml" Target="../ink/ink4.xml"/><Relationship Id="rId12" Type="http://schemas.openxmlformats.org/officeDocument/2006/relationships/image" Target="../media/image27.png"/><Relationship Id="rId17" Type="http://schemas.openxmlformats.org/officeDocument/2006/relationships/customXml" Target="../ink/ink9.xml"/><Relationship Id="rId25" Type="http://schemas.openxmlformats.org/officeDocument/2006/relationships/image" Target="../media/image34.png"/><Relationship Id="rId33" Type="http://schemas.openxmlformats.org/officeDocument/2006/relationships/image" Target="../media/image38.png"/><Relationship Id="rId2" Type="http://schemas.openxmlformats.org/officeDocument/2006/relationships/image" Target="../media/image22.png"/><Relationship Id="rId16" Type="http://schemas.openxmlformats.org/officeDocument/2006/relationships/image" Target="../media/image29.png"/><Relationship Id="rId20" Type="http://schemas.openxmlformats.org/officeDocument/2006/relationships/image" Target="../media/image31.png"/><Relationship Id="rId29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customXml" Target="../ink/ink6.xml"/><Relationship Id="rId24" Type="http://schemas.openxmlformats.org/officeDocument/2006/relationships/image" Target="../media/image33.png"/><Relationship Id="rId32" Type="http://schemas.openxmlformats.org/officeDocument/2006/relationships/customXml" Target="../ink/ink16.xml"/><Relationship Id="rId5" Type="http://schemas.openxmlformats.org/officeDocument/2006/relationships/customXml" Target="../ink/ink3.xml"/><Relationship Id="rId15" Type="http://schemas.openxmlformats.org/officeDocument/2006/relationships/customXml" Target="../ink/ink8.xml"/><Relationship Id="rId23" Type="http://schemas.openxmlformats.org/officeDocument/2006/relationships/customXml" Target="../ink/ink12.xml"/><Relationship Id="rId28" Type="http://schemas.openxmlformats.org/officeDocument/2006/relationships/customXml" Target="../ink/ink14.xml"/><Relationship Id="rId10" Type="http://schemas.openxmlformats.org/officeDocument/2006/relationships/image" Target="../media/image26.png"/><Relationship Id="rId19" Type="http://schemas.openxmlformats.org/officeDocument/2006/relationships/customXml" Target="../ink/ink10.xml"/><Relationship Id="rId31" Type="http://schemas.openxmlformats.org/officeDocument/2006/relationships/image" Target="../media/image37.png"/><Relationship Id="rId4" Type="http://schemas.openxmlformats.org/officeDocument/2006/relationships/image" Target="../media/image23.png"/><Relationship Id="rId9" Type="http://schemas.openxmlformats.org/officeDocument/2006/relationships/customXml" Target="../ink/ink5.xml"/><Relationship Id="rId14" Type="http://schemas.openxmlformats.org/officeDocument/2006/relationships/image" Target="../media/image28.png"/><Relationship Id="rId22" Type="http://schemas.openxmlformats.org/officeDocument/2006/relationships/image" Target="../media/image32.png"/><Relationship Id="rId27" Type="http://schemas.openxmlformats.org/officeDocument/2006/relationships/image" Target="../media/image35.png"/><Relationship Id="rId30" Type="http://schemas.openxmlformats.org/officeDocument/2006/relationships/customXml" Target="../ink/ink15.xml"/><Relationship Id="rId8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1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07BA445-BF77-53A9-8407-5964C72BE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/>
              <a:t>Clustering Songs by Attributes </a:t>
            </a:r>
            <a:r>
              <a:rPr lang="en-US" sz="2400" b="1" dirty="0"/>
              <a:t>(to find additional song value)</a:t>
            </a:r>
            <a:br>
              <a:rPr lang="en-US" sz="2400" b="1" dirty="0"/>
            </a:br>
            <a:r>
              <a:rPr lang="en-US" sz="2400" b="1" u="sng" dirty="0"/>
              <a:t>							</a:t>
            </a:r>
            <a:endParaRPr lang="en-US" sz="2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GB" b="1" i="0" dirty="0">
                <a:effectLst/>
                <a:latin typeface="Helvetica Neue"/>
              </a:rPr>
              <a:t>*Supervised and Unsupervised Learning Algorithms for Genre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377E9-F156-5282-8F68-4A8BE927D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250" y="139534"/>
            <a:ext cx="10353762" cy="12573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Feature Importance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74926B-7731-65C3-6EA7-65F690F027E8}"/>
              </a:ext>
            </a:extLst>
          </p:cNvPr>
          <p:cNvSpPr txBox="1"/>
          <p:nvPr/>
        </p:nvSpPr>
        <p:spPr>
          <a:xfrm>
            <a:off x="9218284" y="6450875"/>
            <a:ext cx="3197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(….also, figure out FacetGrid)</a:t>
            </a:r>
            <a:endParaRPr lang="en-GB" sz="1600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668E23-8938-7CEF-EE40-55DC5D7C4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250" y="1970681"/>
            <a:ext cx="3970331" cy="391419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97E6299-3DE7-3359-72DE-56EDEA109BC1}"/>
                  </a:ext>
                </a:extLst>
              </p14:cNvPr>
              <p14:cNvContentPartPr/>
              <p14:nvPr/>
            </p14:nvContentPartPr>
            <p14:xfrm>
              <a:off x="1568328" y="3858483"/>
              <a:ext cx="565200" cy="594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97E6299-3DE7-3359-72DE-56EDEA109BC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14328" y="3750843"/>
                <a:ext cx="67284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DBC68C5-E1C1-FD8E-E4B5-F37F021108AD}"/>
                  </a:ext>
                </a:extLst>
              </p14:cNvPr>
              <p14:cNvContentPartPr/>
              <p14:nvPr/>
            </p14:nvContentPartPr>
            <p14:xfrm>
              <a:off x="4001208" y="3891963"/>
              <a:ext cx="636480" cy="439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DBC68C5-E1C1-FD8E-E4B5-F37F021108A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47568" y="3783963"/>
                <a:ext cx="74412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FD49EB8-8ACA-6F5B-F1EE-641388D924B1}"/>
                  </a:ext>
                </a:extLst>
              </p14:cNvPr>
              <p14:cNvContentPartPr/>
              <p14:nvPr/>
            </p14:nvContentPartPr>
            <p14:xfrm>
              <a:off x="1375368" y="4479123"/>
              <a:ext cx="765360" cy="180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FD49EB8-8ACA-6F5B-F1EE-641388D924B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21368" y="4371483"/>
                <a:ext cx="87300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FDB2A8E-9ED0-7C33-850B-386583A19E90}"/>
                  </a:ext>
                </a:extLst>
              </p14:cNvPr>
              <p14:cNvContentPartPr/>
              <p14:nvPr/>
            </p14:nvContentPartPr>
            <p14:xfrm>
              <a:off x="4068528" y="4495683"/>
              <a:ext cx="568440" cy="342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FDB2A8E-9ED0-7C33-850B-386583A19E9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014528" y="4388043"/>
                <a:ext cx="67608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BCB7314-8FC7-D382-F346-334FB9E622DD}"/>
                  </a:ext>
                </a:extLst>
              </p14:cNvPr>
              <p14:cNvContentPartPr/>
              <p14:nvPr/>
            </p14:nvContentPartPr>
            <p14:xfrm>
              <a:off x="4001208" y="4788363"/>
              <a:ext cx="559800" cy="352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BCB7314-8FC7-D382-F346-334FB9E622D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947568" y="4680363"/>
                <a:ext cx="66744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37EF875-96E4-AE5F-1691-FD4555DA5580}"/>
                  </a:ext>
                </a:extLst>
              </p14:cNvPr>
              <p14:cNvContentPartPr/>
              <p14:nvPr/>
            </p14:nvContentPartPr>
            <p14:xfrm>
              <a:off x="1677408" y="4781163"/>
              <a:ext cx="479520" cy="9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37EF875-96E4-AE5F-1691-FD4555DA558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623408" y="4673523"/>
                <a:ext cx="58716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CAE62C9-CCDE-8EA1-4A4C-2D1C02DEE31F}"/>
                  </a:ext>
                </a:extLst>
              </p14:cNvPr>
              <p14:cNvContentPartPr/>
              <p14:nvPr/>
            </p14:nvContentPartPr>
            <p14:xfrm>
              <a:off x="4034688" y="5099403"/>
              <a:ext cx="553320" cy="176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CAE62C9-CCDE-8EA1-4A4C-2D1C02DEE31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980688" y="4991763"/>
                <a:ext cx="66096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D63F9F3-5F2F-AB6D-33C3-21E6A80520A9}"/>
                  </a:ext>
                </a:extLst>
              </p14:cNvPr>
              <p14:cNvContentPartPr/>
              <p14:nvPr/>
            </p14:nvContentPartPr>
            <p14:xfrm>
              <a:off x="1174128" y="5015523"/>
              <a:ext cx="1016640" cy="766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D63F9F3-5F2F-AB6D-33C3-21E6A80520A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120128" y="4907883"/>
                <a:ext cx="112428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94582E9-1D5B-4266-9176-7DCE1B281391}"/>
                  </a:ext>
                </a:extLst>
              </p14:cNvPr>
              <p14:cNvContentPartPr/>
              <p14:nvPr/>
            </p14:nvContentPartPr>
            <p14:xfrm>
              <a:off x="4026408" y="5645523"/>
              <a:ext cx="605160" cy="676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94582E9-1D5B-4266-9176-7DCE1B28139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972408" y="5537523"/>
                <a:ext cx="71280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8C06EC4-21C6-9B40-1A3A-D97A3E01E9A4}"/>
                  </a:ext>
                </a:extLst>
              </p14:cNvPr>
              <p14:cNvContentPartPr/>
              <p14:nvPr/>
            </p14:nvContentPartPr>
            <p14:xfrm>
              <a:off x="1862088" y="5662083"/>
              <a:ext cx="318240" cy="511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8C06EC4-21C6-9B40-1A3A-D97A3E01E9A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808088" y="5554083"/>
                <a:ext cx="42588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2404B2E-9874-CF5C-EC85-4765F1A283DE}"/>
                  </a:ext>
                </a:extLst>
              </p14:cNvPr>
              <p14:cNvContentPartPr/>
              <p14:nvPr/>
            </p14:nvContentPartPr>
            <p14:xfrm>
              <a:off x="8119968" y="2726194"/>
              <a:ext cx="360" cy="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2404B2E-9874-CF5C-EC85-4765F1A283D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066328" y="2618554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25" name="Picture 24">
            <a:extLst>
              <a:ext uri="{FF2B5EF4-FFF2-40B4-BE49-F238E27FC236}">
                <a16:creationId xmlns:a16="http://schemas.microsoft.com/office/drawing/2014/main" id="{8FE4A74F-E695-11EE-C112-825EF11A14FE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647739" y="1939195"/>
            <a:ext cx="6096000" cy="383857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3FBD6CB-4C6D-7F3F-9E3C-72315D8F9B74}"/>
              </a:ext>
            </a:extLst>
          </p:cNvPr>
          <p:cNvSpPr txBox="1"/>
          <p:nvPr/>
        </p:nvSpPr>
        <p:spPr>
          <a:xfrm>
            <a:off x="974988" y="1272964"/>
            <a:ext cx="1281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K-Means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09725A-4866-D359-B143-EA5938FFCD61}"/>
              </a:ext>
            </a:extLst>
          </p:cNvPr>
          <p:cNvSpPr txBox="1"/>
          <p:nvPr/>
        </p:nvSpPr>
        <p:spPr>
          <a:xfrm>
            <a:off x="6555065" y="1342741"/>
            <a:ext cx="2219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Random Forests</a:t>
            </a:r>
            <a:endParaRPr lang="en-GB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9C03CA78-42C0-4A8E-7565-F4FD419A568C}"/>
                  </a:ext>
                </a:extLst>
              </p14:cNvPr>
              <p14:cNvContentPartPr/>
              <p14:nvPr/>
            </p14:nvContentPartPr>
            <p14:xfrm>
              <a:off x="4042968" y="3606754"/>
              <a:ext cx="530280" cy="262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9C03CA78-42C0-4A8E-7565-F4FD419A568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989328" y="3499114"/>
                <a:ext cx="63792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7C06A867-B8FF-8265-88A8-BEBC056E7578}"/>
                  </a:ext>
                </a:extLst>
              </p14:cNvPr>
              <p14:cNvContentPartPr/>
              <p14:nvPr/>
            </p14:nvContentPartPr>
            <p14:xfrm>
              <a:off x="1937688" y="3581914"/>
              <a:ext cx="208800" cy="3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7C06A867-B8FF-8265-88A8-BEBC056E757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883688" y="3474274"/>
                <a:ext cx="3164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FC87122-7F4C-A23D-8158-694562F7AA8B}"/>
                  </a:ext>
                </a:extLst>
              </p14:cNvPr>
              <p14:cNvContentPartPr/>
              <p14:nvPr/>
            </p14:nvContentPartPr>
            <p14:xfrm>
              <a:off x="1828248" y="4210474"/>
              <a:ext cx="309960" cy="93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FC87122-7F4C-A23D-8158-694562F7AA8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774608" y="4102474"/>
                <a:ext cx="41760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3F34A30-2BC1-8FB1-538F-B70849F4B79A}"/>
                  </a:ext>
                </a:extLst>
              </p14:cNvPr>
              <p14:cNvContentPartPr/>
              <p14:nvPr/>
            </p14:nvContentPartPr>
            <p14:xfrm>
              <a:off x="4042968" y="4184554"/>
              <a:ext cx="551880" cy="1044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3F34A30-2BC1-8FB1-538F-B70849F4B79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989328" y="4076554"/>
                <a:ext cx="659520" cy="22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4863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377E9-F156-5282-8F68-4A8BE927D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250" y="139534"/>
            <a:ext cx="10353762" cy="12573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Cluster Interpretations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7BB7F6-361F-5E8A-9F95-9029F87601F1}"/>
              </a:ext>
            </a:extLst>
          </p:cNvPr>
          <p:cNvSpPr txBox="1"/>
          <p:nvPr/>
        </p:nvSpPr>
        <p:spPr>
          <a:xfrm>
            <a:off x="6775127" y="5312431"/>
            <a:ext cx="5076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70C0"/>
                </a:solidFill>
              </a:rPr>
              <a:t>2. Classical-type genres, moody less energetic</a:t>
            </a:r>
            <a:endParaRPr lang="en-GB" sz="1600" dirty="0">
              <a:solidFill>
                <a:srgbClr val="0070C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DE9E7D-C2D8-24EE-0066-7A55DDB2A596}"/>
              </a:ext>
            </a:extLst>
          </p:cNvPr>
          <p:cNvSpPr txBox="1"/>
          <p:nvPr/>
        </p:nvSpPr>
        <p:spPr>
          <a:xfrm>
            <a:off x="6775127" y="5618159"/>
            <a:ext cx="52387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70C0"/>
                </a:solidFill>
              </a:rPr>
              <a:t>3. Classical/Moody and More Instrumental Dance</a:t>
            </a:r>
            <a:endParaRPr lang="en-GB" sz="1600" dirty="0">
              <a:solidFill>
                <a:srgbClr val="0070C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05D6F4D-C8CE-56DE-3058-D45BF8F97A0D}"/>
              </a:ext>
            </a:extLst>
          </p:cNvPr>
          <p:cNvSpPr txBox="1"/>
          <p:nvPr/>
        </p:nvSpPr>
        <p:spPr>
          <a:xfrm>
            <a:off x="6775127" y="5994394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**</a:t>
            </a:r>
            <a:r>
              <a:rPr lang="en-GB" b="1" dirty="0">
                <a:solidFill>
                  <a:srgbClr val="0070C0"/>
                </a:solidFill>
              </a:rPr>
              <a:t>INDICATIVE</a:t>
            </a:r>
            <a:r>
              <a:rPr lang="en-GB" dirty="0">
                <a:solidFill>
                  <a:schemeClr val="bg1"/>
                </a:solidFill>
              </a:rPr>
              <a:t> of the cluster group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7B84E4-3222-C958-A07B-C27CAB828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41" y="1396834"/>
            <a:ext cx="3201550" cy="27856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F9F564-18FE-900F-1B6D-888BBFC7F4E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41" y="800462"/>
            <a:ext cx="943833" cy="8980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C0E36A3-7038-A3CA-B770-C7D88E13B9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1696" y="1537172"/>
            <a:ext cx="3201550" cy="25504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462C6BC-C11C-BFC3-4F9E-AD2A4567E1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1708" y="1216091"/>
            <a:ext cx="954555" cy="89807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23F2DE6-81DC-1D21-37F8-D139E02CB733}"/>
              </a:ext>
            </a:extLst>
          </p:cNvPr>
          <p:cNvSpPr txBox="1"/>
          <p:nvPr/>
        </p:nvSpPr>
        <p:spPr>
          <a:xfrm>
            <a:off x="6604505" y="1290951"/>
            <a:ext cx="67113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b="1" dirty="0">
                <a:solidFill>
                  <a:schemeClr val="tx1">
                    <a:lumMod val="75000"/>
                  </a:schemeClr>
                </a:solidFill>
              </a:rPr>
              <a:t>Cluster 0 rock: </a:t>
            </a:r>
            <a:r>
              <a:rPr lang="en-GB" sz="1000" dirty="0">
                <a:solidFill>
                  <a:schemeClr val="tx1">
                    <a:lumMod val="75000"/>
                  </a:schemeClr>
                </a:solidFill>
              </a:rPr>
              <a:t>http://open.spotify.com/track/0L9k4wQpKCER4MqH33vWJ)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43434A-AD8F-C335-EB29-872B1D5D72B2}"/>
              </a:ext>
            </a:extLst>
          </p:cNvPr>
          <p:cNvSpPr txBox="1"/>
          <p:nvPr/>
        </p:nvSpPr>
        <p:spPr>
          <a:xfrm>
            <a:off x="6604505" y="1673908"/>
            <a:ext cx="67113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b="1" dirty="0">
                <a:solidFill>
                  <a:schemeClr val="tx1">
                    <a:lumMod val="75000"/>
                  </a:schemeClr>
                </a:solidFill>
              </a:rPr>
              <a:t>Cluster 1 rock: </a:t>
            </a:r>
            <a:r>
              <a:rPr lang="en-GB" sz="1000" dirty="0">
                <a:solidFill>
                  <a:schemeClr val="tx1">
                    <a:lumMod val="75000"/>
                  </a:schemeClr>
                </a:solidFill>
              </a:rPr>
              <a:t>http://open.spotify.com/track/1yJkF5R6pjUWjaJBTwYySe')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9B69BA-A4CC-316B-FC53-6E6406906218}"/>
              </a:ext>
            </a:extLst>
          </p:cNvPr>
          <p:cNvSpPr txBox="1"/>
          <p:nvPr/>
        </p:nvSpPr>
        <p:spPr>
          <a:xfrm>
            <a:off x="6626182" y="2070599"/>
            <a:ext cx="67113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b="1" dirty="0">
                <a:solidFill>
                  <a:schemeClr val="tx1">
                    <a:lumMod val="75000"/>
                  </a:schemeClr>
                </a:solidFill>
              </a:rPr>
              <a:t>Cluster 0 rap/hiphop: </a:t>
            </a:r>
            <a:r>
              <a:rPr lang="en-GB" sz="1000" dirty="0">
                <a:solidFill>
                  <a:schemeClr val="tx1">
                    <a:lumMod val="75000"/>
                  </a:schemeClr>
                </a:solidFill>
              </a:rPr>
              <a:t>http://open.spotify.com/track/5XzYBtUD8WW5S9LfrL13IQ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0E8093-4E02-D766-7A99-EF7399647C79}"/>
              </a:ext>
            </a:extLst>
          </p:cNvPr>
          <p:cNvSpPr txBox="1"/>
          <p:nvPr/>
        </p:nvSpPr>
        <p:spPr>
          <a:xfrm>
            <a:off x="6624506" y="2472033"/>
            <a:ext cx="67113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b="1" dirty="0">
                <a:solidFill>
                  <a:schemeClr val="tx1">
                    <a:lumMod val="75000"/>
                  </a:schemeClr>
                </a:solidFill>
              </a:rPr>
              <a:t>Cluster 1 rap/hiphop: </a:t>
            </a:r>
            <a:r>
              <a:rPr lang="en-GB" sz="1000" dirty="0">
                <a:solidFill>
                  <a:schemeClr val="tx1">
                    <a:lumMod val="75000"/>
                  </a:schemeClr>
                </a:solidFill>
              </a:rPr>
              <a:t>http://open.spotify.com/track/4LAS8LPhxEJU4ZCIPmgdZN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9E3C5E9-355C-0D6A-7B7A-EE390E5C0855}"/>
              </a:ext>
            </a:extLst>
          </p:cNvPr>
          <p:cNvSpPr txBox="1"/>
          <p:nvPr/>
        </p:nvSpPr>
        <p:spPr>
          <a:xfrm>
            <a:off x="222847" y="4363178"/>
            <a:ext cx="540157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</a:rPr>
              <a:t>Cluster 1 v Cluster 0</a:t>
            </a:r>
          </a:p>
          <a:p>
            <a:endParaRPr lang="en-GB" sz="1400" b="1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GB" sz="1400" dirty="0">
                <a:solidFill>
                  <a:schemeClr val="bg1"/>
                </a:solidFill>
              </a:rPr>
              <a:t>Both high danceability and valence (happy songs to dance to)</a:t>
            </a:r>
          </a:p>
          <a:p>
            <a:pPr marL="285750" indent="-285750">
              <a:buFontTx/>
              <a:buChar char="-"/>
            </a:pPr>
            <a:endParaRPr lang="en-GB" sz="1400" b="1" dirty="0">
              <a:solidFill>
                <a:srgbClr val="0070C0"/>
              </a:solidFill>
            </a:endParaRPr>
          </a:p>
          <a:p>
            <a:pPr marL="285750" indent="-285750">
              <a:buFontTx/>
              <a:buChar char="-"/>
            </a:pPr>
            <a:r>
              <a:rPr lang="en-GB" sz="1400" dirty="0">
                <a:solidFill>
                  <a:schemeClr val="bg1"/>
                </a:solidFill>
              </a:rPr>
              <a:t>BUT sound more plugged (Lower acousticness) and higher instrumentalness (less vocal) than Cluster 0</a:t>
            </a:r>
          </a:p>
          <a:p>
            <a:pPr marL="285750" indent="-285750">
              <a:buFontTx/>
              <a:buChar char="-"/>
            </a:pPr>
            <a:endParaRPr lang="en-GB" sz="14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GB" sz="1400" dirty="0">
                <a:solidFill>
                  <a:schemeClr val="bg1"/>
                </a:solidFill>
              </a:rPr>
              <a:t>Unsurprisingly, most of the EDM, Dance and Electro tracks fall into this Cluster (then Cluster 3)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B19C2D26-B5AD-3D2B-EBA2-83A8B4A738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3246" y="2868724"/>
            <a:ext cx="5238750" cy="1724025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5A4CA00A-4068-69ED-39B1-2A5994FF07EA}"/>
              </a:ext>
            </a:extLst>
          </p:cNvPr>
          <p:cNvSpPr txBox="1"/>
          <p:nvPr/>
        </p:nvSpPr>
        <p:spPr>
          <a:xfrm>
            <a:off x="6775127" y="4706870"/>
            <a:ext cx="55739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70C0"/>
                </a:solidFill>
              </a:rPr>
              <a:t>0. Contemporary type (more acoustic, less “plugged”</a:t>
            </a:r>
            <a:endParaRPr lang="en-GB" sz="1600" dirty="0">
              <a:solidFill>
                <a:srgbClr val="0070C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E4D38A0-667A-0824-C928-D83BD3C43F4A}"/>
              </a:ext>
            </a:extLst>
          </p:cNvPr>
          <p:cNvSpPr txBox="1"/>
          <p:nvPr/>
        </p:nvSpPr>
        <p:spPr>
          <a:xfrm>
            <a:off x="6775127" y="5002220"/>
            <a:ext cx="5527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70C0"/>
                </a:solidFill>
              </a:rPr>
              <a:t>1. Contemporary/Happy and Less Instrumental Dance</a:t>
            </a:r>
            <a:endParaRPr lang="en-GB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101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740A7E-2751-5D9E-B942-3124449C8A7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4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49050" y="2910028"/>
            <a:ext cx="3236548" cy="29302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A377E9-F156-5282-8F68-4A8BE927D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250" y="139534"/>
            <a:ext cx="10353762" cy="12573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Summary and Findings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50BB74-C9BA-6E59-6247-113E531353A1}"/>
              </a:ext>
            </a:extLst>
          </p:cNvPr>
          <p:cNvSpPr txBox="1"/>
          <p:nvPr/>
        </p:nvSpPr>
        <p:spPr>
          <a:xfrm>
            <a:off x="247679" y="1396834"/>
            <a:ext cx="1119543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GB" b="1" i="0" dirty="0">
                <a:solidFill>
                  <a:schemeClr val="bg1"/>
                </a:solidFill>
                <a:effectLst/>
                <a:latin typeface="Helvetica Neue"/>
              </a:rPr>
              <a:t>Supervised learning found it difficult to predict human genre tags</a:t>
            </a:r>
          </a:p>
          <a:p>
            <a:pPr algn="l"/>
            <a:endParaRPr lang="en-GB" b="1" i="0" dirty="0">
              <a:solidFill>
                <a:schemeClr val="bg1"/>
              </a:solidFill>
              <a:effectLst/>
              <a:latin typeface="Helvetica Neue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GB" b="1" i="0" dirty="0">
                <a:solidFill>
                  <a:schemeClr val="bg1"/>
                </a:solidFill>
                <a:effectLst/>
                <a:latin typeface="Helvetica Neue"/>
              </a:rPr>
              <a:t>Something cultural defines these contemporary genres outside of song features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GB" b="1" dirty="0">
              <a:solidFill>
                <a:schemeClr val="bg1"/>
              </a:solidFill>
              <a:latin typeface="Helvetica Neue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chemeClr val="bg1"/>
                </a:solidFill>
                <a:latin typeface="Helvetica Neue"/>
              </a:rPr>
              <a:t>Fe</a:t>
            </a:r>
            <a:r>
              <a:rPr lang="en-GB" b="1" i="0" dirty="0">
                <a:solidFill>
                  <a:schemeClr val="bg1"/>
                </a:solidFill>
                <a:effectLst/>
                <a:latin typeface="Helvetica Neue"/>
              </a:rPr>
              <a:t>atures that capture this cultural aspect could be used to enhance this modelling,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b="1" i="0" dirty="0">
                <a:solidFill>
                  <a:schemeClr val="bg1"/>
                </a:solidFill>
                <a:effectLst/>
                <a:latin typeface="Helvetica Neue"/>
              </a:rPr>
              <a:t>typical demographic audience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b="1" i="0" dirty="0">
                <a:solidFill>
                  <a:schemeClr val="bg1"/>
                </a:solidFill>
                <a:effectLst/>
                <a:latin typeface="Helvetica Neue"/>
              </a:rPr>
              <a:t>geographical location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b="1" i="0" dirty="0">
                <a:solidFill>
                  <a:schemeClr val="bg1"/>
                </a:solidFill>
                <a:effectLst/>
                <a:latin typeface="Helvetica Neue"/>
              </a:rPr>
              <a:t>average age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b="1" i="0" dirty="0">
                <a:solidFill>
                  <a:schemeClr val="bg1"/>
                </a:solidFill>
                <a:effectLst/>
                <a:latin typeface="Helvetica Neue"/>
              </a:rPr>
              <a:t>social media metrics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b="1" i="0" dirty="0">
                <a:solidFill>
                  <a:schemeClr val="bg1"/>
                </a:solidFill>
                <a:effectLst/>
                <a:latin typeface="Helvetica Neue"/>
              </a:rPr>
              <a:t>synch information (games, films, tv shows the songs are used in)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b="1" i="0" dirty="0">
                <a:solidFill>
                  <a:schemeClr val="bg1"/>
                </a:solidFill>
                <a:effectLst/>
                <a:latin typeface="Helvetica Neue"/>
              </a:rPr>
              <a:t>vintage, etc</a:t>
            </a:r>
          </a:p>
          <a:p>
            <a:pPr algn="l"/>
            <a:endParaRPr lang="en-GB" b="1" dirty="0">
              <a:solidFill>
                <a:schemeClr val="bg1"/>
              </a:solidFill>
              <a:latin typeface="Helvetica Neue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chemeClr val="bg1"/>
                </a:solidFill>
                <a:latin typeface="Helvetica Neue"/>
              </a:rPr>
              <a:t>T</a:t>
            </a:r>
            <a:r>
              <a:rPr lang="en-GB" b="1" i="0" dirty="0">
                <a:solidFill>
                  <a:schemeClr val="bg1"/>
                </a:solidFill>
                <a:effectLst/>
                <a:latin typeface="Helvetica Neue"/>
              </a:rPr>
              <a:t>he unsupervised learning algorithms performed better at categorising the songs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GB" b="1" dirty="0">
              <a:solidFill>
                <a:schemeClr val="bg1"/>
              </a:solidFill>
              <a:latin typeface="Helvetica Neue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GB" b="1" i="0" dirty="0">
                <a:solidFill>
                  <a:schemeClr val="bg1"/>
                </a:solidFill>
                <a:effectLst/>
                <a:latin typeface="Helvetica Neue"/>
              </a:rPr>
              <a:t>We found 4 distinct clusters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GB" b="1" dirty="0">
              <a:solidFill>
                <a:schemeClr val="bg1"/>
              </a:solidFill>
              <a:latin typeface="Helvetica Neue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GB" b="1" i="0" dirty="0">
                <a:solidFill>
                  <a:schemeClr val="bg1"/>
                </a:solidFill>
                <a:effectLst/>
                <a:latin typeface="Helvetica Neue"/>
              </a:rPr>
              <a:t>We were able to define the clusters in a way that is understandable to the average human music listener and cross reference the clusters against 'human' genre classes</a:t>
            </a:r>
            <a:endParaRPr lang="en-GB" b="1" dirty="0">
              <a:solidFill>
                <a:schemeClr val="bg1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30601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055" y="320842"/>
            <a:ext cx="10353762" cy="1257300"/>
          </a:xfrm>
        </p:spPr>
        <p:txBody>
          <a:bodyPr>
            <a:normAutofit/>
          </a:bodyPr>
          <a:lstStyle/>
          <a:p>
            <a:r>
              <a:rPr lang="en-US" b="1" dirty="0"/>
              <a:t>The Project – Subject Matter Expertise</a:t>
            </a:r>
          </a:p>
        </p:txBody>
      </p:sp>
      <p:graphicFrame>
        <p:nvGraphicFramePr>
          <p:cNvPr id="12" name="Content Placeholder 2" descr="SmartArt graphic">
            <a:extLst>
              <a:ext uri="{FF2B5EF4-FFF2-40B4-BE49-F238E27FC236}">
                <a16:creationId xmlns:a16="http://schemas.microsoft.com/office/drawing/2014/main" id="{1E5659A2-FA7D-4C38-864B-37B42C2754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5879975"/>
              </p:ext>
            </p:extLst>
          </p:nvPr>
        </p:nvGraphicFramePr>
        <p:xfrm>
          <a:off x="128338" y="1379621"/>
          <a:ext cx="11678652" cy="4868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65077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055" y="320842"/>
            <a:ext cx="10353762" cy="1257300"/>
          </a:xfrm>
        </p:spPr>
        <p:txBody>
          <a:bodyPr>
            <a:normAutofit/>
          </a:bodyPr>
          <a:lstStyle/>
          <a:p>
            <a:r>
              <a:rPr lang="en-US" b="1" dirty="0"/>
              <a:t>Songs as Assets – Investing in Songs</a:t>
            </a:r>
          </a:p>
        </p:txBody>
      </p:sp>
      <p:graphicFrame>
        <p:nvGraphicFramePr>
          <p:cNvPr id="12" name="Content Placeholder 2" descr="SmartArt graphic">
            <a:extLst>
              <a:ext uri="{FF2B5EF4-FFF2-40B4-BE49-F238E27FC236}">
                <a16:creationId xmlns:a16="http://schemas.microsoft.com/office/drawing/2014/main" id="{1E5659A2-FA7D-4C38-864B-37B42C2754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0580768"/>
              </p:ext>
            </p:extLst>
          </p:nvPr>
        </p:nvGraphicFramePr>
        <p:xfrm>
          <a:off x="128338" y="1379621"/>
          <a:ext cx="11678652" cy="4868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2169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377E9-F156-5282-8F68-4A8BE927D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43091"/>
            <a:ext cx="10353762" cy="12573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Business Question &amp; Value Add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BD526-9D5D-8A71-6C55-964AEB8A2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19610"/>
            <a:ext cx="10353762" cy="4140072"/>
          </a:xfrm>
        </p:spPr>
        <p:txBody>
          <a:bodyPr>
            <a:normAutofit fontScale="77500" lnSpcReduction="20000"/>
          </a:bodyPr>
          <a:lstStyle/>
          <a:p>
            <a:pPr marL="36900" indent="0">
              <a:buNone/>
            </a:pPr>
            <a:r>
              <a:rPr lang="en-GB" sz="2600" b="1" dirty="0">
                <a:solidFill>
                  <a:schemeClr val="accent6"/>
                </a:solidFill>
                <a:effectLst/>
              </a:rPr>
              <a:t>Business Question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600" b="1" dirty="0">
                <a:solidFill>
                  <a:schemeClr val="accent6"/>
                </a:solidFill>
                <a:effectLst/>
              </a:rPr>
              <a:t>Can we predict a song's popularity (and therefore value) based on its attributes?</a:t>
            </a:r>
          </a:p>
          <a:p>
            <a:pPr marL="36900" indent="0">
              <a:buNone/>
            </a:pPr>
            <a:endParaRPr lang="en-GB" dirty="0">
              <a:solidFill>
                <a:schemeClr val="bg1"/>
              </a:solidFill>
              <a:effectLst/>
            </a:endParaRPr>
          </a:p>
          <a:p>
            <a:pPr marL="36900" indent="0">
              <a:buNone/>
            </a:pPr>
            <a:r>
              <a:rPr lang="en-GB" dirty="0">
                <a:solidFill>
                  <a:schemeClr val="bg1"/>
                </a:solidFill>
                <a:effectLst/>
              </a:rPr>
              <a:t>Creating a tool that can classify any given song into a genre or attribute-based cluster is a good first step in this direction. Which leads us to:</a:t>
            </a:r>
          </a:p>
          <a:p>
            <a:pPr marL="36900" indent="0">
              <a:buNone/>
            </a:pPr>
            <a:endParaRPr lang="en-GB" sz="2600" b="1" dirty="0">
              <a:solidFill>
                <a:schemeClr val="accent6"/>
              </a:solidFill>
              <a:effectLst/>
            </a:endParaRPr>
          </a:p>
          <a:p>
            <a:pPr marL="36900" indent="0">
              <a:buNone/>
            </a:pPr>
            <a:r>
              <a:rPr lang="en-GB" sz="2600" b="1" dirty="0">
                <a:solidFill>
                  <a:schemeClr val="accent6"/>
                </a:solidFill>
                <a:effectLst/>
              </a:rPr>
              <a:t>Machine Learning Question:</a:t>
            </a:r>
            <a:endParaRPr lang="en-GB" dirty="0">
              <a:solidFill>
                <a:schemeClr val="bg1"/>
              </a:solidFill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2600" b="1" dirty="0">
                <a:solidFill>
                  <a:schemeClr val="accent6"/>
                </a:solidFill>
                <a:effectLst/>
              </a:rPr>
              <a:t>Can we find natural groups of  songs with FEATURE PROFILES (by inspecting the song's audio attributes derived by Spotify) onto which we can ascribe VALUE?</a:t>
            </a:r>
            <a:endParaRPr lang="en-GB" dirty="0">
              <a:solidFill>
                <a:schemeClr val="bg1"/>
              </a:solidFill>
              <a:effectLst/>
            </a:endParaRPr>
          </a:p>
          <a:p>
            <a:pPr marL="36900" indent="0">
              <a:buNone/>
            </a:pPr>
            <a:endParaRPr lang="en-GB" dirty="0">
              <a:solidFill>
                <a:schemeClr val="bg1"/>
              </a:solidFill>
              <a:effectLst/>
            </a:endParaRPr>
          </a:p>
          <a:p>
            <a:pPr marL="36900" indent="0">
              <a:buNone/>
            </a:pPr>
            <a:r>
              <a:rPr lang="en-GB" dirty="0">
                <a:solidFill>
                  <a:schemeClr val="bg1"/>
                </a:solidFill>
                <a:effectLst/>
              </a:rPr>
              <a:t>Unsupervised learning model – hide genres &gt; find natural clusters</a:t>
            </a:r>
          </a:p>
          <a:p>
            <a:endParaRPr lang="en-GB" dirty="0">
              <a:solidFill>
                <a:schemeClr val="bg1"/>
              </a:solidFill>
              <a:effectLst/>
            </a:endParaRPr>
          </a:p>
          <a:p>
            <a:pPr marL="36900" indent="0">
              <a:buNone/>
            </a:pPr>
            <a:endParaRPr lang="en-GB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55092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81649-D809-137A-BFD8-87AA0E12E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17022"/>
            <a:ext cx="10353762" cy="1261872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Modeling Expectations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959D5-9296-71AA-B4B5-1C58B89CC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0778" y="1528997"/>
            <a:ext cx="4988176" cy="3622671"/>
          </a:xfrm>
        </p:spPr>
        <p:txBody>
          <a:bodyPr>
            <a:normAutofit fontScale="85000" lnSpcReduction="10000"/>
          </a:bodyPr>
          <a:lstStyle/>
          <a:p>
            <a:pPr marL="36900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SUPERVISED LEARNING</a:t>
            </a:r>
          </a:p>
          <a:p>
            <a:pPr marL="3690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36900" indent="0">
              <a:buNone/>
            </a:pPr>
            <a:r>
              <a:rPr lang="en-GB" dirty="0">
                <a:solidFill>
                  <a:schemeClr val="bg1"/>
                </a:solidFill>
              </a:rPr>
              <a:t>The models we will pipeline are:</a:t>
            </a:r>
          </a:p>
          <a:p>
            <a:pPr marL="36900" indent="0">
              <a:buNone/>
            </a:pPr>
            <a:r>
              <a:rPr lang="en-GB" dirty="0">
                <a:solidFill>
                  <a:schemeClr val="bg1"/>
                </a:solidFill>
              </a:rPr>
              <a:t>- Logistic Regression (baseline)</a:t>
            </a:r>
          </a:p>
          <a:p>
            <a:pPr marL="36900" indent="0">
              <a:buNone/>
            </a:pPr>
            <a:r>
              <a:rPr lang="en-GB" dirty="0">
                <a:solidFill>
                  <a:schemeClr val="bg1"/>
                </a:solidFill>
              </a:rPr>
              <a:t>- KNN</a:t>
            </a:r>
          </a:p>
          <a:p>
            <a:pPr marL="36900" indent="0">
              <a:buNone/>
            </a:pPr>
            <a:r>
              <a:rPr lang="en-GB" dirty="0">
                <a:solidFill>
                  <a:schemeClr val="bg1"/>
                </a:solidFill>
              </a:rPr>
              <a:t>- SVM (multiclass)</a:t>
            </a:r>
          </a:p>
          <a:p>
            <a:pPr marL="36900" indent="0">
              <a:buNone/>
            </a:pPr>
            <a:r>
              <a:rPr lang="en-GB" dirty="0">
                <a:solidFill>
                  <a:schemeClr val="bg1"/>
                </a:solidFill>
              </a:rPr>
              <a:t>- Random Forests</a:t>
            </a:r>
          </a:p>
          <a:p>
            <a:pPr marL="36900" indent="0">
              <a:buNone/>
            </a:pPr>
            <a:r>
              <a:rPr lang="en-GB" dirty="0">
                <a:solidFill>
                  <a:schemeClr val="bg1"/>
                </a:solidFill>
              </a:rPr>
              <a:t>- Ensemble of best Logreg, KNN and SVM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CAE8D8-3862-77DC-B7EE-AECDDADF6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9235" y="1528997"/>
            <a:ext cx="4856841" cy="3622672"/>
          </a:xfrm>
        </p:spPr>
        <p:txBody>
          <a:bodyPr>
            <a:normAutofit fontScale="85000" lnSpcReduction="10000"/>
          </a:bodyPr>
          <a:lstStyle/>
          <a:p>
            <a:pPr marL="36900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UNSUPERVISED LEARNING</a:t>
            </a:r>
          </a:p>
          <a:p>
            <a:pPr marL="3690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36900" indent="0">
              <a:buNone/>
            </a:pPr>
            <a:r>
              <a:rPr lang="en-GB" dirty="0">
                <a:solidFill>
                  <a:schemeClr val="bg1"/>
                </a:solidFill>
              </a:rPr>
              <a:t>3 clustering methods:</a:t>
            </a:r>
          </a:p>
          <a:p>
            <a:pPr marL="36900" indent="0">
              <a:buNone/>
            </a:pPr>
            <a:r>
              <a:rPr lang="en-GB" dirty="0">
                <a:solidFill>
                  <a:schemeClr val="bg1"/>
                </a:solidFill>
              </a:rPr>
              <a:t>- K-Means</a:t>
            </a:r>
          </a:p>
          <a:p>
            <a:pPr marL="36900" indent="0">
              <a:buNone/>
            </a:pPr>
            <a:r>
              <a:rPr lang="en-GB" dirty="0">
                <a:solidFill>
                  <a:schemeClr val="bg1"/>
                </a:solidFill>
              </a:rPr>
              <a:t>- DBSCAN</a:t>
            </a:r>
          </a:p>
          <a:p>
            <a:pPr marL="36900" indent="0">
              <a:buNone/>
            </a:pPr>
            <a:r>
              <a:rPr lang="en-GB" dirty="0">
                <a:solidFill>
                  <a:schemeClr val="bg1"/>
                </a:solidFill>
              </a:rPr>
              <a:t>- Hierarchical Clustering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9D0F4A-AE7B-D4EF-2935-A0C7CC9366C6}"/>
              </a:ext>
            </a:extLst>
          </p:cNvPr>
          <p:cNvSpPr txBox="1"/>
          <p:nvPr/>
        </p:nvSpPr>
        <p:spPr>
          <a:xfrm>
            <a:off x="361447" y="5329003"/>
            <a:ext cx="60952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chemeClr val="bg1"/>
                </a:solidFill>
                <a:effectLst/>
                <a:latin typeface="Helvetica Neue"/>
              </a:rPr>
              <a:t>For the supervised learning algorithm we will perform hyperparamter optimisation and model selection to choose a best fit model for multiclass classification.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0DA713-473B-4D47-5B9F-B1650814AEB4}"/>
              </a:ext>
            </a:extLst>
          </p:cNvPr>
          <p:cNvSpPr txBox="1"/>
          <p:nvPr/>
        </p:nvSpPr>
        <p:spPr>
          <a:xfrm>
            <a:off x="6280512" y="5329003"/>
            <a:ext cx="60952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chemeClr val="bg1"/>
                </a:solidFill>
                <a:effectLst/>
                <a:latin typeface="Helvetica Neue"/>
              </a:rPr>
              <a:t>For the unsupervised learning algorithm we will fit and compare 3 clustering methods.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103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377E9-F156-5282-8F68-4A8BE927D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250" y="139534"/>
            <a:ext cx="10353762" cy="12573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 Collection and Description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2DB2E8-E305-1105-9B95-135BA6AB5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1711" y="5707805"/>
            <a:ext cx="2128519" cy="9431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6F3D7BE-66A1-CC7F-EC6F-B87E12B25874}"/>
              </a:ext>
            </a:extLst>
          </p:cNvPr>
          <p:cNvSpPr txBox="1"/>
          <p:nvPr/>
        </p:nvSpPr>
        <p:spPr>
          <a:xfrm>
            <a:off x="605491" y="1471641"/>
            <a:ext cx="73640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GB" sz="2400" b="1" i="0" dirty="0">
                <a:solidFill>
                  <a:schemeClr val="accent6"/>
                </a:solidFill>
                <a:effectLst/>
                <a:latin typeface="zeitung"/>
              </a:rPr>
              <a:t>1. 16 genres for </a:t>
            </a:r>
            <a:r>
              <a:rPr lang="en-GB" sz="2400" b="1" dirty="0">
                <a:solidFill>
                  <a:schemeClr val="accent6"/>
                </a:solidFill>
                <a:latin typeface="zeitung"/>
              </a:rPr>
              <a:t>unsupervised model, genre tags hidden</a:t>
            </a:r>
            <a:endParaRPr lang="en-GB" sz="2400" b="1" i="0" dirty="0">
              <a:solidFill>
                <a:schemeClr val="accent6"/>
              </a:solidFill>
              <a:effectLst/>
              <a:latin typeface="zeitung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A4F53A-328B-5F1C-C906-696A27A990A4}"/>
              </a:ext>
            </a:extLst>
          </p:cNvPr>
          <p:cNvSpPr txBox="1"/>
          <p:nvPr/>
        </p:nvSpPr>
        <p:spPr>
          <a:xfrm>
            <a:off x="5215156" y="3429000"/>
            <a:ext cx="551734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GB" sz="2400" b="1" i="0" dirty="0">
                <a:solidFill>
                  <a:schemeClr val="accent6"/>
                </a:solidFill>
                <a:effectLst/>
                <a:latin typeface="zeitung"/>
              </a:rPr>
              <a:t>2. Reduced to 6 genres and balanced amts for supervised models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6F9F74-B3D6-14F0-1ED1-6447432CA51C}"/>
              </a:ext>
            </a:extLst>
          </p:cNvPr>
          <p:cNvSpPr txBox="1"/>
          <p:nvPr/>
        </p:nvSpPr>
        <p:spPr>
          <a:xfrm>
            <a:off x="6126790" y="6349134"/>
            <a:ext cx="623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SQLITE DATASET of songs in Spotify</a:t>
            </a:r>
            <a:endParaRPr lang="en-GB" b="1" dirty="0">
              <a:solidFill>
                <a:srgbClr val="FF0000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675CE0B-4607-C33D-6DCA-00769330D954}"/>
              </a:ext>
            </a:extLst>
          </p:cNvPr>
          <p:cNvCxnSpPr>
            <a:cxnSpLocks/>
          </p:cNvCxnSpPr>
          <p:nvPr/>
        </p:nvCxnSpPr>
        <p:spPr>
          <a:xfrm>
            <a:off x="4362275" y="2058773"/>
            <a:ext cx="883671" cy="1221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4C61FDC-BA47-2E5A-D4D6-56D6B2F2A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40" y="2058773"/>
            <a:ext cx="3045675" cy="41206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2975DC-079A-D3D3-2A86-466863904A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5946" y="4182438"/>
            <a:ext cx="3235324" cy="173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195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0D855B0-3614-5BC2-F33D-4B8556183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109" y="2124843"/>
            <a:ext cx="7068958" cy="41501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A377E9-F156-5282-8F68-4A8BE927D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250" y="139534"/>
            <a:ext cx="10353762" cy="12573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Feature Selection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8C7CEAF-7C88-C002-28FC-E0ABF75E8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5115" y="1396834"/>
            <a:ext cx="1188440" cy="503379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1543738-E372-51A0-1096-AD047F910C34}"/>
              </a:ext>
            </a:extLst>
          </p:cNvPr>
          <p:cNvCxnSpPr/>
          <p:nvPr/>
        </p:nvCxnSpPr>
        <p:spPr>
          <a:xfrm>
            <a:off x="3632433" y="2384902"/>
            <a:ext cx="1946246" cy="339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F4B7FF3-34DC-F18B-4781-D4E3C39B2127}"/>
              </a:ext>
            </a:extLst>
          </p:cNvPr>
          <p:cNvCxnSpPr>
            <a:cxnSpLocks/>
          </p:cNvCxnSpPr>
          <p:nvPr/>
        </p:nvCxnSpPr>
        <p:spPr>
          <a:xfrm flipV="1">
            <a:off x="3429271" y="2874274"/>
            <a:ext cx="2149408" cy="303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189A398-905F-E36E-ABB2-2131FD9A6796}"/>
              </a:ext>
            </a:extLst>
          </p:cNvPr>
          <p:cNvSpPr txBox="1"/>
          <p:nvPr/>
        </p:nvSpPr>
        <p:spPr>
          <a:xfrm>
            <a:off x="3923247" y="1954015"/>
            <a:ext cx="251949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ENGINEERED FEATURE: EAL (Energy Adjusted Loudness)</a:t>
            </a:r>
            <a:endParaRPr lang="en-GB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122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377E9-F156-5282-8F68-4A8BE927D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250" y="139534"/>
            <a:ext cx="10353762" cy="12573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Supervised Modeling Results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2E4288-9CE1-2149-77FB-4AFA7D52C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90" y="1152569"/>
            <a:ext cx="5860740" cy="273794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58E252F-12B3-341E-27C2-286287CAC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89" y="3971564"/>
            <a:ext cx="5717741" cy="263627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1B7FB27-55B1-8C91-0635-B7D79B1780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47363"/>
            <a:ext cx="5505450" cy="46863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CADC1C1-6306-E7AD-30F0-A1CE1F57C772}"/>
                  </a:ext>
                </a:extLst>
              </p14:cNvPr>
              <p14:cNvContentPartPr/>
              <p14:nvPr/>
            </p14:nvContentPartPr>
            <p14:xfrm>
              <a:off x="2613444" y="1853844"/>
              <a:ext cx="1959120" cy="349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CADC1C1-6306-E7AD-30F0-A1CE1F57C77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59804" y="1745844"/>
                <a:ext cx="2066760" cy="25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6150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377E9-F156-5282-8F68-4A8BE927D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250" y="139534"/>
            <a:ext cx="10353762" cy="12573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Clustering Result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013F76-0366-60EE-9FE5-04BB8EC6BDFA}"/>
              </a:ext>
            </a:extLst>
          </p:cNvPr>
          <p:cNvSpPr txBox="1"/>
          <p:nvPr/>
        </p:nvSpPr>
        <p:spPr>
          <a:xfrm>
            <a:off x="6540704" y="1291187"/>
            <a:ext cx="5971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K-Means: 6 Clusters</a:t>
            </a:r>
            <a:endParaRPr lang="en-GB" sz="2000" b="1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97CFA5-ED54-C9BC-37AE-F270FB7AA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98" y="1291187"/>
            <a:ext cx="6310996" cy="52598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24C15FC-1A26-1D75-4E7E-37DE6BF78F93}"/>
              </a:ext>
            </a:extLst>
          </p:cNvPr>
          <p:cNvSpPr txBox="1"/>
          <p:nvPr/>
        </p:nvSpPr>
        <p:spPr>
          <a:xfrm>
            <a:off x="6540704" y="1691297"/>
            <a:ext cx="35653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Some of the clusters look quite mixed up: the clear separation seems to suggest 4 or maybe 5 clusters.</a:t>
            </a:r>
          </a:p>
          <a:p>
            <a:endParaRPr lang="en-GB" sz="1600" dirty="0">
              <a:solidFill>
                <a:schemeClr val="bg1"/>
              </a:solidFill>
            </a:endParaRPr>
          </a:p>
          <a:p>
            <a:r>
              <a:rPr lang="en-GB" sz="1600" dirty="0">
                <a:solidFill>
                  <a:schemeClr val="bg1"/>
                </a:solidFill>
              </a:rPr>
              <a:t>The model was re-run with 4 clusters.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AE3AE9C-11FD-9E32-AC4F-F61B2D8DD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4550" y="3155607"/>
            <a:ext cx="2689239" cy="363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3085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7E70FC5-1855-47AB-8CE1-CB3C873A8988}">
  <ds:schemaRefs>
    <ds:schemaRef ds:uri="71af3243-3dd4-4a8d-8c0d-dd76da1f02a5"/>
    <ds:schemaRef ds:uri="http://purl.org/dc/elements/1.1/"/>
    <ds:schemaRef ds:uri="http://purl.org/dc/dcmitype/"/>
    <ds:schemaRef ds:uri="http://schemas.microsoft.com/office/2006/documentManagement/types"/>
    <ds:schemaRef ds:uri="http://schemas.microsoft.com/office/2006/metadata/properties"/>
    <ds:schemaRef ds:uri="16c05727-aa75-4e4a-9b5f-8a80a1165891"/>
    <ds:schemaRef ds:uri="http://www.w3.org/XML/1998/namespace"/>
    <ds:schemaRef ds:uri="http://schemas.microsoft.com/office/infopath/2007/PartnerControls"/>
    <ds:schemaRef ds:uri="http://purl.org/dc/terms/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{567B1A17-F1FE-4F20-AF89-0837E5767633}tf11665031_win32</Template>
  <TotalTime>1495</TotalTime>
  <Words>658</Words>
  <Application>Microsoft Office PowerPoint</Application>
  <PresentationFormat>Widescreen</PresentationFormat>
  <Paragraphs>100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Nova</vt:lpstr>
      <vt:lpstr>Arial Nova Light</vt:lpstr>
      <vt:lpstr>Helvetica Neue</vt:lpstr>
      <vt:lpstr>Wingdings</vt:lpstr>
      <vt:lpstr>Wingdings 2</vt:lpstr>
      <vt:lpstr>zeitung</vt:lpstr>
      <vt:lpstr>SlateVTI</vt:lpstr>
      <vt:lpstr>Clustering Songs by Attributes (to find additional song value)        </vt:lpstr>
      <vt:lpstr>The Project – Subject Matter Expertise</vt:lpstr>
      <vt:lpstr>Songs as Assets – Investing in Songs</vt:lpstr>
      <vt:lpstr>Business Question &amp; Value Add</vt:lpstr>
      <vt:lpstr>Modeling Expectations</vt:lpstr>
      <vt:lpstr>Data Collection and Description</vt:lpstr>
      <vt:lpstr>Feature Selection</vt:lpstr>
      <vt:lpstr>Supervised Modeling Results</vt:lpstr>
      <vt:lpstr>Clustering Result</vt:lpstr>
      <vt:lpstr>Feature Importance</vt:lpstr>
      <vt:lpstr>Cluster Interpretations</vt:lpstr>
      <vt:lpstr>Summary and Findings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Samantha Garcia</dc:creator>
  <cp:lastModifiedBy>Samantha Garcia</cp:lastModifiedBy>
  <cp:revision>13</cp:revision>
  <cp:lastPrinted>2022-07-22T06:50:20Z</cp:lastPrinted>
  <dcterms:created xsi:type="dcterms:W3CDTF">2022-07-21T07:31:28Z</dcterms:created>
  <dcterms:modified xsi:type="dcterms:W3CDTF">2022-08-08T06:18:06Z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