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8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62DA-9C9B-415F-A15B-279169C702E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19E-1970-44B3-9747-17863B675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4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62DA-9C9B-415F-A15B-279169C702E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19E-1970-44B3-9747-17863B675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62DA-9C9B-415F-A15B-279169C702E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19E-1970-44B3-9747-17863B675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3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62DA-9C9B-415F-A15B-279169C702E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19E-1970-44B3-9747-17863B675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8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62DA-9C9B-415F-A15B-279169C702E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19E-1970-44B3-9747-17863B675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3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62DA-9C9B-415F-A15B-279169C702E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19E-1970-44B3-9747-17863B675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62DA-9C9B-415F-A15B-279169C702E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19E-1970-44B3-9747-17863B675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0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62DA-9C9B-415F-A15B-279169C702E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19E-1970-44B3-9747-17863B675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0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62DA-9C9B-415F-A15B-279169C702E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19E-1970-44B3-9747-17863B675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62DA-9C9B-415F-A15B-279169C702E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19E-1970-44B3-9747-17863B675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49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62DA-9C9B-415F-A15B-279169C702E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419E-1970-44B3-9747-17863B675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62DA-9C9B-415F-A15B-279169C702EB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419E-1970-44B3-9747-17863B675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2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필터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7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Client</a:t>
            </a:r>
            <a:r>
              <a:rPr lang="ko-KR" altLang="en-US" dirty="0" smtClean="0"/>
              <a:t>로 부터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로 요청이 들어오기 전에 </a:t>
            </a:r>
            <a:r>
              <a:rPr lang="ko-KR" altLang="en-US" dirty="0" err="1" smtClean="0"/>
              <a:t>서블릿을</a:t>
            </a:r>
            <a:r>
              <a:rPr lang="ko-KR" altLang="en-US" dirty="0" smtClean="0"/>
              <a:t> 거쳐서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하는 것을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필터라고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사용자 인증이나 </a:t>
            </a:r>
            <a:r>
              <a:rPr lang="ko-KR" altLang="en-US" dirty="0" err="1" smtClean="0"/>
              <a:t>로깅과</a:t>
            </a:r>
            <a:r>
              <a:rPr lang="ko-KR" altLang="en-US" dirty="0" smtClean="0"/>
              <a:t> 같은 기능들은 모든 </a:t>
            </a:r>
            <a:r>
              <a:rPr lang="ko-KR" altLang="en-US" dirty="0" err="1" smtClean="0"/>
              <a:t>서블릿이나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공통적으로 필요로 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공통적인 기능들을 </a:t>
            </a:r>
            <a:r>
              <a:rPr lang="ko-KR" altLang="en-US" dirty="0" err="1" smtClean="0"/>
              <a:t>서블릿이</a:t>
            </a:r>
            <a:r>
              <a:rPr lang="ko-KR" altLang="en-US" dirty="0" smtClean="0"/>
              <a:t> 호출되기 전에 수행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전처리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되게 하고 싶거나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서블릿이</a:t>
            </a:r>
            <a:r>
              <a:rPr lang="ko-KR" altLang="en-US" dirty="0" smtClean="0"/>
              <a:t> 호출 되고 난 뒤에 수행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후처리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하고 싶으면 공통적인 기능들을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필터로 구현하면 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54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필터로 구현하면 좋은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사용자 인증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필터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로깅</a:t>
            </a:r>
            <a:r>
              <a:rPr lang="ko-KR" altLang="en-US" dirty="0" smtClean="0"/>
              <a:t> 및 감시</a:t>
            </a:r>
            <a:r>
              <a:rPr lang="en-US" altLang="ko-KR" dirty="0" smtClean="0"/>
              <a:t>(Audit) </a:t>
            </a:r>
            <a:r>
              <a:rPr lang="ko-KR" altLang="en-US" dirty="0" smtClean="0"/>
              <a:t>필터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이미지 변환 및 데이터 압축 필터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암호화 필터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5. XML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변형하는 </a:t>
            </a:r>
            <a:r>
              <a:rPr lang="en-US" altLang="ko-KR" dirty="0" smtClean="0"/>
              <a:t>XSLT </a:t>
            </a:r>
            <a:r>
              <a:rPr lang="ko-KR" altLang="en-US" dirty="0" smtClean="0"/>
              <a:t>필터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6. URL </a:t>
            </a:r>
            <a:r>
              <a:rPr lang="ko-KR" altLang="en-US" dirty="0" smtClean="0"/>
              <a:t>및 기타 정보들을 </a:t>
            </a:r>
            <a:r>
              <a:rPr lang="ko-KR" altLang="en-US" dirty="0" err="1" smtClean="0"/>
              <a:t>캐싱하는</a:t>
            </a:r>
            <a:r>
              <a:rPr lang="ko-KR" altLang="en-US" dirty="0" smtClean="0"/>
              <a:t> 필터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85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필터를 설정하는 </a:t>
            </a:r>
            <a:r>
              <a:rPr lang="en-US" altLang="ko-KR" dirty="0" err="1" smtClean="0"/>
              <a:t>FilterConfig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객체와 </a:t>
            </a:r>
            <a:r>
              <a:rPr lang="en-US" altLang="ko-KR" dirty="0" smtClean="0"/>
              <a:t>Filter </a:t>
            </a:r>
            <a:r>
              <a:rPr lang="ko-KR" altLang="en-US" dirty="0" smtClean="0"/>
              <a:t>객체가 필요하다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중에서 </a:t>
            </a:r>
            <a:r>
              <a:rPr lang="en-US" altLang="ko-KR" dirty="0" err="1" smtClean="0"/>
              <a:t>FilterConfig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인터페이스랑 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상속받은 클래스들은 </a:t>
            </a:r>
            <a:r>
              <a:rPr lang="ko-KR" altLang="en-US" dirty="0" err="1" smtClean="0"/>
              <a:t>웹컨테이너가</a:t>
            </a:r>
            <a:r>
              <a:rPr lang="ko-KR" altLang="en-US" dirty="0" smtClean="0"/>
              <a:t> 구현해준다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Filter</a:t>
            </a:r>
            <a:r>
              <a:rPr lang="ko-KR" altLang="en-US" dirty="0" smtClean="0"/>
              <a:t>를 구현하는데 필요한 건 사용자 정의 필터 클래스는 </a:t>
            </a:r>
            <a:r>
              <a:rPr lang="en-US" altLang="ko-KR" dirty="0" err="1" smtClean="0"/>
              <a:t>javax.servlet.Filter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구현한다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Filter </a:t>
            </a:r>
            <a:r>
              <a:rPr lang="ko-KR" altLang="en-US" dirty="0" smtClean="0"/>
              <a:t>인터페이스는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doFilter</a:t>
            </a:r>
            <a:r>
              <a:rPr lang="en-US" altLang="ko-KR" dirty="0" smtClean="0"/>
              <a:t>() , destroy()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56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라이프 사이클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init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FilterConfig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err="1" smtClean="0"/>
              <a:t>서블릿</a:t>
            </a:r>
            <a:r>
              <a:rPr lang="ko-KR" altLang="en-US" dirty="0" smtClean="0"/>
              <a:t> 컨테이너가 필터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초기화 하기 위해서 호출하는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err="1" smtClean="0"/>
              <a:t>doFilter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 res,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res,FilterChain</a:t>
            </a:r>
            <a:r>
              <a:rPr lang="en-US" altLang="ko-KR" dirty="0" smtClean="0"/>
              <a:t> chain)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필터에서 구현해야 하는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작성하는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destroy() : void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필터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종료시키기 전에 호출하는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23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r>
              <a:rPr lang="ko-KR" altLang="en-US" dirty="0" smtClean="0"/>
              <a:t> 필터</a:t>
            </a:r>
            <a:r>
              <a:rPr lang="en-US" altLang="ko-KR" dirty="0" smtClean="0"/>
              <a:t>(</a:t>
            </a:r>
            <a:r>
              <a:rPr lang="en-US" altLang="ko-KR" dirty="0" smtClean="0"/>
              <a:t>Servlet Filter)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endParaRPr lang="ko-KR" altLang="en-US"/>
          </a:p>
        </p:txBody>
      </p:sp>
      <p:pic>
        <p:nvPicPr>
          <p:cNvPr id="1026" name="Picture 2" descr="https://blog.kakaocdn.net/dn/cwMJdV/btq3bVh79BJ/8zatZVcOttFKNpWLgSr17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17" y="2943559"/>
            <a:ext cx="93440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latin typeface="맑은 고딕"/>
                <a:ea typeface="맑은 고딕"/>
                <a:cs typeface="맑은 고딕"/>
              </a:rPr>
              <a:t>서블릿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필터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사용하기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81" name="그룹 19"/>
          <p:cNvGrpSpPr/>
          <p:nvPr/>
        </p:nvGrpSpPr>
        <p:grpSpPr>
          <a:xfrm>
            <a:off x="2350508" y="4260910"/>
            <a:ext cx="2123507" cy="656356"/>
            <a:chOff x="3347864" y="1711641"/>
            <a:chExt cx="1008112" cy="815690"/>
          </a:xfrm>
          <a:solidFill>
            <a:srgbClr val="0070C0"/>
          </a:solidFill>
          <a:effectLst/>
        </p:grpSpPr>
        <p:sp>
          <p:nvSpPr>
            <p:cNvPr id="84" name="직사각형 20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47864" y="1800597"/>
              <a:ext cx="1008112" cy="7267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cs typeface="맑은 고딕"/>
                </a:rPr>
                <a:t>javax.servlet</a:t>
              </a:r>
            </a:p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cs typeface="맑은 고딕"/>
                </a:rPr>
                <a:t>Filter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grpSp>
        <p:nvGrpSpPr>
          <p:cNvPr id="88" name="그룹 19"/>
          <p:cNvGrpSpPr/>
          <p:nvPr/>
        </p:nvGrpSpPr>
        <p:grpSpPr>
          <a:xfrm>
            <a:off x="2350507" y="5586501"/>
            <a:ext cx="2134580" cy="656356"/>
            <a:chOff x="3347864" y="1711641"/>
            <a:chExt cx="1008112" cy="815690"/>
          </a:xfrm>
          <a:solidFill>
            <a:srgbClr val="0070C0"/>
          </a:solidFill>
          <a:effectLst/>
        </p:grpSpPr>
        <p:sp>
          <p:nvSpPr>
            <p:cNvPr id="89" name="직사각형 20"/>
            <p:cNvSpPr/>
            <p:nvPr/>
          </p:nvSpPr>
          <p:spPr>
            <a:xfrm>
              <a:off x="3347864" y="1711641"/>
              <a:ext cx="1008112" cy="79208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47864" y="1800597"/>
              <a:ext cx="1008112" cy="7267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맑은 고딕"/>
                  <a:ea typeface="맑은 고딕"/>
                  <a:cs typeface="맑은 고딕"/>
                </a:rPr>
                <a:t>&lt;&lt;</a:t>
              </a:r>
              <a:r>
                <a:rPr lang="ko-KR" altLang="en-US" sz="1400" dirty="0">
                  <a:latin typeface="맑은 고딕"/>
                  <a:ea typeface="맑은 고딕"/>
                  <a:cs typeface="맑은 고딕"/>
                </a:rPr>
                <a:t>클래스</a:t>
              </a:r>
              <a:r>
                <a:rPr lang="en-US" altLang="ko-KR" sz="1400" dirty="0">
                  <a:latin typeface="맑은 고딕"/>
                  <a:ea typeface="맑은 고딕"/>
                  <a:cs typeface="맑은 고딕"/>
                </a:rPr>
                <a:t>&gt;&gt;</a:t>
              </a:r>
            </a:p>
            <a:p>
              <a:pPr algn="ctr"/>
              <a:r>
                <a:rPr lang="en-US" altLang="ko-KR" b="1" dirty="0">
                  <a:latin typeface="맑은 고딕"/>
                  <a:ea typeface="맑은 고딕"/>
                  <a:cs typeface="맑은 고딕"/>
                </a:rPr>
                <a:t>MyFilter</a:t>
              </a:r>
              <a:endParaRPr lang="ko-KR" altLang="en-US" b="1" dirty="0"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91" name="이등변 삼각형 1"/>
          <p:cNvSpPr/>
          <p:nvPr/>
        </p:nvSpPr>
        <p:spPr>
          <a:xfrm>
            <a:off x="3332306" y="4913346"/>
            <a:ext cx="189088" cy="204771"/>
          </a:xfrm>
          <a:prstGeom prst="triangle">
            <a:avLst/>
          </a:prstGeom>
          <a:noFill/>
          <a:ln w="285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2" name="직선 연결선 3"/>
          <p:cNvCxnSpPr>
            <a:stCxn id="91" idx="3"/>
          </p:cNvCxnSpPr>
          <p:nvPr/>
        </p:nvCxnSpPr>
        <p:spPr>
          <a:xfrm>
            <a:off x="3426850" y="5118117"/>
            <a:ext cx="0" cy="458727"/>
          </a:xfrm>
          <a:prstGeom prst="line">
            <a:avLst/>
          </a:prstGeom>
          <a:ln w="28575" cmpd="sng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세로 텍스트 개체 틀 2"/>
          <p:cNvSpPr txBox="1">
            <a:spLocks/>
          </p:cNvSpPr>
          <p:nvPr/>
        </p:nvSpPr>
        <p:spPr>
          <a:xfrm>
            <a:off x="1987024" y="1131785"/>
            <a:ext cx="8069417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맑은 고딕"/>
                <a:ea typeface="맑은 고딕"/>
                <a:cs typeface="맑은 고딕"/>
              </a:rPr>
              <a:t>필터의</a:t>
            </a:r>
            <a:r>
              <a:rPr lang="en-US" altLang="ko-KR" sz="2400" b="1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b="1" dirty="0">
                <a:latin typeface="맑은 고딕"/>
                <a:ea typeface="맑은 고딕"/>
                <a:cs typeface="맑은 고딕"/>
              </a:rPr>
              <a:t>구동 원리</a:t>
            </a:r>
            <a:endParaRPr lang="en-US" altLang="ko-KR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직사각형 44"/>
          <p:cNvSpPr/>
          <p:nvPr/>
        </p:nvSpPr>
        <p:spPr>
          <a:xfrm>
            <a:off x="5204307" y="1897778"/>
            <a:ext cx="314552" cy="1279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97520" y="1581305"/>
            <a:ext cx="8041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/>
                <a:ea typeface="맑은 고딕"/>
                <a:cs typeface="맑은 고딕"/>
              </a:rPr>
              <a:t>필터 </a:t>
            </a:r>
            <a:r>
              <a:rPr lang="en-US" altLang="ko-KR" sz="1400" b="1" dirty="0"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grpSp>
        <p:nvGrpSpPr>
          <p:cNvPr id="39" name="그룹 10"/>
          <p:cNvGrpSpPr/>
          <p:nvPr/>
        </p:nvGrpSpPr>
        <p:grpSpPr>
          <a:xfrm>
            <a:off x="3330855" y="1897778"/>
            <a:ext cx="1382104" cy="1279194"/>
            <a:chOff x="3089701" y="2835923"/>
            <a:chExt cx="888452" cy="796308"/>
          </a:xfrm>
        </p:grpSpPr>
        <p:sp>
          <p:nvSpPr>
            <p:cNvPr id="40" name="모서리가 둥근 직사각형 48"/>
            <p:cNvSpPr/>
            <p:nvPr/>
          </p:nvSpPr>
          <p:spPr>
            <a:xfrm>
              <a:off x="3089701" y="2835923"/>
              <a:ext cx="888452" cy="79630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89701" y="3067616"/>
              <a:ext cx="888452" cy="3640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서블릿</a:t>
              </a:r>
              <a:endParaRPr lang="en-US" altLang="ko-KR" sz="1600" b="1" dirty="0">
                <a:solidFill>
                  <a:schemeClr val="bg1"/>
                </a:solidFill>
                <a:latin typeface="맑은 고딕"/>
                <a:ea typeface="맑은 고딕"/>
                <a:cs typeface="맑은 고딕"/>
              </a:endParaRP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컨테이</a:t>
              </a:r>
              <a:r>
                <a:rPr lang="ko-KR" altLang="en-US" sz="1600" b="1" dirty="0">
                  <a:solidFill>
                    <a:schemeClr val="bg1"/>
                  </a:solidFill>
                  <a:latin typeface="맑은 고딕"/>
                  <a:ea typeface="맑은 고딕"/>
                  <a:cs typeface="맑은 고딕"/>
                </a:rPr>
                <a:t>너</a:t>
              </a:r>
            </a:p>
          </p:txBody>
        </p:sp>
      </p:grpSp>
      <p:grpSp>
        <p:nvGrpSpPr>
          <p:cNvPr id="42" name="그룹 40"/>
          <p:cNvGrpSpPr/>
          <p:nvPr/>
        </p:nvGrpSpPr>
        <p:grpSpPr>
          <a:xfrm>
            <a:off x="6810164" y="1909570"/>
            <a:ext cx="972108" cy="1267402"/>
            <a:chOff x="4283968" y="2039464"/>
            <a:chExt cx="648072" cy="796308"/>
          </a:xfrm>
        </p:grpSpPr>
        <p:sp>
          <p:nvSpPr>
            <p:cNvPr id="43" name="TextBox 42"/>
            <p:cNvSpPr txBox="1"/>
            <p:nvPr/>
          </p:nvSpPr>
          <p:spPr>
            <a:xfrm>
              <a:off x="4283968" y="2336347"/>
              <a:ext cx="648072" cy="212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16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1600" b="1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44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45" name="직선 화살표 연결선 33"/>
          <p:cNvCxnSpPr/>
          <p:nvPr/>
        </p:nvCxnSpPr>
        <p:spPr>
          <a:xfrm>
            <a:off x="2350507" y="2365829"/>
            <a:ext cx="980348" cy="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50507" y="2020365"/>
            <a:ext cx="980348" cy="30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/>
                <a:ea typeface="맑은 고딕"/>
                <a:cs typeface="맑은 고딕"/>
              </a:rPr>
              <a:t>1.</a:t>
            </a:r>
            <a:r>
              <a:rPr lang="ko-KR" altLang="en-US" sz="1400" b="1" dirty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b="1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7" name="직선 화살표 연결선 33"/>
          <p:cNvCxnSpPr/>
          <p:nvPr/>
        </p:nvCxnSpPr>
        <p:spPr>
          <a:xfrm flipV="1">
            <a:off x="4712959" y="2342306"/>
            <a:ext cx="462136" cy="1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08441" y="1581305"/>
            <a:ext cx="8984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맑은 고딕"/>
                <a:ea typeface="맑은 고딕"/>
                <a:cs typeface="맑은 고딕"/>
              </a:rPr>
              <a:t>필터 </a:t>
            </a:r>
            <a:r>
              <a:rPr lang="ko-KR" altLang="ko-KR" sz="1400" b="1" dirty="0">
                <a:latin typeface="맑은 고딕"/>
                <a:ea typeface="맑은 고딕"/>
                <a:cs typeface="맑은 고딕"/>
              </a:rPr>
              <a:t>1</a:t>
            </a:r>
            <a:endParaRPr lang="en-US" altLang="ko-KR" sz="1400" b="1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68" name="직선 화살표 연결선 33"/>
          <p:cNvCxnSpPr/>
          <p:nvPr/>
        </p:nvCxnSpPr>
        <p:spPr>
          <a:xfrm flipH="1">
            <a:off x="4717389" y="2754016"/>
            <a:ext cx="457707" cy="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33"/>
          <p:cNvCxnSpPr/>
          <p:nvPr/>
        </p:nvCxnSpPr>
        <p:spPr>
          <a:xfrm flipH="1">
            <a:off x="2350507" y="2764326"/>
            <a:ext cx="980350" cy="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350507" y="2778133"/>
            <a:ext cx="980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/>
                <a:ea typeface="맑은 고딕"/>
                <a:cs typeface="맑은 고딕"/>
              </a:rPr>
              <a:t>2.</a:t>
            </a:r>
            <a:r>
              <a:rPr lang="ko-KR" altLang="en-US" sz="1400" b="1" dirty="0">
                <a:latin typeface="맑은 고딕"/>
                <a:ea typeface="맑은 고딕"/>
                <a:cs typeface="맑은 고딕"/>
              </a:rPr>
              <a:t>응답</a:t>
            </a:r>
            <a:endParaRPr lang="ko-KR" altLang="en-US" sz="1400" b="1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4" name="직선 화살표 연결선 33"/>
          <p:cNvCxnSpPr/>
          <p:nvPr/>
        </p:nvCxnSpPr>
        <p:spPr>
          <a:xfrm flipV="1">
            <a:off x="7782273" y="2329823"/>
            <a:ext cx="469129" cy="2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33"/>
          <p:cNvCxnSpPr/>
          <p:nvPr/>
        </p:nvCxnSpPr>
        <p:spPr>
          <a:xfrm>
            <a:off x="8250324" y="2319965"/>
            <a:ext cx="0" cy="44450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33"/>
          <p:cNvCxnSpPr/>
          <p:nvPr/>
        </p:nvCxnSpPr>
        <p:spPr>
          <a:xfrm flipH="1">
            <a:off x="7782273" y="2754016"/>
            <a:ext cx="469128" cy="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세로 텍스트 개체 틀 2"/>
          <p:cNvSpPr txBox="1">
            <a:spLocks/>
          </p:cNvSpPr>
          <p:nvPr/>
        </p:nvSpPr>
        <p:spPr>
          <a:xfrm>
            <a:off x="1976722" y="3655882"/>
            <a:ext cx="4624936" cy="60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맑은 고딕"/>
                <a:ea typeface="맑은 고딕"/>
                <a:cs typeface="맑은 고딕"/>
              </a:rPr>
              <a:t>필터 클래스의 구현 및 배치</a:t>
            </a:r>
            <a:endParaRPr lang="en-US" altLang="ko-KR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직사각형 44"/>
          <p:cNvSpPr/>
          <p:nvPr/>
        </p:nvSpPr>
        <p:spPr>
          <a:xfrm>
            <a:off x="6032400" y="1897778"/>
            <a:ext cx="314579" cy="1279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5" name="직선 화살표 연결선 33"/>
          <p:cNvCxnSpPr/>
          <p:nvPr/>
        </p:nvCxnSpPr>
        <p:spPr>
          <a:xfrm flipV="1">
            <a:off x="5541051" y="2342306"/>
            <a:ext cx="462136" cy="1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33"/>
          <p:cNvCxnSpPr/>
          <p:nvPr/>
        </p:nvCxnSpPr>
        <p:spPr>
          <a:xfrm flipH="1">
            <a:off x="5545481" y="2754016"/>
            <a:ext cx="457707" cy="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33"/>
          <p:cNvCxnSpPr/>
          <p:nvPr/>
        </p:nvCxnSpPr>
        <p:spPr>
          <a:xfrm flipV="1">
            <a:off x="6348028" y="2342306"/>
            <a:ext cx="462136" cy="1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33"/>
          <p:cNvCxnSpPr/>
          <p:nvPr/>
        </p:nvCxnSpPr>
        <p:spPr>
          <a:xfrm flipH="1">
            <a:off x="6352458" y="2754016"/>
            <a:ext cx="457707" cy="0"/>
          </a:xfrm>
          <a:prstGeom prst="straightConnector1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세로 텍스트 개체 틀 2"/>
          <p:cNvSpPr txBox="1">
            <a:spLocks/>
          </p:cNvSpPr>
          <p:nvPr/>
        </p:nvSpPr>
        <p:spPr>
          <a:xfrm>
            <a:off x="5204308" y="4260911"/>
            <a:ext cx="5176169" cy="19819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@WebFilter(</a:t>
            </a:r>
          </a:p>
          <a:p>
            <a:pPr marL="0" indent="0">
              <a:buNone/>
            </a:pPr>
            <a:r>
              <a:rPr lang="ko-KR" altLang="en-US" sz="1600" b="1" dirty="0"/>
              <a:t> </a:t>
            </a:r>
            <a:r>
              <a:rPr lang="ko-KR" altLang="en-US" sz="1600" b="1" dirty="0"/>
              <a:t>   </a:t>
            </a:r>
            <a:r>
              <a:rPr lang="en-US" sz="1600" b="1" dirty="0"/>
              <a:t>urlPatterns</a:t>
            </a:r>
            <a:r>
              <a:rPr lang="en-US" sz="1600" b="1" dirty="0"/>
              <a:t>="/*",</a:t>
            </a:r>
          </a:p>
          <a:p>
            <a:pPr marL="0" indent="0">
              <a:buNone/>
            </a:pPr>
            <a:r>
              <a:rPr lang="ko-KR" altLang="en-US" sz="1600" b="1" dirty="0"/>
              <a:t> </a:t>
            </a:r>
            <a:r>
              <a:rPr lang="ko-KR" altLang="en-US" sz="1600" b="1" dirty="0"/>
              <a:t>   </a:t>
            </a:r>
            <a:r>
              <a:rPr lang="en-US" sz="1600" b="1" dirty="0"/>
              <a:t>initParams</a:t>
            </a:r>
            <a:r>
              <a:rPr lang="en-US" sz="1600" b="1" dirty="0"/>
              <a:t>={</a:t>
            </a:r>
          </a:p>
          <a:p>
            <a:pPr marL="0" indent="0">
              <a:buNone/>
            </a:pPr>
            <a:r>
              <a:rPr lang="ko-KR" altLang="en-US" sz="1600" b="1" dirty="0"/>
              <a:t> </a:t>
            </a:r>
            <a:r>
              <a:rPr lang="ko-KR" altLang="en-US" sz="1600" b="1" dirty="0"/>
              <a:t>  </a:t>
            </a:r>
            <a:r>
              <a:rPr lang="ko-KR" altLang="ko-KR" sz="1600" b="1" dirty="0"/>
              <a:t> </a:t>
            </a:r>
            <a:r>
              <a:rPr lang="ko-KR" altLang="en-US" sz="1600" b="1" dirty="0"/>
              <a:t>   </a:t>
            </a:r>
            <a:r>
              <a:rPr lang="en-US" sz="1600" b="1" dirty="0"/>
              <a:t>@</a:t>
            </a:r>
            <a:r>
              <a:rPr lang="en-US" sz="1600" b="1" dirty="0"/>
              <a:t>WebInitParam</a:t>
            </a:r>
            <a:r>
              <a:rPr lang="en-US" sz="1600" b="1" dirty="0"/>
              <a:t>(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/>
              <a:t>name</a:t>
            </a:r>
            <a:r>
              <a:rPr lang="en-US" sz="1600" b="1" dirty="0"/>
              <a:t>="</a:t>
            </a:r>
            <a:r>
              <a:rPr lang="en-US" sz="1600" b="1" dirty="0"/>
              <a:t>encoding”,</a:t>
            </a:r>
            <a:r>
              <a:rPr lang="ko-KR" altLang="en-US" sz="1600" b="1" dirty="0"/>
              <a:t> </a:t>
            </a:r>
            <a:r>
              <a:rPr lang="en-US" sz="1600" b="1" dirty="0"/>
              <a:t>value</a:t>
            </a:r>
            <a:r>
              <a:rPr lang="en-US" sz="1600" b="1" dirty="0"/>
              <a:t>="UTF-8")</a:t>
            </a:r>
          </a:p>
          <a:p>
            <a:pPr marL="0" indent="0">
              <a:buNone/>
            </a:pPr>
            <a:r>
              <a:rPr lang="ko-KR" altLang="en-US" sz="1600" b="1" dirty="0"/>
              <a:t> </a:t>
            </a:r>
            <a:r>
              <a:rPr lang="ko-KR" altLang="en-US" sz="1600" b="1" dirty="0"/>
              <a:t>   </a:t>
            </a:r>
            <a:r>
              <a:rPr lang="en-US" sz="1600" b="1" dirty="0"/>
              <a:t>}</a:t>
            </a:r>
            <a:r>
              <a:rPr lang="en-US" sz="1600" b="1" dirty="0"/>
              <a:t>)</a:t>
            </a:r>
            <a:endParaRPr lang="en-US" altLang="ko-KR" sz="16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4230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WebFilter</a:t>
            </a:r>
            <a:r>
              <a:rPr lang="en-US" altLang="ko-KR" dirty="0" smtClean="0"/>
              <a:t>("/*")</a:t>
            </a:r>
          </a:p>
          <a:p>
            <a:pPr marL="0" indent="0">
              <a:buNone/>
            </a:pPr>
            <a:r>
              <a:rPr lang="en-US" altLang="ko-KR" dirty="0" smtClean="0"/>
              <a:t>public class </a:t>
            </a:r>
            <a:r>
              <a:rPr lang="en-US" altLang="ko-KR" dirty="0" err="1" smtClean="0"/>
              <a:t>CharacterEncodingFilter</a:t>
            </a:r>
            <a:r>
              <a:rPr lang="en-US" altLang="ko-KR" dirty="0" smtClean="0"/>
              <a:t> implements Filter {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@Override</a:t>
            </a:r>
          </a:p>
          <a:p>
            <a:pPr marL="0" indent="0">
              <a:buNone/>
            </a:pPr>
            <a:r>
              <a:rPr lang="en-US" altLang="ko-KR" dirty="0" smtClean="0"/>
              <a:t>	public void </a:t>
            </a:r>
            <a:r>
              <a:rPr lang="en-US" altLang="ko-KR" dirty="0" err="1" smtClean="0"/>
              <a:t>doFilter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ServletRequest</a:t>
            </a:r>
            <a:r>
              <a:rPr lang="en-US" altLang="ko-KR" dirty="0" smtClean="0"/>
              <a:t> request, </a:t>
            </a:r>
            <a:r>
              <a:rPr lang="en-US" altLang="ko-KR" dirty="0" err="1" smtClean="0"/>
              <a:t>ServletResponse</a:t>
            </a:r>
            <a:r>
              <a:rPr lang="en-US" altLang="ko-KR" dirty="0" smtClean="0"/>
              <a:t> response, </a:t>
            </a:r>
            <a:r>
              <a:rPr lang="en-US" altLang="ko-KR" dirty="0" err="1" smtClean="0"/>
              <a:t>FilterChain</a:t>
            </a:r>
            <a:r>
              <a:rPr lang="en-US" altLang="ko-KR" dirty="0" smtClean="0"/>
              <a:t> chain)</a:t>
            </a:r>
          </a:p>
          <a:p>
            <a:pPr marL="0" indent="0">
              <a:buNone/>
            </a:pPr>
            <a:r>
              <a:rPr lang="en-US" altLang="ko-KR" dirty="0" smtClean="0"/>
              <a:t>			throws </a:t>
            </a:r>
            <a:r>
              <a:rPr lang="en-US" altLang="ko-KR" dirty="0" err="1" smtClean="0"/>
              <a:t>IOException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ServletException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request.setCharacterEncoding</a:t>
            </a:r>
            <a:r>
              <a:rPr lang="en-US" altLang="ko-KR" dirty="0" smtClean="0"/>
              <a:t>("UTF-8");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chain.doFilter</a:t>
            </a:r>
            <a:r>
              <a:rPr lang="en-US" altLang="ko-KR" dirty="0" smtClean="0"/>
              <a:t>(request, response);</a:t>
            </a:r>
          </a:p>
          <a:p>
            <a:pPr marL="0" indent="0">
              <a:buNone/>
            </a:pPr>
            <a:r>
              <a:rPr lang="en-US" altLang="ko-KR" dirty="0" smtClean="0"/>
              <a:t>		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34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260</Words>
  <Application>Microsoft Office PowerPoint</Application>
  <PresentationFormat>와이드스크린</PresentationFormat>
  <Paragraphs>75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서블릿 필터</vt:lpstr>
      <vt:lpstr>서블릿 필터</vt:lpstr>
      <vt:lpstr>필터로 구현하면 좋은 기능</vt:lpstr>
      <vt:lpstr>Filter 인터페이스</vt:lpstr>
      <vt:lpstr>필터 라이프 사이클</vt:lpstr>
      <vt:lpstr>서블릿 필터(Servlet Filter)</vt:lpstr>
      <vt:lpstr>서블릿 필터 사용하기</vt:lpstr>
      <vt:lpstr>필터 예제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9</cp:revision>
  <dcterms:created xsi:type="dcterms:W3CDTF">2023-08-21T00:02:45Z</dcterms:created>
  <dcterms:modified xsi:type="dcterms:W3CDTF">2023-08-21T01:03:04Z</dcterms:modified>
</cp:coreProperties>
</file>