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34122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421145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4329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246208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8491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122331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557800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304403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291466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3E47A-9417-4A16-B3C0-5678E6BCABB0}"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266884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E3E47A-9417-4A16-B3C0-5678E6BCABB0}"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16429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E3E47A-9417-4A16-B3C0-5678E6BCABB0}"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129216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E3E47A-9417-4A16-B3C0-5678E6BCABB0}"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356182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3E47A-9417-4A16-B3C0-5678E6BCABB0}"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250432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E3E47A-9417-4A16-B3C0-5678E6BCABB0}"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141342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3E47A-9417-4A16-B3C0-5678E6BCABB0}"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5D27C-E0CA-4A54-B3AC-CE685737F36F}" type="slidenum">
              <a:rPr lang="en-US" smtClean="0"/>
              <a:t>‹#›</a:t>
            </a:fld>
            <a:endParaRPr lang="en-US"/>
          </a:p>
        </p:txBody>
      </p:sp>
    </p:spTree>
    <p:extLst>
      <p:ext uri="{BB962C8B-B14F-4D97-AF65-F5344CB8AC3E}">
        <p14:creationId xmlns:p14="http://schemas.microsoft.com/office/powerpoint/2010/main" val="178815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E3E47A-9417-4A16-B3C0-5678E6BCABB0}" type="datetimeFigureOut">
              <a:rPr lang="en-US" smtClean="0"/>
              <a:t>12/23/2024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55D27C-E0CA-4A54-B3AC-CE685737F36F}" type="slidenum">
              <a:rPr lang="en-US" smtClean="0"/>
              <a:t>‹#›</a:t>
            </a:fld>
            <a:endParaRPr lang="en-US"/>
          </a:p>
        </p:txBody>
      </p:sp>
    </p:spTree>
    <p:extLst>
      <p:ext uri="{BB962C8B-B14F-4D97-AF65-F5344CB8AC3E}">
        <p14:creationId xmlns:p14="http://schemas.microsoft.com/office/powerpoint/2010/main" val="118017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becksddf/churn-in-telecoms-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7436-0A16-BD00-4FC8-9A1FCDE10641}"/>
              </a:ext>
            </a:extLst>
          </p:cNvPr>
          <p:cNvSpPr>
            <a:spLocks noGrp="1"/>
          </p:cNvSpPr>
          <p:nvPr>
            <p:ph type="ctrTitle"/>
          </p:nvPr>
        </p:nvSpPr>
        <p:spPr/>
        <p:txBody>
          <a:bodyPr>
            <a:normAutofit fontScale="90000"/>
          </a:bodyPr>
          <a:lstStyle/>
          <a:p>
            <a:r>
              <a:rPr lang="en-US" dirty="0"/>
              <a:t>CHURN IN TELECOMUNICATION’S DATASET</a:t>
            </a:r>
          </a:p>
        </p:txBody>
      </p:sp>
      <p:sp>
        <p:nvSpPr>
          <p:cNvPr id="3" name="Subtitle 2">
            <a:extLst>
              <a:ext uri="{FF2B5EF4-FFF2-40B4-BE49-F238E27FC236}">
                <a16:creationId xmlns:a16="http://schemas.microsoft.com/office/drawing/2014/main" id="{D89E3A3F-5E5B-D4D9-EB75-81BA3A7E10D9}"/>
              </a:ext>
            </a:extLst>
          </p:cNvPr>
          <p:cNvSpPr>
            <a:spLocks noGrp="1"/>
          </p:cNvSpPr>
          <p:nvPr>
            <p:ph type="subTitle" idx="1"/>
          </p:nvPr>
        </p:nvSpPr>
        <p:spPr/>
        <p:txBody>
          <a:bodyPr/>
          <a:lstStyle/>
          <a:p>
            <a:r>
              <a:rPr lang="en-US" dirty="0"/>
              <a:t>PHASE 3 PROJECT</a:t>
            </a:r>
          </a:p>
        </p:txBody>
      </p:sp>
    </p:spTree>
    <p:extLst>
      <p:ext uri="{BB962C8B-B14F-4D97-AF65-F5344CB8AC3E}">
        <p14:creationId xmlns:p14="http://schemas.microsoft.com/office/powerpoint/2010/main" val="114387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4B01-B256-4980-A7F8-12777F925AF3}"/>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FFE5FA1E-AA74-3F01-29C0-52AB56CE7591}"/>
              </a:ext>
            </a:extLst>
          </p:cNvPr>
          <p:cNvSpPr>
            <a:spLocks noGrp="1"/>
          </p:cNvSpPr>
          <p:nvPr>
            <p:ph idx="1"/>
          </p:nvPr>
        </p:nvSpPr>
        <p:spPr/>
        <p:txBody>
          <a:bodyPr/>
          <a:lstStyle/>
          <a:p>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SyriaTel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telecommunications company is interested in knowing whether a customer will stop doing business with the company. This will help the business in reducing the on money lost because of customers who do not stick around very long.</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will use a classifier model to get insights from the dataset. From here we will be able to see whether there are any predicable patterns which in turn will assist Syriatel to have a clear picture of the churn rate.</a:t>
            </a:r>
          </a:p>
          <a:p>
            <a:endParaRPr lang="en-US" dirty="0"/>
          </a:p>
        </p:txBody>
      </p:sp>
    </p:spTree>
    <p:extLst>
      <p:ext uri="{BB962C8B-B14F-4D97-AF65-F5344CB8AC3E}">
        <p14:creationId xmlns:p14="http://schemas.microsoft.com/office/powerpoint/2010/main" val="32182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8788-1C33-0F06-4020-EFADAF1143EA}"/>
              </a:ext>
            </a:extLst>
          </p:cNvPr>
          <p:cNvSpPr>
            <a:spLocks noGrp="1"/>
          </p:cNvSpPr>
          <p:nvPr>
            <p:ph type="title"/>
          </p:nvPr>
        </p:nvSpPr>
        <p:spPr/>
        <p:txBody>
          <a:bodyPr/>
          <a:lstStyle/>
          <a:p>
            <a:r>
              <a:rPr lang="en-US" dirty="0"/>
              <a:t>Business and Data Understanding</a:t>
            </a:r>
          </a:p>
        </p:txBody>
      </p:sp>
      <p:sp>
        <p:nvSpPr>
          <p:cNvPr id="3" name="Content Placeholder 2">
            <a:extLst>
              <a:ext uri="{FF2B5EF4-FFF2-40B4-BE49-F238E27FC236}">
                <a16:creationId xmlns:a16="http://schemas.microsoft.com/office/drawing/2014/main" id="{E2AB633C-33B0-E753-3112-2B07109DF831}"/>
              </a:ext>
            </a:extLst>
          </p:cNvPr>
          <p:cNvSpPr>
            <a:spLocks noGrp="1"/>
          </p:cNvSpPr>
          <p:nvPr>
            <p:ph idx="1"/>
          </p:nvPr>
        </p:nvSpPr>
        <p:spPr/>
        <p:txBody>
          <a:bodyPr/>
          <a:lstStyle/>
          <a:p>
            <a:r>
              <a:rPr lang="en-US" dirty="0"/>
              <a:t>The dataset originates from </a:t>
            </a:r>
            <a:r>
              <a:rPr lang="en-US" dirty="0" err="1"/>
              <a:t>SyriaTel</a:t>
            </a:r>
            <a:r>
              <a:rPr lang="en-US" dirty="0"/>
              <a:t> Telecommunications (source: </a:t>
            </a:r>
            <a:r>
              <a:rPr lang="en-US" dirty="0">
                <a:hlinkClick r:id="rId2"/>
              </a:rPr>
              <a:t>https://www.kaggle.com/datasets/becksddf/churn-in-telecoms-dataset</a:t>
            </a:r>
            <a:r>
              <a:rPr lang="en-US" dirty="0"/>
              <a:t> )</a:t>
            </a:r>
          </a:p>
          <a:p>
            <a:r>
              <a:rPr lang="en-US" dirty="0"/>
              <a:t>Questions to Consider:</a:t>
            </a:r>
          </a:p>
          <a:p>
            <a:pPr marL="0" indent="0">
              <a:buNone/>
            </a:pPr>
            <a:r>
              <a:rPr lang="en-US" dirty="0"/>
              <a:t>	- Which features are more likely to predict churn.</a:t>
            </a:r>
          </a:p>
          <a:p>
            <a:pPr marL="0" indent="0">
              <a:buNone/>
            </a:pPr>
            <a:r>
              <a:rPr lang="en-US" dirty="0"/>
              <a:t>	- What is the correlation between churn and other feature 		variables.</a:t>
            </a:r>
          </a:p>
          <a:p>
            <a:pPr marL="0" indent="0">
              <a:buNone/>
            </a:pPr>
            <a:r>
              <a:rPr lang="en-US" dirty="0"/>
              <a:t>Our goal will be to build a model that will help us answer these questions.</a:t>
            </a:r>
          </a:p>
        </p:txBody>
      </p:sp>
    </p:spTree>
    <p:extLst>
      <p:ext uri="{BB962C8B-B14F-4D97-AF65-F5344CB8AC3E}">
        <p14:creationId xmlns:p14="http://schemas.microsoft.com/office/powerpoint/2010/main" val="391556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0186-2E80-5C17-88FB-09D3FAED5A68}"/>
              </a:ext>
            </a:extLst>
          </p:cNvPr>
          <p:cNvSpPr>
            <a:spLocks noGrp="1"/>
          </p:cNvSpPr>
          <p:nvPr>
            <p:ph type="title"/>
          </p:nvPr>
        </p:nvSpPr>
        <p:spPr/>
        <p:txBody>
          <a:bodyPr/>
          <a:lstStyle/>
          <a:p>
            <a:r>
              <a:rPr lang="en-US" dirty="0"/>
              <a:t>Modelling	</a:t>
            </a:r>
          </a:p>
        </p:txBody>
      </p:sp>
      <p:sp>
        <p:nvSpPr>
          <p:cNvPr id="3" name="Content Placeholder 2">
            <a:extLst>
              <a:ext uri="{FF2B5EF4-FFF2-40B4-BE49-F238E27FC236}">
                <a16:creationId xmlns:a16="http://schemas.microsoft.com/office/drawing/2014/main" id="{D3403387-DDDC-C974-4930-E48AE27E1A4C}"/>
              </a:ext>
            </a:extLst>
          </p:cNvPr>
          <p:cNvSpPr>
            <a:spLocks noGrp="1"/>
          </p:cNvSpPr>
          <p:nvPr>
            <p:ph idx="1"/>
          </p:nvPr>
        </p:nvSpPr>
        <p:spPr/>
        <p:txBody>
          <a:bodyPr/>
          <a:lstStyle/>
          <a:p>
            <a:r>
              <a:rPr lang="en-US" dirty="0"/>
              <a:t>We will be using classification models because we have observed that the target variable(churn column) is categorical.</a:t>
            </a:r>
          </a:p>
          <a:p>
            <a:r>
              <a:rPr lang="en-US" dirty="0"/>
              <a:t>Our first is model will be a vanilla logistic regression model followed by another logistic regression model that incorporate SMOTE. We are using SMOTE to help address the class imbalance in the target variable.</a:t>
            </a:r>
          </a:p>
          <a:p>
            <a:r>
              <a:rPr lang="en-US" dirty="0"/>
              <a:t>The second model we will  use a Decision tree and afterwards we will factor in the hyperparameter tuning and pruning to see whether the model will improve.</a:t>
            </a:r>
          </a:p>
        </p:txBody>
      </p:sp>
    </p:spTree>
    <p:extLst>
      <p:ext uri="{BB962C8B-B14F-4D97-AF65-F5344CB8AC3E}">
        <p14:creationId xmlns:p14="http://schemas.microsoft.com/office/powerpoint/2010/main" val="210046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FF00-CCF2-AD4D-A37B-D63B6DCA2AF4}"/>
              </a:ext>
            </a:extLst>
          </p:cNvPr>
          <p:cNvSpPr>
            <a:spLocks noGrp="1"/>
          </p:cNvSpPr>
          <p:nvPr>
            <p:ph type="title"/>
          </p:nvPr>
        </p:nvSpPr>
        <p:spPr/>
        <p:txBody>
          <a:bodyPr/>
          <a:lstStyle/>
          <a:p>
            <a:r>
              <a:rPr lang="en-US" dirty="0"/>
              <a:t>Evaluation-Logistic Regression</a:t>
            </a:r>
            <a:br>
              <a:rPr lang="en-US" dirty="0"/>
            </a:br>
            <a:endParaRPr lang="en-US" dirty="0"/>
          </a:p>
        </p:txBody>
      </p:sp>
      <p:sp>
        <p:nvSpPr>
          <p:cNvPr id="3" name="Content Placeholder 2">
            <a:extLst>
              <a:ext uri="{FF2B5EF4-FFF2-40B4-BE49-F238E27FC236}">
                <a16:creationId xmlns:a16="http://schemas.microsoft.com/office/drawing/2014/main" id="{C6905EC6-B425-A618-B0E6-23D1AF4A6655}"/>
              </a:ext>
            </a:extLst>
          </p:cNvPr>
          <p:cNvSpPr>
            <a:spLocks noGrp="1"/>
          </p:cNvSpPr>
          <p:nvPr>
            <p:ph idx="1"/>
          </p:nvPr>
        </p:nvSpPr>
        <p:spPr/>
        <p:txBody>
          <a:bodyPr>
            <a:normAutofit fontScale="85000" lnSpcReduction="20000"/>
          </a:bodyPr>
          <a:lstStyle/>
          <a:p>
            <a:pPr marL="0" indent="0">
              <a:buNone/>
            </a:pPr>
            <a:r>
              <a:rPr lang="en-US" dirty="0"/>
              <a:t>We evaluated the logistic regression models using the classification report (where we were interested in the accuracy score) and we also added the AUC for comparison but this being an imbalance dataset, the AUC will be more suitable as measure.</a:t>
            </a:r>
          </a:p>
          <a:p>
            <a:pPr marL="0" indent="0">
              <a:buNone/>
            </a:pPr>
            <a:r>
              <a:rPr lang="en-US" dirty="0"/>
              <a:t>Vanilla Logistic regression(without SMOTE)</a:t>
            </a:r>
          </a:p>
          <a:p>
            <a:pPr marL="0" indent="0">
              <a:buNone/>
            </a:pPr>
            <a:r>
              <a:rPr lang="en-US" dirty="0"/>
              <a:t>    </a:t>
            </a:r>
          </a:p>
          <a:p>
            <a:pPr marL="0" indent="0">
              <a:buNone/>
            </a:pPr>
            <a:r>
              <a:rPr lang="en-US" dirty="0"/>
              <a:t>    AUC - 0.81</a:t>
            </a:r>
          </a:p>
          <a:p>
            <a:pPr marL="0" indent="0">
              <a:buNone/>
            </a:pPr>
            <a:endParaRPr lang="en-US" dirty="0"/>
          </a:p>
          <a:p>
            <a:pPr marL="0" indent="0">
              <a:buNone/>
            </a:pPr>
            <a:r>
              <a:rPr lang="en-US" dirty="0"/>
              <a:t>Logistic regression with SMOTE</a:t>
            </a:r>
          </a:p>
          <a:p>
            <a:pPr marL="0" indent="0">
              <a:buNone/>
            </a:pPr>
            <a:r>
              <a:rPr lang="en-US" dirty="0"/>
              <a:t>    </a:t>
            </a:r>
          </a:p>
          <a:p>
            <a:pPr marL="0" indent="0">
              <a:buNone/>
            </a:pPr>
            <a:r>
              <a:rPr lang="en-US" dirty="0"/>
              <a:t>    AUC - 0.82</a:t>
            </a:r>
          </a:p>
          <a:p>
            <a:pPr marL="0" indent="0">
              <a:buNone/>
            </a:pPr>
            <a:endParaRPr lang="en-US" dirty="0"/>
          </a:p>
          <a:p>
            <a:pPr marL="0" indent="0">
              <a:buNone/>
            </a:pPr>
            <a:r>
              <a:rPr lang="en-US" dirty="0"/>
              <a:t>Based on the AUC results above we can see there was a slight increase which means the model performance improved with SMOTE</a:t>
            </a:r>
          </a:p>
        </p:txBody>
      </p:sp>
    </p:spTree>
    <p:extLst>
      <p:ext uri="{BB962C8B-B14F-4D97-AF65-F5344CB8AC3E}">
        <p14:creationId xmlns:p14="http://schemas.microsoft.com/office/powerpoint/2010/main" val="423696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0E37-C1E9-B02C-BBE5-34ED40845002}"/>
              </a:ext>
            </a:extLst>
          </p:cNvPr>
          <p:cNvSpPr>
            <a:spLocks noGrp="1"/>
          </p:cNvSpPr>
          <p:nvPr>
            <p:ph type="title"/>
          </p:nvPr>
        </p:nvSpPr>
        <p:spPr/>
        <p:txBody>
          <a:bodyPr/>
          <a:lstStyle/>
          <a:p>
            <a:r>
              <a:rPr lang="en-US" dirty="0"/>
              <a:t>Evaluation-Decision Tree</a:t>
            </a:r>
          </a:p>
        </p:txBody>
      </p:sp>
      <p:sp>
        <p:nvSpPr>
          <p:cNvPr id="3" name="Content Placeholder 2">
            <a:extLst>
              <a:ext uri="{FF2B5EF4-FFF2-40B4-BE49-F238E27FC236}">
                <a16:creationId xmlns:a16="http://schemas.microsoft.com/office/drawing/2014/main" id="{F915073F-EB25-31AC-014C-64DE24D1A86D}"/>
              </a:ext>
            </a:extLst>
          </p:cNvPr>
          <p:cNvSpPr>
            <a:spLocks noGrp="1"/>
          </p:cNvSpPr>
          <p:nvPr>
            <p:ph idx="1"/>
          </p:nvPr>
        </p:nvSpPr>
        <p:spPr/>
        <p:txBody>
          <a:bodyPr>
            <a:normAutofit fontScale="85000" lnSpcReduction="20000"/>
          </a:bodyPr>
          <a:lstStyle/>
          <a:p>
            <a:pPr marL="0" indent="0">
              <a:buNone/>
            </a:pPr>
            <a:r>
              <a:rPr lang="en-US" dirty="0"/>
              <a:t>We have the decision tree using AUC both for the vanilla decision tree and decision tree with </a:t>
            </a:r>
            <a:r>
              <a:rPr lang="en-US" dirty="0" err="1"/>
              <a:t>hyperparemeter</a:t>
            </a:r>
            <a:r>
              <a:rPr lang="en-US" dirty="0"/>
              <a:t> tuning and pruning.</a:t>
            </a:r>
          </a:p>
          <a:p>
            <a:pPr marL="0" indent="0">
              <a:buNone/>
            </a:pPr>
            <a:endParaRPr lang="en-US" dirty="0"/>
          </a:p>
          <a:p>
            <a:pPr marL="0" indent="0">
              <a:buNone/>
            </a:pPr>
            <a:r>
              <a:rPr lang="en-US" dirty="0"/>
              <a:t>Vanilla Decision tree</a:t>
            </a:r>
          </a:p>
          <a:p>
            <a:pPr marL="0" indent="0">
              <a:buNone/>
            </a:pPr>
            <a:r>
              <a:rPr lang="en-US" dirty="0"/>
              <a:t>    </a:t>
            </a:r>
          </a:p>
          <a:p>
            <a:pPr marL="0" indent="0">
              <a:buNone/>
            </a:pPr>
            <a:r>
              <a:rPr lang="en-US" dirty="0"/>
              <a:t>    AUC - 0.85</a:t>
            </a:r>
          </a:p>
          <a:p>
            <a:pPr marL="0" indent="0">
              <a:buNone/>
            </a:pPr>
            <a:r>
              <a:rPr lang="en-US" dirty="0"/>
              <a:t>    </a:t>
            </a:r>
          </a:p>
          <a:p>
            <a:pPr marL="0" indent="0">
              <a:buNone/>
            </a:pPr>
            <a:r>
              <a:rPr lang="en-US" dirty="0"/>
              <a:t>Decision tree with </a:t>
            </a:r>
            <a:r>
              <a:rPr lang="en-US" dirty="0" err="1"/>
              <a:t>hyperparemeter</a:t>
            </a:r>
            <a:r>
              <a:rPr lang="en-US" dirty="0"/>
              <a:t> tuning and pruning</a:t>
            </a:r>
          </a:p>
          <a:p>
            <a:pPr marL="0" indent="0">
              <a:buNone/>
            </a:pPr>
            <a:endParaRPr lang="en-US" dirty="0"/>
          </a:p>
          <a:p>
            <a:pPr marL="0" indent="0">
              <a:buNone/>
            </a:pPr>
            <a:r>
              <a:rPr lang="en-US" dirty="0"/>
              <a:t>    AUC - 0.72</a:t>
            </a:r>
          </a:p>
          <a:p>
            <a:pPr marL="0" indent="0">
              <a:buNone/>
            </a:pPr>
            <a:r>
              <a:rPr lang="en-US" dirty="0"/>
              <a:t>    </a:t>
            </a:r>
          </a:p>
          <a:p>
            <a:pPr marL="0" indent="0">
              <a:buNone/>
            </a:pPr>
            <a:r>
              <a:rPr lang="en-US" dirty="0"/>
              <a:t>Based on the AUC results above, there was a reduction in AUC which means the decision tree did not perform better with </a:t>
            </a:r>
            <a:r>
              <a:rPr lang="en-US" dirty="0" err="1"/>
              <a:t>hyperparemeter</a:t>
            </a:r>
            <a:r>
              <a:rPr lang="en-US" dirty="0"/>
              <a:t> tuning and pruning</a:t>
            </a:r>
          </a:p>
        </p:txBody>
      </p:sp>
    </p:spTree>
    <p:extLst>
      <p:ext uri="{BB962C8B-B14F-4D97-AF65-F5344CB8AC3E}">
        <p14:creationId xmlns:p14="http://schemas.microsoft.com/office/powerpoint/2010/main" val="88087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AABF-41DE-EC39-8B86-121E5F442689}"/>
              </a:ext>
            </a:extLst>
          </p:cNvPr>
          <p:cNvSpPr>
            <a:spLocks noGrp="1"/>
          </p:cNvSpPr>
          <p:nvPr>
            <p:ph type="title"/>
          </p:nvPr>
        </p:nvSpPr>
        <p:spPr/>
        <p:txBody>
          <a:bodyPr/>
          <a:lstStyle/>
          <a:p>
            <a:r>
              <a:rPr lang="en-US" dirty="0" err="1"/>
              <a:t>Deployement</a:t>
            </a:r>
            <a:r>
              <a:rPr lang="en-US" dirty="0"/>
              <a:t>/Conclusion</a:t>
            </a:r>
          </a:p>
        </p:txBody>
      </p:sp>
      <p:sp>
        <p:nvSpPr>
          <p:cNvPr id="3" name="Content Placeholder 2">
            <a:extLst>
              <a:ext uri="{FF2B5EF4-FFF2-40B4-BE49-F238E27FC236}">
                <a16:creationId xmlns:a16="http://schemas.microsoft.com/office/drawing/2014/main" id="{D30BBDCC-0139-45E4-31B4-FEC778B37A1D}"/>
              </a:ext>
            </a:extLst>
          </p:cNvPr>
          <p:cNvSpPr>
            <a:spLocks noGrp="1"/>
          </p:cNvSpPr>
          <p:nvPr>
            <p:ph idx="1"/>
          </p:nvPr>
        </p:nvSpPr>
        <p:spPr/>
        <p:txBody>
          <a:bodyPr/>
          <a:lstStyle/>
          <a:p>
            <a:r>
              <a:rPr lang="en-US" b="0" i="0" dirty="0">
                <a:solidFill>
                  <a:srgbClr val="000000"/>
                </a:solidFill>
                <a:effectLst/>
                <a:latin typeface="Helvetica Neue"/>
              </a:rPr>
              <a:t>Overall, the Logistic regression with SMOTE performance tells us that the model can be used as good predictor of the churn rate for </a:t>
            </a:r>
            <a:r>
              <a:rPr lang="en-US" b="0" i="0" dirty="0" err="1">
                <a:solidFill>
                  <a:srgbClr val="000000"/>
                </a:solidFill>
                <a:effectLst/>
                <a:latin typeface="Helvetica Neue"/>
              </a:rPr>
              <a:t>SyriaTel</a:t>
            </a:r>
            <a:r>
              <a:rPr lang="en-US" b="0" i="0" dirty="0">
                <a:solidFill>
                  <a:srgbClr val="000000"/>
                </a:solidFill>
                <a:effectLst/>
                <a:latin typeface="Helvetica Neue"/>
              </a:rPr>
              <a:t> telecommunications company.</a:t>
            </a:r>
          </a:p>
          <a:p>
            <a:pPr marL="0" indent="0">
              <a:buNone/>
            </a:pPr>
            <a:br>
              <a:rPr lang="en-US" dirty="0">
                <a:solidFill>
                  <a:srgbClr val="000000"/>
                </a:solidFill>
                <a:latin typeface="Helvetica Neue"/>
              </a:rPr>
            </a:br>
            <a:endParaRPr lang="en-US" dirty="0"/>
          </a:p>
        </p:txBody>
      </p:sp>
    </p:spTree>
    <p:extLst>
      <p:ext uri="{BB962C8B-B14F-4D97-AF65-F5344CB8AC3E}">
        <p14:creationId xmlns:p14="http://schemas.microsoft.com/office/powerpoint/2010/main" val="3842669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TotalTime>
  <Words>448</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Helvetica Neue</vt:lpstr>
      <vt:lpstr>Trebuchet MS</vt:lpstr>
      <vt:lpstr>Wingdings 3</vt:lpstr>
      <vt:lpstr>Facet</vt:lpstr>
      <vt:lpstr>CHURN IN TELECOMUNICATION’S DATASET</vt:lpstr>
      <vt:lpstr>Overview </vt:lpstr>
      <vt:lpstr>Business and Data Understanding</vt:lpstr>
      <vt:lpstr>Modelling </vt:lpstr>
      <vt:lpstr>Evaluation-Logistic Regression </vt:lpstr>
      <vt:lpstr>Evaluation-Decision Tree</vt:lpstr>
      <vt:lpstr>Deployement/Conclusion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Kamau</dc:creator>
  <cp:lastModifiedBy>Samuel Kamau</cp:lastModifiedBy>
  <cp:revision>1</cp:revision>
  <dcterms:created xsi:type="dcterms:W3CDTF">2024-12-23T19:19:56Z</dcterms:created>
  <dcterms:modified xsi:type="dcterms:W3CDTF">2024-12-23T20:11:05Z</dcterms:modified>
</cp:coreProperties>
</file>