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5" r:id="rId8"/>
    <p:sldId id="264" r:id="rId9"/>
    <p:sldId id="259" r:id="rId10"/>
    <p:sldId id="260"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57C63A-EC6A-444D-A1E3-E00186880649}" v="17" dt="2021-02-11T09:41:20.161"/>
    <p1510:client id="{93C6583A-47F9-4587-8BC1-EF0FFA24537D}" v="2296" dt="2021-02-11T08:35:03.859"/>
    <p1510:client id="{C5513BC2-D1F8-42CF-B4EB-6FF070EAA18B}" v="3580" dt="2021-02-11T09:37:49.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tableStyles" Target="tableStyles.xml" Id="rId17" /><Relationship Type="http://schemas.openxmlformats.org/officeDocument/2006/relationships/slide" Target="slides/slide1.xml" Id="rId2" /><Relationship Type="http://schemas.openxmlformats.org/officeDocument/2006/relationships/theme" Target="theme/theme1.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viewProps" Target="viewProps.xml" Id="rId15" /><Relationship Type="http://schemas.openxmlformats.org/officeDocument/2006/relationships/slide" Target="slides/slide9.xml" Id="rId10" /><Relationship Type="http://schemas.microsoft.com/office/2015/10/relationships/revisionInfo" Target="revisionInfo.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presProps" Target="presProp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mGou/Bank_Transaction_Classific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39633" y="4518923"/>
            <a:ext cx="3312734" cy="1141851"/>
          </a:xfrm>
          <a:noFill/>
        </p:spPr>
        <p:txBody>
          <a:bodyPr vert="horz" lIns="91440" tIns="45720" rIns="91440" bIns="45720" rtlCol="0" anchor="t">
            <a:normAutofit/>
          </a:bodyPr>
          <a:lstStyle/>
          <a:p>
            <a:r>
              <a:rPr lang="en-US" sz="2000" dirty="0">
                <a:solidFill>
                  <a:srgbClr val="080808"/>
                </a:solidFill>
                <a:cs typeface="Calibri"/>
              </a:rPr>
              <a:t>By Samir H. </a:t>
            </a:r>
            <a:r>
              <a:rPr lang="en-US" sz="2000" dirty="0" err="1">
                <a:solidFill>
                  <a:srgbClr val="080808"/>
                </a:solidFill>
                <a:cs typeface="Calibri"/>
              </a:rPr>
              <a:t>Gouhary</a:t>
            </a:r>
            <a:endParaRPr lang="en-US" sz="2000" dirty="0" err="1">
              <a:solidFill>
                <a:srgbClr val="080808"/>
              </a:solidFill>
            </a:endParaRP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cs typeface="Calibri Light"/>
              </a:rPr>
              <a:t>Data Science Internship</a:t>
            </a:r>
            <a:br>
              <a:rPr lang="en-US" sz="3600" dirty="0">
                <a:solidFill>
                  <a:srgbClr val="080808"/>
                </a:solidFill>
                <a:cs typeface="Calibri Light"/>
              </a:rPr>
            </a:br>
            <a:r>
              <a:rPr lang="en-US" sz="3600" dirty="0">
                <a:solidFill>
                  <a:srgbClr val="080808"/>
                </a:solidFill>
                <a:cs typeface="Calibri Light"/>
              </a:rPr>
              <a:t>Task – Classifying Transaction Categories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0C0D-DF10-414F-A8B8-47F2A3FE738B}"/>
              </a:ext>
            </a:extLst>
          </p:cNvPr>
          <p:cNvSpPr>
            <a:spLocks noGrp="1"/>
          </p:cNvSpPr>
          <p:nvPr>
            <p:ph type="title"/>
          </p:nvPr>
        </p:nvSpPr>
        <p:spPr/>
        <p:txBody>
          <a:bodyPr/>
          <a:lstStyle/>
          <a:p>
            <a:r>
              <a:rPr lang="en-US" dirty="0">
                <a:cs typeface="Calibri Light"/>
              </a:rPr>
              <a:t>Results and findings</a:t>
            </a:r>
            <a:endParaRPr lang="en-US" dirty="0"/>
          </a:p>
        </p:txBody>
      </p:sp>
      <p:sp>
        <p:nvSpPr>
          <p:cNvPr id="3" name="Content Placeholder 2">
            <a:extLst>
              <a:ext uri="{FF2B5EF4-FFF2-40B4-BE49-F238E27FC236}">
                <a16:creationId xmlns:a16="http://schemas.microsoft.com/office/drawing/2014/main" id="{E23D2743-A48A-4F8D-83F7-09B6C793B09E}"/>
              </a:ext>
            </a:extLst>
          </p:cNvPr>
          <p:cNvSpPr>
            <a:spLocks noGrp="1"/>
          </p:cNvSpPr>
          <p:nvPr>
            <p:ph idx="1"/>
          </p:nvPr>
        </p:nvSpPr>
        <p:spPr/>
        <p:txBody>
          <a:bodyPr vert="horz" lIns="91440" tIns="45720" rIns="91440" bIns="45720" rtlCol="0" anchor="t">
            <a:normAutofit/>
          </a:bodyPr>
          <a:lstStyle/>
          <a:p>
            <a:endParaRPr lang="en-US" dirty="0">
              <a:cs typeface="Calibri"/>
            </a:endParaRPr>
          </a:p>
          <a:p>
            <a:r>
              <a:rPr lang="en-US" dirty="0">
                <a:cs typeface="Calibri"/>
              </a:rPr>
              <a:t>Using scikit-</a:t>
            </a:r>
            <a:r>
              <a:rPr lang="en-US" dirty="0" err="1">
                <a:cs typeface="Calibri"/>
              </a:rPr>
              <a:t>learn's</a:t>
            </a:r>
            <a:r>
              <a:rPr lang="en-US" dirty="0">
                <a:cs typeface="Calibri"/>
              </a:rPr>
              <a:t> accuracy score, the model was calculated to have an accuracy of 50.44%. </a:t>
            </a:r>
          </a:p>
          <a:p>
            <a:endParaRPr lang="en-US" dirty="0">
              <a:cs typeface="Calibri"/>
            </a:endParaRPr>
          </a:p>
          <a:p>
            <a:endParaRPr lang="en-US" dirty="0">
              <a:cs typeface="Calibri"/>
            </a:endParaRPr>
          </a:p>
          <a:p>
            <a:r>
              <a:rPr lang="en-US" dirty="0">
                <a:cs typeface="Calibri"/>
              </a:rPr>
              <a:t>This is not an amazing result by any means. However, since there are 5 categories, that would mean a non-functional (randomly guessing) classifier would perform at around 20% accuracy. That confirms that the topic </a:t>
            </a:r>
            <a:r>
              <a:rPr lang="en-US" dirty="0" err="1">
                <a:cs typeface="Calibri"/>
              </a:rPr>
              <a:t>modeller</a:t>
            </a:r>
            <a:r>
              <a:rPr lang="en-US" dirty="0">
                <a:cs typeface="Calibri"/>
              </a:rPr>
              <a:t> is classifying based on the correct features.</a:t>
            </a:r>
          </a:p>
          <a:p>
            <a:endParaRPr lang="en-US" dirty="0">
              <a:cs typeface="Calibri"/>
            </a:endParaRPr>
          </a:p>
        </p:txBody>
      </p:sp>
    </p:spTree>
    <p:extLst>
      <p:ext uri="{BB962C8B-B14F-4D97-AF65-F5344CB8AC3E}">
        <p14:creationId xmlns:p14="http://schemas.microsoft.com/office/powerpoint/2010/main" val="424658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1BF0-7C35-4C53-9942-0B94E44C2A40}"/>
              </a:ext>
            </a:extLst>
          </p:cNvPr>
          <p:cNvSpPr>
            <a:spLocks noGrp="1"/>
          </p:cNvSpPr>
          <p:nvPr>
            <p:ph type="title"/>
          </p:nvPr>
        </p:nvSpPr>
        <p:spPr>
          <a:xfrm>
            <a:off x="838200" y="253822"/>
            <a:ext cx="10515600" cy="1325563"/>
          </a:xfrm>
        </p:spPr>
        <p:txBody>
          <a:bodyPr/>
          <a:lstStyle/>
          <a:p>
            <a:r>
              <a:rPr lang="en-US" dirty="0">
                <a:cs typeface="Calibri Light"/>
              </a:rPr>
              <a:t>Improvements</a:t>
            </a:r>
            <a:endParaRPr lang="en-US" dirty="0"/>
          </a:p>
        </p:txBody>
      </p:sp>
      <p:sp>
        <p:nvSpPr>
          <p:cNvPr id="3" name="Content Placeholder 2">
            <a:extLst>
              <a:ext uri="{FF2B5EF4-FFF2-40B4-BE49-F238E27FC236}">
                <a16:creationId xmlns:a16="http://schemas.microsoft.com/office/drawing/2014/main" id="{659DE691-E7AF-4E95-83C6-75A48A36CBBE}"/>
              </a:ext>
            </a:extLst>
          </p:cNvPr>
          <p:cNvSpPr>
            <a:spLocks noGrp="1"/>
          </p:cNvSpPr>
          <p:nvPr>
            <p:ph idx="1"/>
          </p:nvPr>
        </p:nvSpPr>
        <p:spPr>
          <a:xfrm>
            <a:off x="838200" y="1568771"/>
            <a:ext cx="10515600" cy="4942101"/>
          </a:xfrm>
        </p:spPr>
        <p:txBody>
          <a:bodyPr vert="horz" lIns="91440" tIns="45720" rIns="91440" bIns="45720" rtlCol="0" anchor="t">
            <a:normAutofit fontScale="92500" lnSpcReduction="10000"/>
          </a:bodyPr>
          <a:lstStyle/>
          <a:p>
            <a:r>
              <a:rPr lang="en-US" dirty="0">
                <a:cs typeface="Calibri"/>
              </a:rPr>
              <a:t>Data:</a:t>
            </a:r>
          </a:p>
          <a:p>
            <a:pPr lvl="1"/>
            <a:r>
              <a:rPr lang="en-US" dirty="0">
                <a:cs typeface="Calibri"/>
              </a:rPr>
              <a:t>The dataset contains basic features which by themselves, do not perform well as classifier features. However, what could be causing a bigger issue, is the lack of data. There are only 12500 entries in total. Naturally, a lot less data is then available for training. Hence, a good time investment would be to collect more data.</a:t>
            </a:r>
          </a:p>
          <a:p>
            <a:pPr lvl="1"/>
            <a:r>
              <a:rPr lang="en-US" dirty="0">
                <a:cs typeface="Calibri"/>
              </a:rPr>
              <a:t>One possible solution, since we are using an LDA model which can be constantly updated and improved, is to set up automatic online data acquisition, cleaning and model updating.</a:t>
            </a:r>
          </a:p>
          <a:p>
            <a:r>
              <a:rPr lang="en-US" dirty="0">
                <a:cs typeface="Calibri"/>
              </a:rPr>
              <a:t>Model:</a:t>
            </a:r>
          </a:p>
          <a:p>
            <a:pPr lvl="1"/>
            <a:r>
              <a:rPr lang="en-US" dirty="0">
                <a:cs typeface="Calibri"/>
              </a:rPr>
              <a:t>If topic modelling algorithm is to be applied to this problem, improving the performance will require a more sophisticated approach to feature engineering than just cleaning and parsing the description data. For example, a combination of the available features can be used to improve the classifier.</a:t>
            </a:r>
          </a:p>
          <a:p>
            <a:pPr lvl="1"/>
            <a:r>
              <a:rPr lang="en-US" dirty="0">
                <a:cs typeface="Calibri"/>
              </a:rPr>
              <a:t>Since the labeling of the topics is manual, the problem could also arise from wrong labeling. This can be fixed by more careful study of which combinations of words represent which topics more strongly.</a:t>
            </a:r>
          </a:p>
        </p:txBody>
      </p:sp>
    </p:spTree>
    <p:extLst>
      <p:ext uri="{BB962C8B-B14F-4D97-AF65-F5344CB8AC3E}">
        <p14:creationId xmlns:p14="http://schemas.microsoft.com/office/powerpoint/2010/main" val="185036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558D-A28B-4F2E-A9A7-916F5203119F}"/>
              </a:ext>
            </a:extLst>
          </p:cNvPr>
          <p:cNvSpPr>
            <a:spLocks noGrp="1"/>
          </p:cNvSpPr>
          <p:nvPr>
            <p:ph type="title"/>
          </p:nvPr>
        </p:nvSpPr>
        <p:spPr>
          <a:xfrm>
            <a:off x="4228673" y="2770990"/>
            <a:ext cx="10515600" cy="1325563"/>
          </a:xfrm>
        </p:spPr>
        <p:txBody>
          <a:bodyPr/>
          <a:lstStyle/>
          <a:p>
            <a:r>
              <a:rPr lang="en-US" dirty="0">
                <a:cs typeface="Calibri Light"/>
              </a:rPr>
              <a:t>Thank you !</a:t>
            </a:r>
            <a:endParaRPr lang="en-US" dirty="0"/>
          </a:p>
        </p:txBody>
      </p:sp>
    </p:spTree>
    <p:extLst>
      <p:ext uri="{BB962C8B-B14F-4D97-AF65-F5344CB8AC3E}">
        <p14:creationId xmlns:p14="http://schemas.microsoft.com/office/powerpoint/2010/main" val="3830531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78C0C0D-DF10-414F-A8B8-47F2A3FE738B}"/>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Introduction</a:t>
            </a:r>
            <a:endParaRPr lang="en-US" sz="4000">
              <a:solidFill>
                <a:srgbClr val="FFFFFF"/>
              </a:solidFill>
            </a:endParaRPr>
          </a:p>
        </p:txBody>
      </p:sp>
      <p:sp>
        <p:nvSpPr>
          <p:cNvPr id="3" name="Content Placeholder 2">
            <a:extLst>
              <a:ext uri="{FF2B5EF4-FFF2-40B4-BE49-F238E27FC236}">
                <a16:creationId xmlns:a16="http://schemas.microsoft.com/office/drawing/2014/main" id="{E23D2743-A48A-4F8D-83F7-09B6C793B09E}"/>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r>
              <a:rPr lang="en-US" sz="2400" dirty="0">
                <a:cs typeface="Calibri" panose="020F0502020204030204"/>
              </a:rPr>
              <a:t>I was tasked with creating a bank transaction classification algorithm. I was given two datasets containing 12500 rows of numerical, categorical and text data. Out of the total data, 10000 rows are used for training and 2500 for validation. I have used topic modelling with NLTK to create a transaction classifier.</a:t>
            </a:r>
          </a:p>
          <a:p>
            <a:pPr marL="0" indent="0">
              <a:buNone/>
            </a:pPr>
            <a:endParaRPr lang="en-US" sz="2400">
              <a:cs typeface="Calibri" panose="020F0502020204030204"/>
            </a:endParaRPr>
          </a:p>
          <a:p>
            <a:pPr marL="0" indent="0">
              <a:buNone/>
            </a:pPr>
            <a:r>
              <a:rPr lang="en-US" sz="2400" dirty="0">
                <a:cs typeface="Calibri" panose="020F0502020204030204"/>
              </a:rPr>
              <a:t>First, let's begin with exploratory data analysis.</a:t>
            </a:r>
          </a:p>
        </p:txBody>
      </p:sp>
    </p:spTree>
    <p:extLst>
      <p:ext uri="{BB962C8B-B14F-4D97-AF65-F5344CB8AC3E}">
        <p14:creationId xmlns:p14="http://schemas.microsoft.com/office/powerpoint/2010/main" val="21791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8C0C0D-DF10-414F-A8B8-47F2A3FE738B}"/>
              </a:ext>
            </a:extLst>
          </p:cNvPr>
          <p:cNvSpPr>
            <a:spLocks noGrp="1"/>
          </p:cNvSpPr>
          <p:nvPr>
            <p:ph type="title"/>
          </p:nvPr>
        </p:nvSpPr>
        <p:spPr>
          <a:xfrm>
            <a:off x="524256" y="491260"/>
            <a:ext cx="6594189" cy="1625210"/>
          </a:xfrm>
        </p:spPr>
        <p:txBody>
          <a:bodyPr>
            <a:normAutofit/>
          </a:bodyPr>
          <a:lstStyle/>
          <a:p>
            <a:r>
              <a:rPr lang="en-US" sz="3700">
                <a:solidFill>
                  <a:srgbClr val="FFFFFF"/>
                </a:solidFill>
                <a:cs typeface="Calibri Light"/>
              </a:rPr>
              <a:t>Exploratory Data Analysis  - Number of transactions per type</a:t>
            </a:r>
          </a:p>
        </p:txBody>
      </p:sp>
      <p:pic>
        <p:nvPicPr>
          <p:cNvPr id="4" name="Picture 4" descr="Chart, bar chart&#10;&#10;Description automatically generated">
            <a:extLst>
              <a:ext uri="{FF2B5EF4-FFF2-40B4-BE49-F238E27FC236}">
                <a16:creationId xmlns:a16="http://schemas.microsoft.com/office/drawing/2014/main" id="{87A99F24-2289-4045-9AF1-2579CFC63890}"/>
              </a:ext>
            </a:extLst>
          </p:cNvPr>
          <p:cNvPicPr>
            <a:picLocks noChangeAspect="1"/>
          </p:cNvPicPr>
          <p:nvPr/>
        </p:nvPicPr>
        <p:blipFill rotWithShape="1">
          <a:blip r:embed="rId2"/>
          <a:srcRect l="3664" r="6814" b="-2"/>
          <a:stretch/>
        </p:blipFill>
        <p:spPr>
          <a:xfrm>
            <a:off x="290376" y="2371269"/>
            <a:ext cx="7058306" cy="4080254"/>
          </a:xfrm>
          <a:prstGeom prst="rect">
            <a:avLst/>
          </a:prstGeom>
        </p:spPr>
      </p:pic>
      <p:sp>
        <p:nvSpPr>
          <p:cNvPr id="2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7">
            <a:extLst>
              <a:ext uri="{FF2B5EF4-FFF2-40B4-BE49-F238E27FC236}">
                <a16:creationId xmlns:a16="http://schemas.microsoft.com/office/drawing/2014/main" id="{7401B1A2-F667-4211-B6AC-8E4078956256}"/>
              </a:ext>
            </a:extLst>
          </p:cNvPr>
          <p:cNvSpPr>
            <a:spLocks noGrp="1"/>
          </p:cNvSpPr>
          <p:nvPr>
            <p:ph idx="1"/>
          </p:nvPr>
        </p:nvSpPr>
        <p:spPr>
          <a:xfrm>
            <a:off x="8029319" y="917725"/>
            <a:ext cx="3424739" cy="4852362"/>
          </a:xfrm>
        </p:spPr>
        <p:txBody>
          <a:bodyPr anchor="ctr">
            <a:normAutofit/>
          </a:bodyPr>
          <a:lstStyle/>
          <a:p>
            <a:r>
              <a:rPr lang="en-US" sz="2000">
                <a:solidFill>
                  <a:srgbClr val="FFFFFF"/>
                </a:solidFill>
                <a:cs typeface="Calibri"/>
              </a:rPr>
              <a:t>This bar plot shows the number of transactions per category</a:t>
            </a:r>
            <a:endParaRPr lang="en-US" sz="2000" dirty="0">
              <a:solidFill>
                <a:srgbClr val="FFFFFF"/>
              </a:solidFill>
              <a:cs typeface="Calibri"/>
            </a:endParaRPr>
          </a:p>
          <a:p>
            <a:r>
              <a:rPr lang="en-US" sz="2000">
                <a:solidFill>
                  <a:srgbClr val="FFFFFF"/>
                </a:solidFill>
                <a:cs typeface="Calibri"/>
              </a:rPr>
              <a:t>The "TRAVEL", "ACCOMODATION AND MEALS" and " BANK OR FINANCE CHARGES" dominate the rest of the categories</a:t>
            </a:r>
            <a:endParaRPr lang="en-US" sz="2000" dirty="0">
              <a:solidFill>
                <a:srgbClr val="FFFFFF"/>
              </a:solidFill>
              <a:cs typeface="Calibri"/>
            </a:endParaRPr>
          </a:p>
          <a:p>
            <a:r>
              <a:rPr lang="en-US" sz="2000">
                <a:solidFill>
                  <a:srgbClr val="FFFFFF"/>
                </a:solidFill>
                <a:cs typeface="Calibri"/>
              </a:rPr>
              <a:t>The skewed data will possibly result in the model being more likely to classify a description as one of the more frequent categories</a:t>
            </a:r>
            <a:endParaRPr lang="en-US" sz="2000" dirty="0">
              <a:solidFill>
                <a:srgbClr val="FFFFFF"/>
              </a:solidFill>
              <a:cs typeface="Calibri"/>
            </a:endParaRPr>
          </a:p>
        </p:txBody>
      </p:sp>
    </p:spTree>
    <p:extLst>
      <p:ext uri="{BB962C8B-B14F-4D97-AF65-F5344CB8AC3E}">
        <p14:creationId xmlns:p14="http://schemas.microsoft.com/office/powerpoint/2010/main" val="249271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8C0C0D-DF10-414F-A8B8-47F2A3FE738B}"/>
              </a:ext>
            </a:extLst>
          </p:cNvPr>
          <p:cNvSpPr>
            <a:spLocks noGrp="1"/>
          </p:cNvSpPr>
          <p:nvPr>
            <p:ph type="title"/>
          </p:nvPr>
        </p:nvSpPr>
        <p:spPr>
          <a:xfrm>
            <a:off x="524256" y="491260"/>
            <a:ext cx="6594189" cy="1625210"/>
          </a:xfrm>
        </p:spPr>
        <p:txBody>
          <a:bodyPr>
            <a:normAutofit/>
          </a:bodyPr>
          <a:lstStyle/>
          <a:p>
            <a:r>
              <a:rPr lang="en-US" sz="3700">
                <a:solidFill>
                  <a:srgbClr val="FFFFFF"/>
                </a:solidFill>
                <a:cs typeface="Calibri Light"/>
              </a:rPr>
              <a:t>Exploratory Data Analysis  - Average transaction amount per category</a:t>
            </a:r>
          </a:p>
        </p:txBody>
      </p:sp>
      <p:sp>
        <p:nvSpPr>
          <p:cNvPr id="2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7">
            <a:extLst>
              <a:ext uri="{FF2B5EF4-FFF2-40B4-BE49-F238E27FC236}">
                <a16:creationId xmlns:a16="http://schemas.microsoft.com/office/drawing/2014/main" id="{7401B1A2-F667-4211-B6AC-8E4078956256}"/>
              </a:ext>
            </a:extLst>
          </p:cNvPr>
          <p:cNvSpPr>
            <a:spLocks noGrp="1"/>
          </p:cNvSpPr>
          <p:nvPr>
            <p:ph idx="1"/>
          </p:nvPr>
        </p:nvSpPr>
        <p:spPr>
          <a:xfrm>
            <a:off x="8029319" y="917725"/>
            <a:ext cx="3424739" cy="4852362"/>
          </a:xfrm>
        </p:spPr>
        <p:txBody>
          <a:bodyPr anchor="ctr">
            <a:normAutofit/>
          </a:bodyPr>
          <a:lstStyle/>
          <a:p>
            <a:r>
              <a:rPr lang="en-US" sz="2000">
                <a:solidFill>
                  <a:srgbClr val="FFFFFF"/>
                </a:solidFill>
                <a:cs typeface="Calibri"/>
              </a:rPr>
              <a:t>This bar plot shows the </a:t>
            </a:r>
            <a:r>
              <a:rPr lang="en-US" sz="2000">
                <a:solidFill>
                  <a:srgbClr val="FFFFFF"/>
                </a:solidFill>
                <a:ea typeface="+mn-lt"/>
                <a:cs typeface="+mn-lt"/>
              </a:rPr>
              <a:t>average transaction amount per category</a:t>
            </a:r>
          </a:p>
          <a:p>
            <a:r>
              <a:rPr lang="en-US" sz="2000">
                <a:solidFill>
                  <a:srgbClr val="FFFFFF"/>
                </a:solidFill>
                <a:cs typeface="Calibri"/>
              </a:rPr>
              <a:t>This feature is not very useful as a classifier, since the only category that is sufficiently different from the rest is "BANK OR FINANCE CHARGES".</a:t>
            </a:r>
            <a:endParaRPr lang="en-US" sz="2000" dirty="0">
              <a:solidFill>
                <a:srgbClr val="FFFFFF"/>
              </a:solidFill>
              <a:cs typeface="Calibri"/>
            </a:endParaRPr>
          </a:p>
          <a:p>
            <a:r>
              <a:rPr lang="en-US" sz="2000">
                <a:solidFill>
                  <a:srgbClr val="FFFFFF"/>
                </a:solidFill>
                <a:cs typeface="Calibri"/>
              </a:rPr>
              <a:t>The rest of the categories are all very similar and within each other's confidence intervals</a:t>
            </a:r>
            <a:endParaRPr lang="en-US" sz="2000" dirty="0">
              <a:solidFill>
                <a:srgbClr val="FFFFFF"/>
              </a:solidFill>
              <a:cs typeface="Calibri"/>
            </a:endParaRPr>
          </a:p>
        </p:txBody>
      </p:sp>
      <p:pic>
        <p:nvPicPr>
          <p:cNvPr id="3" name="Picture 4" descr="Chart, box and whisker chart&#10;&#10;Description automatically generated">
            <a:extLst>
              <a:ext uri="{FF2B5EF4-FFF2-40B4-BE49-F238E27FC236}">
                <a16:creationId xmlns:a16="http://schemas.microsoft.com/office/drawing/2014/main" id="{50A50D47-D568-4D3E-816D-2D2CDCB16201}"/>
              </a:ext>
            </a:extLst>
          </p:cNvPr>
          <p:cNvPicPr>
            <a:picLocks noChangeAspect="1"/>
          </p:cNvPicPr>
          <p:nvPr/>
        </p:nvPicPr>
        <p:blipFill>
          <a:blip r:embed="rId2"/>
          <a:stretch>
            <a:fillRect/>
          </a:stretch>
        </p:blipFill>
        <p:spPr>
          <a:xfrm>
            <a:off x="208156" y="2375795"/>
            <a:ext cx="7120054" cy="4280895"/>
          </a:xfrm>
          <a:prstGeom prst="rect">
            <a:avLst/>
          </a:prstGeom>
        </p:spPr>
      </p:pic>
    </p:spTree>
    <p:extLst>
      <p:ext uri="{BB962C8B-B14F-4D97-AF65-F5344CB8AC3E}">
        <p14:creationId xmlns:p14="http://schemas.microsoft.com/office/powerpoint/2010/main" val="427039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8C0C0D-DF10-414F-A8B8-47F2A3FE738B}"/>
              </a:ext>
            </a:extLst>
          </p:cNvPr>
          <p:cNvSpPr>
            <a:spLocks noGrp="1"/>
          </p:cNvSpPr>
          <p:nvPr>
            <p:ph type="title"/>
          </p:nvPr>
        </p:nvSpPr>
        <p:spPr>
          <a:xfrm>
            <a:off x="524256" y="491260"/>
            <a:ext cx="6594189" cy="1625210"/>
          </a:xfrm>
        </p:spPr>
        <p:txBody>
          <a:bodyPr>
            <a:normAutofit/>
          </a:bodyPr>
          <a:lstStyle/>
          <a:p>
            <a:r>
              <a:rPr lang="en-US" sz="3700" dirty="0">
                <a:solidFill>
                  <a:srgbClr val="FFFFFF"/>
                </a:solidFill>
                <a:cs typeface="Calibri Light"/>
              </a:rPr>
              <a:t>Exploratory Data Analysis  - </a:t>
            </a:r>
            <a:r>
              <a:rPr lang="en-US" sz="3700">
                <a:solidFill>
                  <a:srgbClr val="FFFFFF"/>
                </a:solidFill>
                <a:cs typeface="Calibri Light"/>
              </a:rPr>
              <a:t>Transaction types in each category</a:t>
            </a:r>
          </a:p>
        </p:txBody>
      </p:sp>
      <p:sp>
        <p:nvSpPr>
          <p:cNvPr id="2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7">
            <a:extLst>
              <a:ext uri="{FF2B5EF4-FFF2-40B4-BE49-F238E27FC236}">
                <a16:creationId xmlns:a16="http://schemas.microsoft.com/office/drawing/2014/main" id="{7401B1A2-F667-4211-B6AC-8E4078956256}"/>
              </a:ext>
            </a:extLst>
          </p:cNvPr>
          <p:cNvSpPr>
            <a:spLocks noGrp="1"/>
          </p:cNvSpPr>
          <p:nvPr>
            <p:ph idx="1"/>
          </p:nvPr>
        </p:nvSpPr>
        <p:spPr>
          <a:xfrm>
            <a:off x="8029319" y="917725"/>
            <a:ext cx="3424739" cy="4852362"/>
          </a:xfrm>
        </p:spPr>
        <p:txBody>
          <a:bodyPr anchor="ctr">
            <a:normAutofit lnSpcReduction="10000"/>
          </a:bodyPr>
          <a:lstStyle/>
          <a:p>
            <a:r>
              <a:rPr lang="en-US" sz="2000">
                <a:solidFill>
                  <a:srgbClr val="FFFFFF"/>
                </a:solidFill>
                <a:cs typeface="Calibri"/>
              </a:rPr>
              <a:t>This bivariate histogram shows the </a:t>
            </a:r>
            <a:r>
              <a:rPr lang="en-US" sz="2000">
                <a:solidFill>
                  <a:srgbClr val="FFFFFF"/>
                </a:solidFill>
                <a:ea typeface="+mn-lt"/>
                <a:cs typeface="+mn-lt"/>
              </a:rPr>
              <a:t>transaction types in each category</a:t>
            </a:r>
          </a:p>
          <a:p>
            <a:r>
              <a:rPr lang="en-US" sz="2000">
                <a:solidFill>
                  <a:srgbClr val="FFFFFF"/>
                </a:solidFill>
                <a:cs typeface="Calibri"/>
              </a:rPr>
              <a:t>"TRAVEL" and "ACCOMODATION AND MEALS" have very similar distributions, suggesting that transaction type as a feature will not perform well separating these classes.</a:t>
            </a:r>
            <a:endParaRPr lang="en-US" sz="2000" dirty="0">
              <a:solidFill>
                <a:srgbClr val="FFFFFF"/>
              </a:solidFill>
              <a:cs typeface="Calibri"/>
            </a:endParaRPr>
          </a:p>
          <a:p>
            <a:r>
              <a:rPr lang="en-US" sz="2000">
                <a:solidFill>
                  <a:srgbClr val="FFFFFF"/>
                </a:solidFill>
                <a:cs typeface="Calibri"/>
              </a:rPr>
              <a:t>The rest of the classes vary more strongly, however they are still not different enough. Using this feature in the model is likely to result in high rate of misclassification.</a:t>
            </a:r>
            <a:endParaRPr lang="en-US" sz="2000" dirty="0">
              <a:solidFill>
                <a:srgbClr val="FFFFFF"/>
              </a:solidFill>
              <a:cs typeface="Calibri"/>
            </a:endParaRPr>
          </a:p>
        </p:txBody>
      </p:sp>
      <p:pic>
        <p:nvPicPr>
          <p:cNvPr id="4" name="Picture 4" descr="Chart, timeline&#10;&#10;Description automatically generated">
            <a:extLst>
              <a:ext uri="{FF2B5EF4-FFF2-40B4-BE49-F238E27FC236}">
                <a16:creationId xmlns:a16="http://schemas.microsoft.com/office/drawing/2014/main" id="{51FBEBB8-038A-4304-BC33-BE6957249568}"/>
              </a:ext>
            </a:extLst>
          </p:cNvPr>
          <p:cNvPicPr>
            <a:picLocks noChangeAspect="1"/>
          </p:cNvPicPr>
          <p:nvPr/>
        </p:nvPicPr>
        <p:blipFill>
          <a:blip r:embed="rId2"/>
          <a:stretch>
            <a:fillRect/>
          </a:stretch>
        </p:blipFill>
        <p:spPr>
          <a:xfrm>
            <a:off x="143108" y="2338626"/>
            <a:ext cx="7055005" cy="4197260"/>
          </a:xfrm>
          <a:prstGeom prst="rect">
            <a:avLst/>
          </a:prstGeom>
        </p:spPr>
      </p:pic>
    </p:spTree>
    <p:extLst>
      <p:ext uri="{BB962C8B-B14F-4D97-AF65-F5344CB8AC3E}">
        <p14:creationId xmlns:p14="http://schemas.microsoft.com/office/powerpoint/2010/main" val="258259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8C0C0D-DF10-414F-A8B8-47F2A3FE738B}"/>
              </a:ext>
            </a:extLst>
          </p:cNvPr>
          <p:cNvSpPr>
            <a:spLocks noGrp="1"/>
          </p:cNvSpPr>
          <p:nvPr>
            <p:ph type="title"/>
          </p:nvPr>
        </p:nvSpPr>
        <p:spPr>
          <a:xfrm>
            <a:off x="524256" y="491260"/>
            <a:ext cx="6594189" cy="1625210"/>
          </a:xfrm>
        </p:spPr>
        <p:txBody>
          <a:bodyPr>
            <a:normAutofit/>
          </a:bodyPr>
          <a:lstStyle/>
          <a:p>
            <a:r>
              <a:rPr lang="en-US" sz="3700">
                <a:solidFill>
                  <a:srgbClr val="FFFFFF"/>
                </a:solidFill>
                <a:cs typeface="Calibri Light"/>
              </a:rPr>
              <a:t>Exploratory Data Analysis  - Occurrences of dates</a:t>
            </a:r>
          </a:p>
        </p:txBody>
      </p:sp>
      <p:sp>
        <p:nvSpPr>
          <p:cNvPr id="2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7">
            <a:extLst>
              <a:ext uri="{FF2B5EF4-FFF2-40B4-BE49-F238E27FC236}">
                <a16:creationId xmlns:a16="http://schemas.microsoft.com/office/drawing/2014/main" id="{7401B1A2-F667-4211-B6AC-8E4078956256}"/>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cs typeface="Calibri"/>
              </a:rPr>
              <a:t>This bar plot shows the </a:t>
            </a:r>
            <a:r>
              <a:rPr lang="en-US" sz="2000" dirty="0">
                <a:solidFill>
                  <a:srgbClr val="FFFFFF"/>
                </a:solidFill>
                <a:ea typeface="+mn-lt"/>
                <a:cs typeface="+mn-lt"/>
              </a:rPr>
              <a:t>transaction types in each category</a:t>
            </a:r>
          </a:p>
          <a:p>
            <a:r>
              <a:rPr lang="en-US" sz="2000" dirty="0">
                <a:solidFill>
                  <a:srgbClr val="FFFFFF"/>
                </a:solidFill>
                <a:cs typeface="Calibri"/>
              </a:rPr>
              <a:t>Every category exhibits the same </a:t>
            </a:r>
            <a:r>
              <a:rPr lang="en-US" sz="2000" dirty="0" err="1">
                <a:solidFill>
                  <a:srgbClr val="FFFFFF"/>
                </a:solidFill>
                <a:cs typeface="Calibri"/>
              </a:rPr>
              <a:t>behaviour</a:t>
            </a:r>
            <a:r>
              <a:rPr lang="en-US" sz="2000" dirty="0">
                <a:solidFill>
                  <a:srgbClr val="FFFFFF"/>
                </a:solidFill>
                <a:cs typeface="Calibri"/>
              </a:rPr>
              <a:t> – there is a very nearly equal distribution of entries with and without dates. Neither is more likely.</a:t>
            </a:r>
          </a:p>
          <a:p>
            <a:r>
              <a:rPr lang="en-US" sz="2000" dirty="0">
                <a:solidFill>
                  <a:srgbClr val="FFFFFF"/>
                </a:solidFill>
                <a:cs typeface="Calibri"/>
              </a:rPr>
              <a:t>Therefore, the </a:t>
            </a:r>
            <a:r>
              <a:rPr lang="en-US" sz="2000" dirty="0">
                <a:solidFill>
                  <a:srgbClr val="FFFFFF"/>
                </a:solidFill>
              </a:rPr>
              <a:t>presence</a:t>
            </a:r>
            <a:r>
              <a:rPr lang="en-US" sz="2000" dirty="0">
                <a:solidFill>
                  <a:srgbClr val="FFFFFF"/>
                </a:solidFill>
                <a:ea typeface="+mn-lt"/>
                <a:cs typeface="+mn-lt"/>
              </a:rPr>
              <a:t> </a:t>
            </a:r>
            <a:r>
              <a:rPr lang="en-US" sz="2000" dirty="0">
                <a:solidFill>
                  <a:srgbClr val="FFFFFF"/>
                </a:solidFill>
                <a:cs typeface="Calibri"/>
              </a:rPr>
              <a:t>of a date in the description holds no useful classification information.</a:t>
            </a:r>
          </a:p>
        </p:txBody>
      </p:sp>
      <p:pic>
        <p:nvPicPr>
          <p:cNvPr id="3" name="Picture 4" descr="Chart, bar chart&#10;&#10;Description automatically generated">
            <a:extLst>
              <a:ext uri="{FF2B5EF4-FFF2-40B4-BE49-F238E27FC236}">
                <a16:creationId xmlns:a16="http://schemas.microsoft.com/office/drawing/2014/main" id="{BE03A362-85A6-4AE8-9C47-0861486B1E99}"/>
              </a:ext>
            </a:extLst>
          </p:cNvPr>
          <p:cNvPicPr>
            <a:picLocks noChangeAspect="1"/>
          </p:cNvPicPr>
          <p:nvPr/>
        </p:nvPicPr>
        <p:blipFill>
          <a:blip r:embed="rId2"/>
          <a:stretch>
            <a:fillRect/>
          </a:stretch>
        </p:blipFill>
        <p:spPr>
          <a:xfrm>
            <a:off x="124523" y="2422260"/>
            <a:ext cx="7333785" cy="4113627"/>
          </a:xfrm>
          <a:prstGeom prst="rect">
            <a:avLst/>
          </a:prstGeom>
        </p:spPr>
      </p:pic>
    </p:spTree>
    <p:extLst>
      <p:ext uri="{BB962C8B-B14F-4D97-AF65-F5344CB8AC3E}">
        <p14:creationId xmlns:p14="http://schemas.microsoft.com/office/powerpoint/2010/main" val="386679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8C0C0D-DF10-414F-A8B8-47F2A3FE738B}"/>
              </a:ext>
            </a:extLst>
          </p:cNvPr>
          <p:cNvSpPr>
            <a:spLocks noGrp="1"/>
          </p:cNvSpPr>
          <p:nvPr>
            <p:ph type="title"/>
          </p:nvPr>
        </p:nvSpPr>
        <p:spPr>
          <a:xfrm>
            <a:off x="524256" y="491260"/>
            <a:ext cx="6594189" cy="1625210"/>
          </a:xfrm>
        </p:spPr>
        <p:txBody>
          <a:bodyPr>
            <a:normAutofit/>
          </a:bodyPr>
          <a:lstStyle/>
          <a:p>
            <a:r>
              <a:rPr lang="en-US" sz="3700" dirty="0">
                <a:solidFill>
                  <a:srgbClr val="FFFFFF"/>
                </a:solidFill>
                <a:cs typeface="Calibri Light"/>
              </a:rPr>
              <a:t>Exploratory Data Analysis  - Comparison between training and validation data</a:t>
            </a:r>
          </a:p>
        </p:txBody>
      </p:sp>
      <p:pic>
        <p:nvPicPr>
          <p:cNvPr id="7" name="Picture 7" descr="Chart, bar chart&#10;&#10;Description automatically generated">
            <a:extLst>
              <a:ext uri="{FF2B5EF4-FFF2-40B4-BE49-F238E27FC236}">
                <a16:creationId xmlns:a16="http://schemas.microsoft.com/office/drawing/2014/main" id="{92BFC66C-4D78-41D6-A39A-B07203BAF09E}"/>
              </a:ext>
            </a:extLst>
          </p:cNvPr>
          <p:cNvPicPr>
            <a:picLocks noChangeAspect="1"/>
          </p:cNvPicPr>
          <p:nvPr/>
        </p:nvPicPr>
        <p:blipFill rotWithShape="1">
          <a:blip r:embed="rId2"/>
          <a:srcRect l="3294" r="5655" b="-2"/>
          <a:stretch/>
        </p:blipFill>
        <p:spPr>
          <a:xfrm>
            <a:off x="327549" y="2454903"/>
            <a:ext cx="3442801" cy="1956816"/>
          </a:xfrm>
          <a:prstGeom prst="rect">
            <a:avLst/>
          </a:prstGeom>
        </p:spPr>
      </p:pic>
      <p:pic>
        <p:nvPicPr>
          <p:cNvPr id="6" name="Picture 6" descr="Chart, bar chart&#10;&#10;Description automatically generated">
            <a:extLst>
              <a:ext uri="{FF2B5EF4-FFF2-40B4-BE49-F238E27FC236}">
                <a16:creationId xmlns:a16="http://schemas.microsoft.com/office/drawing/2014/main" id="{38FB0E01-5EE5-4C9F-90C1-DBAC8681D3E7}"/>
              </a:ext>
            </a:extLst>
          </p:cNvPr>
          <p:cNvPicPr>
            <a:picLocks noChangeAspect="1"/>
          </p:cNvPicPr>
          <p:nvPr/>
        </p:nvPicPr>
        <p:blipFill rotWithShape="1">
          <a:blip r:embed="rId3"/>
          <a:srcRect l="2779" r="6237" b="2"/>
          <a:stretch/>
        </p:blipFill>
        <p:spPr>
          <a:xfrm>
            <a:off x="3949046" y="4577810"/>
            <a:ext cx="3442803" cy="1958184"/>
          </a:xfrm>
          <a:prstGeom prst="rect">
            <a:avLst/>
          </a:prstGeom>
        </p:spPr>
      </p:pic>
      <p:pic>
        <p:nvPicPr>
          <p:cNvPr id="4" name="Picture 4" descr="Chart, box and whisker chart&#10;&#10;Description automatically generated">
            <a:extLst>
              <a:ext uri="{FF2B5EF4-FFF2-40B4-BE49-F238E27FC236}">
                <a16:creationId xmlns:a16="http://schemas.microsoft.com/office/drawing/2014/main" id="{9B6687F3-26D7-422D-9538-6BF92C9720C5}"/>
              </a:ext>
            </a:extLst>
          </p:cNvPr>
          <p:cNvPicPr>
            <a:picLocks noChangeAspect="1"/>
          </p:cNvPicPr>
          <p:nvPr/>
        </p:nvPicPr>
        <p:blipFill rotWithShape="1">
          <a:blip r:embed="rId4"/>
          <a:srcRect l="588" r="8242" b="-2"/>
          <a:stretch/>
        </p:blipFill>
        <p:spPr>
          <a:xfrm>
            <a:off x="3860403" y="2555488"/>
            <a:ext cx="3447288" cy="1956816"/>
          </a:xfrm>
          <a:prstGeom prst="rect">
            <a:avLst/>
          </a:prstGeom>
        </p:spPr>
      </p:pic>
      <p:pic>
        <p:nvPicPr>
          <p:cNvPr id="5" name="Picture 5" descr="Chart&#10;&#10;Description automatically generated">
            <a:extLst>
              <a:ext uri="{FF2B5EF4-FFF2-40B4-BE49-F238E27FC236}">
                <a16:creationId xmlns:a16="http://schemas.microsoft.com/office/drawing/2014/main" id="{EFCE11C8-5815-48F1-A522-6FED3E331CFC}"/>
              </a:ext>
            </a:extLst>
          </p:cNvPr>
          <p:cNvPicPr>
            <a:picLocks noChangeAspect="1"/>
          </p:cNvPicPr>
          <p:nvPr/>
        </p:nvPicPr>
        <p:blipFill rotWithShape="1">
          <a:blip r:embed="rId5"/>
          <a:srcRect r="8831" b="-2"/>
          <a:stretch/>
        </p:blipFill>
        <p:spPr>
          <a:xfrm>
            <a:off x="370791" y="4512353"/>
            <a:ext cx="3447288" cy="1956816"/>
          </a:xfrm>
          <a:prstGeom prst="rect">
            <a:avLst/>
          </a:prstGeom>
        </p:spPr>
      </p:pic>
      <p:sp>
        <p:nvSpPr>
          <p:cNvPr id="58" name="Rectangle 5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7">
            <a:extLst>
              <a:ext uri="{FF2B5EF4-FFF2-40B4-BE49-F238E27FC236}">
                <a16:creationId xmlns:a16="http://schemas.microsoft.com/office/drawing/2014/main" id="{7401B1A2-F667-4211-B6AC-8E4078956256}"/>
              </a:ext>
            </a:extLst>
          </p:cNvPr>
          <p:cNvSpPr>
            <a:spLocks noGrp="1"/>
          </p:cNvSpPr>
          <p:nvPr>
            <p:ph idx="1"/>
          </p:nvPr>
        </p:nvSpPr>
        <p:spPr>
          <a:xfrm>
            <a:off x="7957973" y="763523"/>
            <a:ext cx="3511296" cy="5330952"/>
          </a:xfrm>
        </p:spPr>
        <p:txBody>
          <a:bodyPr anchor="ctr">
            <a:normAutofit/>
          </a:bodyPr>
          <a:lstStyle/>
          <a:p>
            <a:r>
              <a:rPr lang="en-US" sz="2200" dirty="0">
                <a:solidFill>
                  <a:srgbClr val="FFFFFF"/>
                </a:solidFill>
                <a:cs typeface="Calibri"/>
              </a:rPr>
              <a:t>These graphs represent the same 4 feature analyses that were covered for the training data.</a:t>
            </a:r>
            <a:endParaRPr lang="en-US" dirty="0"/>
          </a:p>
          <a:p>
            <a:pPr marL="0" indent="0">
              <a:buNone/>
            </a:pPr>
            <a:endParaRPr lang="en-US" sz="2200" dirty="0">
              <a:solidFill>
                <a:srgbClr val="FFFFFF"/>
              </a:solidFill>
              <a:cs typeface="Calibri"/>
            </a:endParaRPr>
          </a:p>
          <a:p>
            <a:endParaRPr lang="en-US" sz="2200" dirty="0">
              <a:solidFill>
                <a:srgbClr val="FFFFFF"/>
              </a:solidFill>
              <a:cs typeface="Calibri"/>
            </a:endParaRPr>
          </a:p>
          <a:p>
            <a:r>
              <a:rPr lang="en-US" sz="2200" dirty="0">
                <a:solidFill>
                  <a:srgbClr val="FFFFFF"/>
                </a:solidFill>
                <a:cs typeface="Calibri"/>
              </a:rPr>
              <a:t>All the features show a very similar </a:t>
            </a:r>
            <a:r>
              <a:rPr lang="en-US" sz="2200" dirty="0" err="1">
                <a:solidFill>
                  <a:srgbClr val="FFFFFF"/>
                </a:solidFill>
                <a:cs typeface="Calibri"/>
              </a:rPr>
              <a:t>behaviour</a:t>
            </a:r>
            <a:r>
              <a:rPr lang="en-US" sz="2200" dirty="0">
                <a:solidFill>
                  <a:srgbClr val="FFFFFF"/>
                </a:solidFill>
                <a:cs typeface="Calibri"/>
              </a:rPr>
              <a:t>. This means, the reasons why these features will make unsatisfactory classifiers still apply.</a:t>
            </a:r>
          </a:p>
          <a:p>
            <a:pPr marL="0" indent="0">
              <a:buNone/>
            </a:pPr>
            <a:endParaRPr lang="en-US" sz="2200" dirty="0">
              <a:solidFill>
                <a:srgbClr val="FFFFFF"/>
              </a:solidFill>
              <a:cs typeface="Calibri"/>
            </a:endParaRPr>
          </a:p>
        </p:txBody>
      </p:sp>
    </p:spTree>
    <p:extLst>
      <p:ext uri="{BB962C8B-B14F-4D97-AF65-F5344CB8AC3E}">
        <p14:creationId xmlns:p14="http://schemas.microsoft.com/office/powerpoint/2010/main" val="235141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0">
            <a:extLst>
              <a:ext uri="{FF2B5EF4-FFF2-40B4-BE49-F238E27FC236}">
                <a16:creationId xmlns:a16="http://schemas.microsoft.com/office/drawing/2014/main" id="{91CC89A3-857A-4D53-ADCB-0A14B4B40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C0C0D-DF10-414F-A8B8-47F2A3FE738B}"/>
              </a:ext>
            </a:extLst>
          </p:cNvPr>
          <p:cNvSpPr>
            <a:spLocks noGrp="1"/>
          </p:cNvSpPr>
          <p:nvPr>
            <p:ph type="title"/>
          </p:nvPr>
        </p:nvSpPr>
        <p:spPr>
          <a:xfrm>
            <a:off x="838199" y="545747"/>
            <a:ext cx="5162891" cy="2785952"/>
          </a:xfrm>
        </p:spPr>
        <p:txBody>
          <a:bodyPr anchor="ctr">
            <a:normAutofit/>
          </a:bodyPr>
          <a:lstStyle/>
          <a:p>
            <a:r>
              <a:rPr lang="en-US" sz="4000">
                <a:cs typeface="Calibri Light"/>
              </a:rPr>
              <a:t>Exploratory Data Analysis  - Description Analysis</a:t>
            </a:r>
          </a:p>
        </p:txBody>
      </p:sp>
      <p:sp>
        <p:nvSpPr>
          <p:cNvPr id="24" name="Content Placeholder 7">
            <a:extLst>
              <a:ext uri="{FF2B5EF4-FFF2-40B4-BE49-F238E27FC236}">
                <a16:creationId xmlns:a16="http://schemas.microsoft.com/office/drawing/2014/main" id="{7401B1A2-F667-4211-B6AC-8E4078956256}"/>
              </a:ext>
            </a:extLst>
          </p:cNvPr>
          <p:cNvSpPr>
            <a:spLocks noGrp="1"/>
          </p:cNvSpPr>
          <p:nvPr>
            <p:ph idx="1"/>
          </p:nvPr>
        </p:nvSpPr>
        <p:spPr>
          <a:xfrm>
            <a:off x="6190910" y="545747"/>
            <a:ext cx="4992906" cy="2785953"/>
          </a:xfrm>
        </p:spPr>
        <p:txBody>
          <a:bodyPr anchor="ctr">
            <a:normAutofit/>
          </a:bodyPr>
          <a:lstStyle/>
          <a:p>
            <a:r>
              <a:rPr lang="en-US" sz="1700" dirty="0">
                <a:cs typeface="Calibri"/>
              </a:rPr>
              <a:t>This table shows the 10 most common words in each category</a:t>
            </a:r>
            <a:endParaRPr lang="en-US" sz="1700" dirty="0">
              <a:ea typeface="+mn-lt"/>
              <a:cs typeface="+mn-lt"/>
            </a:endParaRPr>
          </a:p>
          <a:p>
            <a:r>
              <a:rPr lang="en-US" sz="1700" dirty="0">
                <a:cs typeface="Calibri"/>
              </a:rPr>
              <a:t>The word overlap in every category is minimal. This is a great sign that  the transaction descriptions will perform well as a classifier feature.</a:t>
            </a:r>
          </a:p>
          <a:p>
            <a:r>
              <a:rPr lang="en-US" sz="1700" dirty="0">
                <a:cs typeface="Calibri"/>
              </a:rPr>
              <a:t>Moreover, we can expect the words present in the table to come up as the words with highest weighting in the LDA model in the topic modelling stage.</a:t>
            </a:r>
          </a:p>
        </p:txBody>
      </p:sp>
      <p:pic>
        <p:nvPicPr>
          <p:cNvPr id="5" name="Picture 5" descr="Graphical user interface, application&#10;&#10;Description automatically generated">
            <a:extLst>
              <a:ext uri="{FF2B5EF4-FFF2-40B4-BE49-F238E27FC236}">
                <a16:creationId xmlns:a16="http://schemas.microsoft.com/office/drawing/2014/main" id="{E6870D3A-EEA4-4101-9447-83C844237BAF}"/>
              </a:ext>
            </a:extLst>
          </p:cNvPr>
          <p:cNvPicPr>
            <a:picLocks noChangeAspect="1"/>
          </p:cNvPicPr>
          <p:nvPr/>
        </p:nvPicPr>
        <p:blipFill>
          <a:blip r:embed="rId2"/>
          <a:stretch>
            <a:fillRect/>
          </a:stretch>
        </p:blipFill>
        <p:spPr>
          <a:xfrm>
            <a:off x="148222" y="3550216"/>
            <a:ext cx="11766396" cy="3000716"/>
          </a:xfrm>
          <a:prstGeom prst="rect">
            <a:avLst/>
          </a:prstGeom>
        </p:spPr>
      </p:pic>
    </p:spTree>
    <p:extLst>
      <p:ext uri="{BB962C8B-B14F-4D97-AF65-F5344CB8AC3E}">
        <p14:creationId xmlns:p14="http://schemas.microsoft.com/office/powerpoint/2010/main" val="6359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0C0D-DF10-414F-A8B8-47F2A3FE738B}"/>
              </a:ext>
            </a:extLst>
          </p:cNvPr>
          <p:cNvSpPr>
            <a:spLocks noGrp="1"/>
          </p:cNvSpPr>
          <p:nvPr>
            <p:ph type="title"/>
          </p:nvPr>
        </p:nvSpPr>
        <p:spPr/>
        <p:txBody>
          <a:bodyPr/>
          <a:lstStyle/>
          <a:p>
            <a:r>
              <a:rPr lang="en-US" dirty="0">
                <a:cs typeface="Calibri Light"/>
              </a:rPr>
              <a:t>Training the model</a:t>
            </a:r>
          </a:p>
        </p:txBody>
      </p:sp>
      <p:sp>
        <p:nvSpPr>
          <p:cNvPr id="3" name="Content Placeholder 2">
            <a:extLst>
              <a:ext uri="{FF2B5EF4-FFF2-40B4-BE49-F238E27FC236}">
                <a16:creationId xmlns:a16="http://schemas.microsoft.com/office/drawing/2014/main" id="{E23D2743-A48A-4F8D-83F7-09B6C793B09E}"/>
              </a:ext>
            </a:extLst>
          </p:cNvPr>
          <p:cNvSpPr>
            <a:spLocks noGrp="1"/>
          </p:cNvSpPr>
          <p:nvPr>
            <p:ph idx="1"/>
          </p:nvPr>
        </p:nvSpPr>
        <p:spPr/>
        <p:txBody>
          <a:bodyPr vert="horz" lIns="91440" tIns="45720" rIns="91440" bIns="45720" rtlCol="0" anchor="t">
            <a:normAutofit/>
          </a:bodyPr>
          <a:lstStyle/>
          <a:p>
            <a:r>
              <a:rPr lang="en-US" dirty="0">
                <a:cs typeface="Calibri"/>
              </a:rPr>
              <a:t>In the previous slide we established that we will have to use the descriptions as the classifying feature, meaning that this task is an NLP problem. For this reason I have used the NLTK and </a:t>
            </a:r>
            <a:r>
              <a:rPr lang="en-US" dirty="0" err="1">
                <a:cs typeface="Calibri"/>
              </a:rPr>
              <a:t>Gensim</a:t>
            </a:r>
            <a:r>
              <a:rPr lang="en-US" dirty="0">
                <a:cs typeface="Calibri"/>
              </a:rPr>
              <a:t> packages in Python for all language processing tasks. </a:t>
            </a:r>
          </a:p>
          <a:p>
            <a:endParaRPr lang="en-US" dirty="0">
              <a:cs typeface="Calibri"/>
            </a:endParaRPr>
          </a:p>
          <a:p>
            <a:r>
              <a:rPr lang="en-US" dirty="0">
                <a:cs typeface="Calibri"/>
              </a:rPr>
              <a:t>The descriptions were cleaned, vectorized with a TF-IDF </a:t>
            </a:r>
            <a:r>
              <a:rPr lang="en-US" dirty="0" err="1">
                <a:cs typeface="Calibri"/>
              </a:rPr>
              <a:t>vectorizor</a:t>
            </a:r>
            <a:r>
              <a:rPr lang="en-US" dirty="0">
                <a:cs typeface="Calibri"/>
              </a:rPr>
              <a:t> and lastly turned into a corpus to be used in </a:t>
            </a:r>
            <a:r>
              <a:rPr lang="en-US" dirty="0" err="1">
                <a:cs typeface="Calibri"/>
              </a:rPr>
              <a:t>Gensim's</a:t>
            </a:r>
            <a:r>
              <a:rPr lang="en-US" dirty="0">
                <a:cs typeface="Calibri"/>
              </a:rPr>
              <a:t> LDA model. You can see the process in full detail at </a:t>
            </a:r>
            <a:r>
              <a:rPr lang="en-US" dirty="0">
                <a:ea typeface="+mn-lt"/>
                <a:cs typeface="+mn-lt"/>
                <a:hlinkClick r:id="rId2"/>
              </a:rPr>
              <a:t>https://github.com/SamGou/Bank_Transaction_Classification</a:t>
            </a:r>
          </a:p>
          <a:p>
            <a:endParaRPr lang="en-US" dirty="0">
              <a:cs typeface="Calibri"/>
            </a:endParaRPr>
          </a:p>
        </p:txBody>
      </p:sp>
    </p:spTree>
    <p:extLst>
      <p:ext uri="{BB962C8B-B14F-4D97-AF65-F5344CB8AC3E}">
        <p14:creationId xmlns:p14="http://schemas.microsoft.com/office/powerpoint/2010/main" val="909540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Data Science Internship Task – Classifying Transaction Categories</vt:lpstr>
      <vt:lpstr>Introduction</vt:lpstr>
      <vt:lpstr>Exploratory Data Analysis  - Number of transactions per type</vt:lpstr>
      <vt:lpstr>Exploratory Data Analysis  - Average transaction amount per category</vt:lpstr>
      <vt:lpstr>Exploratory Data Analysis  - Transaction types in each category</vt:lpstr>
      <vt:lpstr>Exploratory Data Analysis  - Occurrences of dates</vt:lpstr>
      <vt:lpstr>Exploratory Data Analysis  - Comparison between training and validation data</vt:lpstr>
      <vt:lpstr>Exploratory Data Analysis  - Description Analysis</vt:lpstr>
      <vt:lpstr>Training the model</vt:lpstr>
      <vt:lpstr>Results and findings</vt:lpstr>
      <vt:lpstr>Improvements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520</cp:revision>
  <dcterms:created xsi:type="dcterms:W3CDTF">2021-02-11T06:08:16Z</dcterms:created>
  <dcterms:modified xsi:type="dcterms:W3CDTF">2021-02-11T09:41:29Z</dcterms:modified>
</cp:coreProperties>
</file>