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85FA0-55DA-4894-830A-ADC2C8776B3E}" v="2824" dt="2024-03-13T04:58:53.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7820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536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8080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20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6767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8162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52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524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5395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6557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11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3/12/2024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7699488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44" r:id="rId5"/>
    <p:sldLayoutId id="2147483939" r:id="rId6"/>
    <p:sldLayoutId id="2147483940" r:id="rId7"/>
    <p:sldLayoutId id="2147483941" r:id="rId8"/>
    <p:sldLayoutId id="2147483942" r:id="rId9"/>
    <p:sldLayoutId id="2147483943" r:id="rId10"/>
    <p:sldLayoutId id="2147483945"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seon.io/resources/global-banking-fraud-ind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BF7BF0-3608-22C9-9193-73D9C9954588}"/>
              </a:ext>
            </a:extLst>
          </p:cNvPr>
          <p:cNvPicPr>
            <a:picLocks noChangeAspect="1"/>
          </p:cNvPicPr>
          <p:nvPr/>
        </p:nvPicPr>
        <p:blipFill rotWithShape="1">
          <a:blip r:embed="rId2"/>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3700">
                <a:solidFill>
                  <a:schemeClr val="tx1"/>
                </a:solidFill>
                <a:cs typeface="Calibri Light"/>
              </a:rPr>
              <a:t>Fraud detection</a:t>
            </a:r>
            <a:br>
              <a:rPr lang="en-US" sz="3700">
                <a:solidFill>
                  <a:schemeClr val="tx1"/>
                </a:solidFill>
                <a:cs typeface="Calibri Light"/>
              </a:rPr>
            </a:br>
            <a:r>
              <a:rPr lang="en-US" sz="3700">
                <a:solidFill>
                  <a:schemeClr val="tx1"/>
                </a:solidFill>
                <a:cs typeface="Calibri Light"/>
              </a:rPr>
              <a:t>Take–home task</a:t>
            </a:r>
            <a:endParaRPr lang="en-US" sz="3700">
              <a:solidFill>
                <a:schemeClr val="tx1"/>
              </a:solidFill>
            </a:endParaRPr>
          </a:p>
        </p:txBody>
      </p:sp>
      <p:sp>
        <p:nvSpPr>
          <p:cNvPr id="3" name="Subtitle 2"/>
          <p:cNvSpPr>
            <a:spLocks noGrp="1"/>
          </p:cNvSpPr>
          <p:nvPr>
            <p:ph type="subTitle" idx="1"/>
          </p:nvPr>
        </p:nvSpPr>
        <p:spPr>
          <a:xfrm>
            <a:off x="6033793" y="3995988"/>
            <a:ext cx="4775075" cy="559656"/>
          </a:xfrm>
        </p:spPr>
        <p:txBody>
          <a:bodyPr vert="horz" lIns="91440" tIns="45720" rIns="91440" bIns="45720" rtlCol="0">
            <a:normAutofit/>
          </a:bodyPr>
          <a:lstStyle/>
          <a:p>
            <a:pPr>
              <a:lnSpc>
                <a:spcPct val="110000"/>
              </a:lnSpc>
              <a:spcAft>
                <a:spcPts val="600"/>
              </a:spcAft>
            </a:pPr>
            <a:r>
              <a:rPr lang="en-US" sz="1100">
                <a:solidFill>
                  <a:schemeClr val="tx1"/>
                </a:solidFill>
                <a:cs typeface="Calibri"/>
              </a:rPr>
              <a:t>Presentation and project by:</a:t>
            </a:r>
          </a:p>
          <a:p>
            <a:pPr>
              <a:lnSpc>
                <a:spcPct val="110000"/>
              </a:lnSpc>
              <a:spcAft>
                <a:spcPts val="600"/>
              </a:spcAft>
            </a:pPr>
            <a:r>
              <a:rPr lang="en-US" sz="1100">
                <a:solidFill>
                  <a:schemeClr val="tx1"/>
                </a:solidFill>
                <a:cs typeface="Calibri"/>
              </a:rPr>
              <a:t>Sam Gouhary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42B6-71E3-03A9-461C-22A5147A9FC5}"/>
              </a:ext>
            </a:extLst>
          </p:cNvPr>
          <p:cNvSpPr>
            <a:spLocks noGrp="1"/>
          </p:cNvSpPr>
          <p:nvPr>
            <p:ph type="title"/>
          </p:nvPr>
        </p:nvSpPr>
        <p:spPr>
          <a:xfrm>
            <a:off x="6610937" y="237847"/>
            <a:ext cx="5016596" cy="1050758"/>
          </a:xfrm>
        </p:spPr>
        <p:txBody>
          <a:bodyPr>
            <a:normAutofit/>
          </a:bodyPr>
          <a:lstStyle/>
          <a:p>
            <a:r>
              <a:rPr lang="en-US"/>
              <a:t> Model Performance</a:t>
            </a:r>
          </a:p>
        </p:txBody>
      </p:sp>
      <p:pic>
        <p:nvPicPr>
          <p:cNvPr id="4" name="Content Placeholder 3">
            <a:extLst>
              <a:ext uri="{FF2B5EF4-FFF2-40B4-BE49-F238E27FC236}">
                <a16:creationId xmlns:a16="http://schemas.microsoft.com/office/drawing/2014/main" id="{6C8BE23E-B384-EBFB-996A-1AE63065CAD0}"/>
              </a:ext>
            </a:extLst>
          </p:cNvPr>
          <p:cNvPicPr>
            <a:picLocks noGrp="1" noChangeAspect="1"/>
          </p:cNvPicPr>
          <p:nvPr>
            <p:ph idx="1"/>
          </p:nvPr>
        </p:nvPicPr>
        <p:blipFill>
          <a:blip r:embed="rId2"/>
          <a:stretch>
            <a:fillRect/>
          </a:stretch>
        </p:blipFill>
        <p:spPr>
          <a:xfrm>
            <a:off x="716589" y="873447"/>
            <a:ext cx="5340146" cy="2081161"/>
          </a:xfrm>
        </p:spPr>
      </p:pic>
      <p:pic>
        <p:nvPicPr>
          <p:cNvPr id="5" name="Picture 4">
            <a:extLst>
              <a:ext uri="{FF2B5EF4-FFF2-40B4-BE49-F238E27FC236}">
                <a16:creationId xmlns:a16="http://schemas.microsoft.com/office/drawing/2014/main" id="{AB6BC30C-A32F-1EA5-1C21-F4C6D9B5EAAB}"/>
              </a:ext>
            </a:extLst>
          </p:cNvPr>
          <p:cNvPicPr>
            <a:picLocks noChangeAspect="1"/>
          </p:cNvPicPr>
          <p:nvPr/>
        </p:nvPicPr>
        <p:blipFill>
          <a:blip r:embed="rId3"/>
          <a:stretch>
            <a:fillRect/>
          </a:stretch>
        </p:blipFill>
        <p:spPr>
          <a:xfrm>
            <a:off x="665930" y="3257611"/>
            <a:ext cx="2671918" cy="2517059"/>
          </a:xfrm>
          <a:prstGeom prst="rect">
            <a:avLst/>
          </a:prstGeom>
        </p:spPr>
      </p:pic>
      <p:pic>
        <p:nvPicPr>
          <p:cNvPr id="6" name="Picture 5">
            <a:extLst>
              <a:ext uri="{FF2B5EF4-FFF2-40B4-BE49-F238E27FC236}">
                <a16:creationId xmlns:a16="http://schemas.microsoft.com/office/drawing/2014/main" id="{F4D7596B-281B-7552-DE61-9E66F0FA9F43}"/>
              </a:ext>
            </a:extLst>
          </p:cNvPr>
          <p:cNvPicPr>
            <a:picLocks noChangeAspect="1"/>
          </p:cNvPicPr>
          <p:nvPr/>
        </p:nvPicPr>
        <p:blipFill>
          <a:blip r:embed="rId4"/>
          <a:stretch>
            <a:fillRect/>
          </a:stretch>
        </p:blipFill>
        <p:spPr>
          <a:xfrm>
            <a:off x="3468033" y="3257610"/>
            <a:ext cx="2628902" cy="2517059"/>
          </a:xfrm>
          <a:prstGeom prst="rect">
            <a:avLst/>
          </a:prstGeom>
        </p:spPr>
      </p:pic>
      <p:sp>
        <p:nvSpPr>
          <p:cNvPr id="7" name="TextBox 6">
            <a:extLst>
              <a:ext uri="{FF2B5EF4-FFF2-40B4-BE49-F238E27FC236}">
                <a16:creationId xmlns:a16="http://schemas.microsoft.com/office/drawing/2014/main" id="{B3EF78E3-5E1C-E374-4ED0-46E8FEB6C575}"/>
              </a:ext>
            </a:extLst>
          </p:cNvPr>
          <p:cNvSpPr txBox="1"/>
          <p:nvPr/>
        </p:nvSpPr>
        <p:spPr>
          <a:xfrm>
            <a:off x="2001936" y="796190"/>
            <a:ext cx="3367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Test set performance </a:t>
            </a:r>
          </a:p>
        </p:txBody>
      </p:sp>
      <p:sp>
        <p:nvSpPr>
          <p:cNvPr id="8" name="TextBox 7">
            <a:extLst>
              <a:ext uri="{FF2B5EF4-FFF2-40B4-BE49-F238E27FC236}">
                <a16:creationId xmlns:a16="http://schemas.microsoft.com/office/drawing/2014/main" id="{64F7B6F4-9902-46C4-AC15-484817B12E04}"/>
              </a:ext>
            </a:extLst>
          </p:cNvPr>
          <p:cNvSpPr txBox="1"/>
          <p:nvPr/>
        </p:nvSpPr>
        <p:spPr>
          <a:xfrm>
            <a:off x="798777" y="3208234"/>
            <a:ext cx="3367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Logistic Regression</a:t>
            </a:r>
          </a:p>
        </p:txBody>
      </p:sp>
      <p:sp>
        <p:nvSpPr>
          <p:cNvPr id="9" name="TextBox 8">
            <a:extLst>
              <a:ext uri="{FF2B5EF4-FFF2-40B4-BE49-F238E27FC236}">
                <a16:creationId xmlns:a16="http://schemas.microsoft.com/office/drawing/2014/main" id="{48F11322-403A-440C-30DA-7DFE1DDEBBD6}"/>
              </a:ext>
            </a:extLst>
          </p:cNvPr>
          <p:cNvSpPr txBox="1"/>
          <p:nvPr/>
        </p:nvSpPr>
        <p:spPr>
          <a:xfrm>
            <a:off x="3932719" y="3208235"/>
            <a:ext cx="1694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t>XGClassifier</a:t>
            </a:r>
            <a:endParaRPr lang="en-US" dirty="0" err="1"/>
          </a:p>
        </p:txBody>
      </p:sp>
      <p:sp>
        <p:nvSpPr>
          <p:cNvPr id="10" name="Rectangle 9">
            <a:extLst>
              <a:ext uri="{FF2B5EF4-FFF2-40B4-BE49-F238E27FC236}">
                <a16:creationId xmlns:a16="http://schemas.microsoft.com/office/drawing/2014/main" id="{F2A2A090-661F-DA1E-EDDB-840634A1E8B5}"/>
              </a:ext>
            </a:extLst>
          </p:cNvPr>
          <p:cNvSpPr/>
          <p:nvPr/>
        </p:nvSpPr>
        <p:spPr>
          <a:xfrm>
            <a:off x="1443392" y="1174427"/>
            <a:ext cx="933878" cy="4182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5F4949-2FB4-3185-26F5-724AD9CC49B4}"/>
              </a:ext>
            </a:extLst>
          </p:cNvPr>
          <p:cNvSpPr/>
          <p:nvPr/>
        </p:nvSpPr>
        <p:spPr>
          <a:xfrm>
            <a:off x="1479936" y="1220449"/>
            <a:ext cx="120315" cy="126045"/>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75FAA5-AC8C-07E6-D2C5-5DC31E0A02AF}"/>
              </a:ext>
            </a:extLst>
          </p:cNvPr>
          <p:cNvSpPr/>
          <p:nvPr/>
        </p:nvSpPr>
        <p:spPr>
          <a:xfrm>
            <a:off x="1479936" y="1420975"/>
            <a:ext cx="120315" cy="126045"/>
          </a:xfrm>
          <a:prstGeom prst="rect">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E63A82-0BEF-1068-4F62-7FBD49D63DEE}"/>
              </a:ext>
            </a:extLst>
          </p:cNvPr>
          <p:cNvSpPr txBox="1"/>
          <p:nvPr/>
        </p:nvSpPr>
        <p:spPr>
          <a:xfrm>
            <a:off x="1555048" y="1185785"/>
            <a:ext cx="909485"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t>Log. Regression</a:t>
            </a:r>
            <a:endParaRPr lang="en-US" sz="700" dirty="0"/>
          </a:p>
        </p:txBody>
      </p:sp>
      <p:sp>
        <p:nvSpPr>
          <p:cNvPr id="14" name="TextBox 13">
            <a:extLst>
              <a:ext uri="{FF2B5EF4-FFF2-40B4-BE49-F238E27FC236}">
                <a16:creationId xmlns:a16="http://schemas.microsoft.com/office/drawing/2014/main" id="{E1B7AE27-4323-FB99-23E6-E4242A073DA2}"/>
              </a:ext>
            </a:extLst>
          </p:cNvPr>
          <p:cNvSpPr txBox="1"/>
          <p:nvPr/>
        </p:nvSpPr>
        <p:spPr>
          <a:xfrm>
            <a:off x="1595154" y="1386310"/>
            <a:ext cx="78343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err="1"/>
              <a:t>XGClassifier</a:t>
            </a:r>
            <a:endParaRPr lang="en-US" sz="700" err="1"/>
          </a:p>
        </p:txBody>
      </p:sp>
      <p:sp>
        <p:nvSpPr>
          <p:cNvPr id="15" name="TextBox 14">
            <a:extLst>
              <a:ext uri="{FF2B5EF4-FFF2-40B4-BE49-F238E27FC236}">
                <a16:creationId xmlns:a16="http://schemas.microsoft.com/office/drawing/2014/main" id="{44C7F742-3EA1-FECB-E44C-1B34FC7F5A43}"/>
              </a:ext>
            </a:extLst>
          </p:cNvPr>
          <p:cNvSpPr txBox="1"/>
          <p:nvPr/>
        </p:nvSpPr>
        <p:spPr>
          <a:xfrm>
            <a:off x="6607703" y="1176928"/>
            <a:ext cx="4939228" cy="273921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sz="1400" dirty="0"/>
              <a:t>The test set was selected as a random selection of the total dataset</a:t>
            </a:r>
          </a:p>
          <a:p>
            <a:pPr marL="285750" indent="-285750">
              <a:buFont typeface="Arial"/>
              <a:buChar char="•"/>
            </a:pPr>
            <a:endParaRPr lang="en-US" sz="1400" dirty="0"/>
          </a:p>
          <a:p>
            <a:pPr marL="285750" indent="-285750">
              <a:buFont typeface="Arial"/>
              <a:buChar char="•"/>
            </a:pPr>
            <a:r>
              <a:rPr lang="en-US" sz="1400" dirty="0"/>
              <a:t>On average, there are around 9000 transactions per month in the dataset and the test dataset reflects that with a little over 11000 transactions</a:t>
            </a:r>
          </a:p>
          <a:p>
            <a:pPr marL="285750" indent="-285750">
              <a:buFont typeface="Arial"/>
              <a:buChar char="•"/>
            </a:pPr>
            <a:endParaRPr lang="en-US" sz="1400" dirty="0"/>
          </a:p>
          <a:p>
            <a:pPr marL="285750" indent="-285750">
              <a:buFont typeface="Arial"/>
              <a:buChar char="•"/>
            </a:pPr>
            <a:r>
              <a:rPr lang="en-US" sz="1400" dirty="0"/>
              <a:t>The distribution of the test set also closely matches the average monthly distribution of  </a:t>
            </a:r>
            <a:r>
              <a:rPr lang="en-US" sz="1400" i="1" dirty="0" err="1"/>
              <a:t>fraud:non-fraud</a:t>
            </a:r>
            <a:r>
              <a:rPr lang="en-US" sz="1400" i="1" dirty="0"/>
              <a:t> </a:t>
            </a:r>
            <a:r>
              <a:rPr lang="en-US" sz="1400" dirty="0"/>
              <a:t>transactions at 1:99 (for  every one hundred transactions there is on average 1 fraudulent one)</a:t>
            </a:r>
          </a:p>
          <a:p>
            <a:pPr marL="285750" indent="-285750">
              <a:buFont typeface="Arial"/>
              <a:buChar char="•"/>
            </a:pPr>
            <a:endParaRPr lang="en-US" dirty="0"/>
          </a:p>
        </p:txBody>
      </p:sp>
      <p:sp>
        <p:nvSpPr>
          <p:cNvPr id="16" name="TextBox 15">
            <a:extLst>
              <a:ext uri="{FF2B5EF4-FFF2-40B4-BE49-F238E27FC236}">
                <a16:creationId xmlns:a16="http://schemas.microsoft.com/office/drawing/2014/main" id="{5A2AC908-12F7-8BB5-16DF-4CE5AFF83280}"/>
              </a:ext>
            </a:extLst>
          </p:cNvPr>
          <p:cNvSpPr txBox="1"/>
          <p:nvPr/>
        </p:nvSpPr>
        <p:spPr>
          <a:xfrm>
            <a:off x="6610121" y="3718192"/>
            <a:ext cx="502951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t>The confusion </a:t>
            </a:r>
            <a:r>
              <a:rPr lang="en-US" sz="1400" err="1"/>
              <a:t>matricies</a:t>
            </a:r>
            <a:r>
              <a:rPr lang="en-US" sz="1400" dirty="0"/>
              <a:t> showcase that both models often predict frauds despite the transaction being non-fraudulent (false positive rate).</a:t>
            </a:r>
          </a:p>
          <a:p>
            <a:endParaRPr lang="en-US" sz="1400" dirty="0"/>
          </a:p>
          <a:p>
            <a:pPr marL="285750" indent="-285750">
              <a:buFont typeface="Arial"/>
              <a:buChar char="•"/>
            </a:pPr>
            <a:r>
              <a:rPr lang="en-US" sz="1400" dirty="0"/>
              <a:t> Logistic regression has a 4.4% points better false positive rate (15.2%) than </a:t>
            </a:r>
            <a:r>
              <a:rPr lang="en-US" sz="1400" dirty="0" err="1"/>
              <a:t>theXGClassifier</a:t>
            </a:r>
            <a:r>
              <a:rPr lang="en-US" sz="1400" dirty="0"/>
              <a:t> and LR detected  77.3% of the frauds accurately (true positive rate)</a:t>
            </a:r>
          </a:p>
          <a:p>
            <a:endParaRPr lang="en-US" sz="1400" dirty="0"/>
          </a:p>
          <a:p>
            <a:pPr marL="285750" indent="-285750">
              <a:buFont typeface="Arial"/>
              <a:buChar char="•"/>
            </a:pPr>
            <a:r>
              <a:rPr lang="en-US" sz="1400" dirty="0"/>
              <a:t>The </a:t>
            </a:r>
            <a:r>
              <a:rPr lang="en-US" sz="1400" dirty="0" err="1"/>
              <a:t>XGClassifier</a:t>
            </a:r>
            <a:r>
              <a:rPr lang="en-US" sz="1400" dirty="0"/>
              <a:t> on the other hand appears to have an 84.1% true positive rate – an improvement of almost 7% points over LR.</a:t>
            </a:r>
          </a:p>
        </p:txBody>
      </p:sp>
    </p:spTree>
    <p:extLst>
      <p:ext uri="{BB962C8B-B14F-4D97-AF65-F5344CB8AC3E}">
        <p14:creationId xmlns:p14="http://schemas.microsoft.com/office/powerpoint/2010/main" val="229591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FD61-AC85-260C-E1ED-E64C2A125285}"/>
              </a:ext>
            </a:extLst>
          </p:cNvPr>
          <p:cNvSpPr>
            <a:spLocks noGrp="1"/>
          </p:cNvSpPr>
          <p:nvPr>
            <p:ph type="title"/>
          </p:nvPr>
        </p:nvSpPr>
        <p:spPr/>
        <p:txBody>
          <a:bodyPr/>
          <a:lstStyle/>
          <a:p>
            <a:r>
              <a:rPr lang="en-US"/>
              <a:t>What this means for Bank-X and your customers?</a:t>
            </a:r>
          </a:p>
        </p:txBody>
      </p:sp>
      <p:sp>
        <p:nvSpPr>
          <p:cNvPr id="3" name="Content Placeholder 2">
            <a:extLst>
              <a:ext uri="{FF2B5EF4-FFF2-40B4-BE49-F238E27FC236}">
                <a16:creationId xmlns:a16="http://schemas.microsoft.com/office/drawing/2014/main" id="{13DC4D25-9BB7-B525-5798-B3C8AF571554}"/>
              </a:ext>
            </a:extLst>
          </p:cNvPr>
          <p:cNvSpPr>
            <a:spLocks noGrp="1"/>
          </p:cNvSpPr>
          <p:nvPr>
            <p:ph idx="1"/>
          </p:nvPr>
        </p:nvSpPr>
        <p:spPr/>
        <p:txBody>
          <a:bodyPr vert="horz" lIns="91440" tIns="45720" rIns="91440" bIns="45720" rtlCol="0" anchor="t">
            <a:normAutofit fontScale="92500" lnSpcReduction="10000"/>
          </a:bodyPr>
          <a:lstStyle/>
          <a:p>
            <a:r>
              <a:rPr lang="en-US" dirty="0"/>
              <a:t>The data shows that for 2017, the average fraud transaction was £115. With 875 recorded ( this number </a:t>
            </a:r>
            <a:r>
              <a:rPr lang="en-US" dirty="0">
                <a:ea typeface="+mn-lt"/>
                <a:cs typeface="+mn-lt"/>
              </a:rPr>
              <a:t>represents</a:t>
            </a:r>
            <a:r>
              <a:rPr lang="en-US" dirty="0"/>
              <a:t> </a:t>
            </a:r>
            <a:r>
              <a:rPr lang="en-US" b="1" dirty="0"/>
              <a:t>only </a:t>
            </a:r>
            <a:r>
              <a:rPr lang="en-US" dirty="0"/>
              <a:t>the reported cases) fraudulent transactions this amounts to a little over </a:t>
            </a:r>
            <a:r>
              <a:rPr lang="en-US" b="1" dirty="0"/>
              <a:t>£100,000</a:t>
            </a:r>
            <a:r>
              <a:rPr lang="en-US" dirty="0"/>
              <a:t> just from a transaction perspective.</a:t>
            </a:r>
          </a:p>
          <a:p>
            <a:pPr>
              <a:buClr>
                <a:srgbClr val="262626"/>
              </a:buClr>
            </a:pPr>
            <a:r>
              <a:rPr lang="en-US" dirty="0"/>
              <a:t>There are of course many other costs associated with fraud such as legal costs, processing, investigation and recovery. Seon's "</a:t>
            </a:r>
            <a:r>
              <a:rPr lang="en-US" dirty="0">
                <a:hlinkClick r:id="rId2"/>
              </a:rPr>
              <a:t>Global Banking Fraud Index</a:t>
            </a:r>
            <a:r>
              <a:rPr lang="en-US" dirty="0"/>
              <a:t>" finds that for every $1 in fraud, it can actually cost more than 4 times that amount in total costs. Therefore, fraud could be costing Bank-X more than half a million pounds a year.</a:t>
            </a:r>
          </a:p>
          <a:p>
            <a:pPr>
              <a:buClr>
                <a:srgbClr val="262626"/>
              </a:buClr>
            </a:pPr>
            <a:r>
              <a:rPr lang="en-US" dirty="0"/>
              <a:t>The models presented in the previous slide show that they were able to detect between 77.2% and 84.1% of the fraud cases accurately. In financial terms, this translates to anywhere between </a:t>
            </a:r>
            <a:r>
              <a:rPr lang="en-US" b="1" dirty="0"/>
              <a:t>£</a:t>
            </a:r>
            <a:r>
              <a:rPr lang="en-US" b="1" dirty="0">
                <a:ea typeface="+mn-lt"/>
                <a:cs typeface="+mn-lt"/>
              </a:rPr>
              <a:t>386,000 </a:t>
            </a:r>
            <a:r>
              <a:rPr lang="en-US" dirty="0">
                <a:ea typeface="+mn-lt"/>
                <a:cs typeface="+mn-lt"/>
              </a:rPr>
              <a:t>and </a:t>
            </a:r>
            <a:r>
              <a:rPr lang="en-US" b="1" dirty="0">
                <a:ea typeface="+mn-lt"/>
                <a:cs typeface="+mn-lt"/>
              </a:rPr>
              <a:t>£420500</a:t>
            </a:r>
            <a:r>
              <a:rPr lang="en-US" dirty="0">
                <a:ea typeface="+mn-lt"/>
                <a:cs typeface="+mn-lt"/>
              </a:rPr>
              <a:t> savings made. </a:t>
            </a:r>
          </a:p>
          <a:p>
            <a:pPr>
              <a:buClr>
                <a:srgbClr val="262626"/>
              </a:buClr>
            </a:pPr>
            <a:r>
              <a:rPr lang="en-US" dirty="0"/>
              <a:t>With the current capacity of 400 reviews a month from the team, the LR regression is preferable as it had lower false positive cases at 1800. This leaves 1400 false positive cases which can be tackled through various other safety measures such as 2-factor authenticated transactions or asking customers for fraud confirmation through your application.</a:t>
            </a:r>
          </a:p>
          <a:p>
            <a:pPr>
              <a:buClr>
                <a:srgbClr val="262626"/>
              </a:buClr>
            </a:pPr>
            <a:r>
              <a:rPr lang="en-US" dirty="0"/>
              <a:t>Last but not least, there is the gain of customer satisfaction and feeling of protection they will get from an automatic fraud detection system. This in turn has the potential to draw in more customers to Bank-X through the most powerful advertisement method of all - word of mouth.</a:t>
            </a:r>
          </a:p>
        </p:txBody>
      </p:sp>
    </p:spTree>
    <p:extLst>
      <p:ext uri="{BB962C8B-B14F-4D97-AF65-F5344CB8AC3E}">
        <p14:creationId xmlns:p14="http://schemas.microsoft.com/office/powerpoint/2010/main" val="378563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ED20-FF5C-AE37-A81C-5A3610D24D11}"/>
              </a:ext>
            </a:extLst>
          </p:cNvPr>
          <p:cNvSpPr>
            <a:spLocks noGrp="1"/>
          </p:cNvSpPr>
          <p:nvPr>
            <p:ph type="title"/>
          </p:nvPr>
        </p:nvSpPr>
        <p:spPr>
          <a:xfrm>
            <a:off x="4773672" y="2189512"/>
            <a:ext cx="2638927" cy="1371600"/>
          </a:xfrm>
        </p:spPr>
        <p:txBody>
          <a:bodyPr/>
          <a:lstStyle/>
          <a:p>
            <a:r>
              <a:rPr lang="en-US"/>
              <a:t>Thank you!</a:t>
            </a:r>
          </a:p>
        </p:txBody>
      </p:sp>
      <p:sp>
        <p:nvSpPr>
          <p:cNvPr id="4" name="Title 1">
            <a:extLst>
              <a:ext uri="{FF2B5EF4-FFF2-40B4-BE49-F238E27FC236}">
                <a16:creationId xmlns:a16="http://schemas.microsoft.com/office/drawing/2014/main" id="{93A56A2F-3D40-CB7F-5DAB-51183F09D53F}"/>
              </a:ext>
            </a:extLst>
          </p:cNvPr>
          <p:cNvSpPr txBox="1">
            <a:spLocks/>
          </p:cNvSpPr>
          <p:nvPr/>
        </p:nvSpPr>
        <p:spPr>
          <a:xfrm>
            <a:off x="4387515" y="3046619"/>
            <a:ext cx="3555618"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US"/>
              <a:t>Any questions?</a:t>
            </a:r>
            <a:endParaRPr lang="en-US" dirty="0"/>
          </a:p>
        </p:txBody>
      </p:sp>
    </p:spTree>
    <p:extLst>
      <p:ext uri="{BB962C8B-B14F-4D97-AF65-F5344CB8AC3E}">
        <p14:creationId xmlns:p14="http://schemas.microsoft.com/office/powerpoint/2010/main" val="4115734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01B2C"/>
      </a:dk2>
      <a:lt2>
        <a:srgbClr val="F0F3F2"/>
      </a:lt2>
      <a:accent1>
        <a:srgbClr val="C34D7B"/>
      </a:accent1>
      <a:accent2>
        <a:srgbClr val="B13B9A"/>
      </a:accent2>
      <a:accent3>
        <a:srgbClr val="A94DC3"/>
      </a:accent3>
      <a:accent4>
        <a:srgbClr val="663BB1"/>
      </a:accent4>
      <a:accent5>
        <a:srgbClr val="4D53C3"/>
      </a:accent5>
      <a:accent6>
        <a:srgbClr val="3B73B1"/>
      </a:accent6>
      <a:hlink>
        <a:srgbClr val="6A5EC9"/>
      </a:hlink>
      <a:folHlink>
        <a:srgbClr val="7F7F7F"/>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SavonVTI</vt:lpstr>
      <vt:lpstr>Fraud detection Take–home task</vt:lpstr>
      <vt:lpstr> Model Performance</vt:lpstr>
      <vt:lpstr>What this means for Bank-X and your customers?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436</cp:revision>
  <dcterms:created xsi:type="dcterms:W3CDTF">2024-03-13T03:02:23Z</dcterms:created>
  <dcterms:modified xsi:type="dcterms:W3CDTF">2024-03-13T04:59:25Z</dcterms:modified>
</cp:coreProperties>
</file>