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DM Serif Text"/>
      <p:regular r:id="rId17"/>
      <p: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DMSerifText-regular.fnt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DMSerifTex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12c05a908b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12c05a908b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09c34a96d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09c34a96d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29e3a4c0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29e3a4c0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04e217df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104e217df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e09f475b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e09f475b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09c34a96d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09c34a96d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2bd6be6f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2bd6be6f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12c05a908b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12c05a908b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12c05a908b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12c05a908b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e0fcd9c6c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e0fcd9c6c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7.png"/><Relationship Id="rId7" Type="http://schemas.openxmlformats.org/officeDocument/2006/relationships/image" Target="../media/image14.png"/><Relationship Id="rId8"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3999" cy="5143500"/>
          </a:xfrm>
          <a:prstGeom prst="rect">
            <a:avLst/>
          </a:prstGeom>
          <a:noFill/>
          <a:ln>
            <a:noFill/>
          </a:ln>
        </p:spPr>
      </p:pic>
      <p:sp>
        <p:nvSpPr>
          <p:cNvPr id="55" name="Google Shape;55;p13"/>
          <p:cNvSpPr txBox="1"/>
          <p:nvPr>
            <p:ph type="ctrTitle"/>
          </p:nvPr>
        </p:nvSpPr>
        <p:spPr>
          <a:xfrm>
            <a:off x="411283" y="12423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5100">
                <a:solidFill>
                  <a:schemeClr val="lt1"/>
                </a:solidFill>
                <a:latin typeface="DM Serif Text"/>
                <a:ea typeface="DM Serif Text"/>
                <a:cs typeface="DM Serif Text"/>
                <a:sym typeface="DM Serif Text"/>
              </a:rPr>
              <a:t>Dallas Crime - Data Analysis</a:t>
            </a:r>
            <a:endParaRPr sz="5100">
              <a:solidFill>
                <a:schemeClr val="lt1"/>
              </a:solidFill>
              <a:latin typeface="DM Serif Text"/>
              <a:ea typeface="DM Serif Text"/>
              <a:cs typeface="DM Serif Text"/>
              <a:sym typeface="DM Serif Text"/>
            </a:endParaRPr>
          </a:p>
        </p:txBody>
      </p:sp>
      <p:sp>
        <p:nvSpPr>
          <p:cNvPr id="56" name="Google Shape;56;p13"/>
          <p:cNvSpPr txBox="1"/>
          <p:nvPr>
            <p:ph idx="1" type="subTitle"/>
          </p:nvPr>
        </p:nvSpPr>
        <p:spPr>
          <a:xfrm>
            <a:off x="311700" y="4538950"/>
            <a:ext cx="8520600" cy="7926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latin typeface="DM Serif Text"/>
                <a:ea typeface="DM Serif Text"/>
                <a:cs typeface="DM Serif Text"/>
                <a:sym typeface="DM Serif Text"/>
              </a:rPr>
              <a:t>By: Sam Heidler, Ranjana Suresh, Skye Cao</a:t>
            </a:r>
            <a:endParaRPr>
              <a:solidFill>
                <a:schemeClr val="lt1"/>
              </a:solidFill>
              <a:latin typeface="DM Serif Text"/>
              <a:ea typeface="DM Serif Text"/>
              <a:cs typeface="DM Serif Text"/>
              <a:sym typeface="DM Serif Tex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1085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DM Serif Text"/>
                <a:ea typeface="DM Serif Text"/>
                <a:cs typeface="DM Serif Text"/>
                <a:sym typeface="DM Serif Text"/>
              </a:rPr>
              <a:t>Future Work</a:t>
            </a:r>
            <a:endParaRPr>
              <a:latin typeface="DM Serif Text"/>
              <a:ea typeface="DM Serif Text"/>
              <a:cs typeface="DM Serif Text"/>
              <a:sym typeface="DM Serif Text"/>
            </a:endParaRPr>
          </a:p>
        </p:txBody>
      </p:sp>
      <p:sp>
        <p:nvSpPr>
          <p:cNvPr id="125" name="Google Shape;125;p22"/>
          <p:cNvSpPr txBox="1"/>
          <p:nvPr>
            <p:ph idx="1" type="body"/>
          </p:nvPr>
        </p:nvSpPr>
        <p:spPr>
          <a:xfrm>
            <a:off x="311700" y="681250"/>
            <a:ext cx="8520600" cy="4184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Investigate how instances of drug-related and weapons-related crimes have changed in recent years in both Dallas and Baltimore.</a:t>
            </a:r>
            <a:endParaRPr/>
          </a:p>
          <a:p>
            <a:pPr indent="-342900" lvl="0" marL="457200" rtl="0" algn="l">
              <a:spcBef>
                <a:spcPts val="0"/>
              </a:spcBef>
              <a:spcAft>
                <a:spcPts val="0"/>
              </a:spcAft>
              <a:buSzPts val="1800"/>
              <a:buChar char="●"/>
            </a:pPr>
            <a:r>
              <a:rPr lang="en"/>
              <a:t>Compare the weapons-</a:t>
            </a:r>
            <a:r>
              <a:rPr lang="en"/>
              <a:t>related</a:t>
            </a:r>
            <a:r>
              <a:rPr lang="en"/>
              <a:t> arrest data from Dallas to other cities to see if the high </a:t>
            </a:r>
            <a:r>
              <a:rPr lang="en"/>
              <a:t>involvement</a:t>
            </a:r>
            <a:r>
              <a:rPr lang="en"/>
              <a:t> of firearms is unique to Dallas, or to a larger region (like Texas or the South).</a:t>
            </a:r>
            <a:endParaRPr/>
          </a:p>
          <a:p>
            <a:pPr indent="-342900" lvl="0" marL="457200" rtl="0" algn="l">
              <a:spcBef>
                <a:spcPts val="0"/>
              </a:spcBef>
              <a:spcAft>
                <a:spcPts val="0"/>
              </a:spcAft>
              <a:buSzPts val="1800"/>
              <a:buChar char="●"/>
            </a:pPr>
            <a:r>
              <a:rPr lang="en"/>
              <a:t>See if there are any patterns between demographic data and drug related crimes in Dallas:</a:t>
            </a:r>
            <a:endParaRPr/>
          </a:p>
          <a:p>
            <a:pPr indent="-317500" lvl="1" marL="914400" rtl="0" algn="l">
              <a:spcBef>
                <a:spcPts val="0"/>
              </a:spcBef>
              <a:spcAft>
                <a:spcPts val="0"/>
              </a:spcAft>
              <a:buSzPts val="1400"/>
              <a:buChar char="○"/>
            </a:pPr>
            <a:r>
              <a:rPr lang="en"/>
              <a:t>Which age/race groups were most likely to be arrested for drug-related charges?</a:t>
            </a:r>
            <a:endParaRPr/>
          </a:p>
          <a:p>
            <a:pPr indent="-317500" lvl="1" marL="914400" rtl="0" algn="l">
              <a:spcBef>
                <a:spcPts val="0"/>
              </a:spcBef>
              <a:spcAft>
                <a:spcPts val="0"/>
              </a:spcAft>
              <a:buSzPts val="1400"/>
              <a:buChar char="○"/>
            </a:pPr>
            <a:r>
              <a:rPr lang="en"/>
              <a:t>What types of drugs are commonly associated with different age/race groups?</a:t>
            </a:r>
            <a:endParaRPr/>
          </a:p>
          <a:p>
            <a:pPr indent="-342900" lvl="0" marL="457200" rtl="0" algn="l">
              <a:spcBef>
                <a:spcPts val="0"/>
              </a:spcBef>
              <a:spcAft>
                <a:spcPts val="0"/>
              </a:spcAft>
              <a:buSzPts val="1800"/>
              <a:buChar char="●"/>
            </a:pPr>
            <a:r>
              <a:rPr lang="en"/>
              <a:t>Figure out if there is any correlation between the number of arrests in Dallas during a certain year and the population, or if major events (like the COVID-19 pandemic) affected the number of arrests.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DM Serif Text"/>
                <a:ea typeface="DM Serif Text"/>
                <a:cs typeface="DM Serif Text"/>
                <a:sym typeface="DM Serif Text"/>
              </a:rPr>
              <a:t>References</a:t>
            </a:r>
            <a:endParaRPr>
              <a:latin typeface="DM Serif Text"/>
              <a:ea typeface="DM Serif Text"/>
              <a:cs typeface="DM Serif Text"/>
              <a:sym typeface="DM Serif Text"/>
            </a:endParaRPr>
          </a:p>
        </p:txBody>
      </p:sp>
      <p:sp>
        <p:nvSpPr>
          <p:cNvPr id="131" name="Google Shape;13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355600" rtl="0" algn="l">
              <a:spcBef>
                <a:spcPts val="1200"/>
              </a:spcBef>
              <a:spcAft>
                <a:spcPts val="0"/>
              </a:spcAft>
              <a:buNone/>
            </a:pPr>
            <a:r>
              <a:rPr i="1" lang="en" sz="1200">
                <a:solidFill>
                  <a:schemeClr val="dk1"/>
                </a:solidFill>
              </a:rPr>
              <a:t>Baltimore, MD, Crime Rate &amp; Safety | U.S. news best places</a:t>
            </a:r>
            <a:r>
              <a:rPr lang="en" sz="1200">
                <a:solidFill>
                  <a:schemeClr val="dk1"/>
                </a:solidFill>
              </a:rPr>
              <a:t>. U.S. News. (n.d.). Retrieved April 1, 2023, from https://realestate.usnews.com/places/maryland/baltimore/crime </a:t>
            </a:r>
            <a:endParaRPr sz="1200">
              <a:solidFill>
                <a:schemeClr val="dk1"/>
              </a:solidFill>
            </a:endParaRPr>
          </a:p>
          <a:p>
            <a:pPr indent="0" lvl="0" marL="355600" rtl="0" algn="l">
              <a:spcBef>
                <a:spcPts val="1200"/>
              </a:spcBef>
              <a:spcAft>
                <a:spcPts val="0"/>
              </a:spcAft>
              <a:buClr>
                <a:schemeClr val="dk1"/>
              </a:buClr>
              <a:buSzPts val="1100"/>
              <a:buFont typeface="Arial"/>
              <a:buNone/>
            </a:pPr>
            <a:r>
              <a:rPr lang="en" sz="1200">
                <a:solidFill>
                  <a:schemeClr val="dk1"/>
                </a:solidFill>
              </a:rPr>
              <a:t>Baltimore Police Department, August 21, 2016, Baltimore Crime Data, data.world, https://data.world/baltimore/baltimore-crime-data.</a:t>
            </a:r>
            <a:endParaRPr sz="1200">
              <a:solidFill>
                <a:schemeClr val="dk1"/>
              </a:solidFill>
            </a:endParaRPr>
          </a:p>
          <a:p>
            <a:pPr indent="0" lvl="0" marL="355600" rtl="0" algn="l">
              <a:spcBef>
                <a:spcPts val="1200"/>
              </a:spcBef>
              <a:spcAft>
                <a:spcPts val="0"/>
              </a:spcAft>
              <a:buClr>
                <a:schemeClr val="dk1"/>
              </a:buClr>
              <a:buSzPts val="1100"/>
              <a:buFont typeface="Arial"/>
              <a:buNone/>
            </a:pPr>
            <a:r>
              <a:rPr lang="en" sz="1100">
                <a:solidFill>
                  <a:schemeClr val="dk1"/>
                </a:solidFill>
              </a:rPr>
              <a:t>Bureau, U. S. C. (2023, January 25). </a:t>
            </a:r>
            <a:r>
              <a:rPr i="1" lang="en" sz="1100">
                <a:solidFill>
                  <a:schemeClr val="dk1"/>
                </a:solidFill>
              </a:rPr>
              <a:t>City and town population totals: 2020-2021</a:t>
            </a:r>
            <a:r>
              <a:rPr lang="en" sz="1100">
                <a:solidFill>
                  <a:schemeClr val="dk1"/>
                </a:solidFill>
              </a:rPr>
              <a:t>. Census.gov. Retrieved April 9, 2023, from https://www.census.gov/data/tables/time-series/demo/popest/2020s-total-cities-and-towns.html </a:t>
            </a:r>
            <a:endParaRPr sz="1100">
              <a:solidFill>
                <a:schemeClr val="dk1"/>
              </a:solidFill>
            </a:endParaRPr>
          </a:p>
          <a:p>
            <a:pPr indent="0" lvl="0" marL="355600" rtl="0" algn="l">
              <a:spcBef>
                <a:spcPts val="1200"/>
              </a:spcBef>
              <a:spcAft>
                <a:spcPts val="0"/>
              </a:spcAft>
              <a:buClr>
                <a:schemeClr val="dk1"/>
              </a:buClr>
              <a:buSzPts val="1100"/>
              <a:buFont typeface="Arial"/>
              <a:buNone/>
            </a:pPr>
            <a:r>
              <a:rPr i="1" lang="en" sz="1100">
                <a:solidFill>
                  <a:schemeClr val="dk1"/>
                </a:solidFill>
              </a:rPr>
              <a:t>Compare state gun laws</a:t>
            </a:r>
            <a:r>
              <a:rPr lang="en" sz="1100">
                <a:solidFill>
                  <a:schemeClr val="dk1"/>
                </a:solidFill>
              </a:rPr>
              <a:t>. Everytown Research &amp; Policy. (2022, January 20). Retrieved April 9, 2023, from https://everytownresearch.org/rankings/compare/?states=TX%2CMD </a:t>
            </a:r>
            <a:endParaRPr sz="1100">
              <a:solidFill>
                <a:schemeClr val="dk1"/>
              </a:solidFill>
            </a:endParaRPr>
          </a:p>
          <a:p>
            <a:pPr indent="0" lvl="0" marL="355600" rtl="0" algn="l">
              <a:spcBef>
                <a:spcPts val="1200"/>
              </a:spcBef>
              <a:spcAft>
                <a:spcPts val="0"/>
              </a:spcAft>
              <a:buClr>
                <a:schemeClr val="dk1"/>
              </a:buClr>
              <a:buSzPts val="1100"/>
              <a:buFont typeface="Arial"/>
              <a:buNone/>
            </a:pPr>
            <a:r>
              <a:t/>
            </a:r>
            <a:endParaRPr sz="1100">
              <a:solidFill>
                <a:schemeClr val="dk1"/>
              </a:solidFill>
            </a:endParaRPr>
          </a:p>
          <a:p>
            <a:pPr indent="0" lvl="0" marL="355600" rtl="0" algn="l">
              <a:spcBef>
                <a:spcPts val="1200"/>
              </a:spcBef>
              <a:spcAft>
                <a:spcPts val="0"/>
              </a:spcAft>
              <a:buClr>
                <a:schemeClr val="dk1"/>
              </a:buClr>
              <a:buSzPts val="1100"/>
              <a:buFont typeface="Arial"/>
              <a:buNone/>
            </a:pPr>
            <a:r>
              <a:t/>
            </a:r>
            <a:endParaRPr sz="12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364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DM Serif Text"/>
                <a:ea typeface="DM Serif Text"/>
                <a:cs typeface="DM Serif Text"/>
                <a:sym typeface="DM Serif Text"/>
              </a:rPr>
              <a:t>Introduction</a:t>
            </a:r>
            <a:endParaRPr>
              <a:latin typeface="DM Serif Text"/>
              <a:ea typeface="DM Serif Text"/>
              <a:cs typeface="DM Serif Text"/>
              <a:sym typeface="DM Serif Text"/>
            </a:endParaRPr>
          </a:p>
        </p:txBody>
      </p:sp>
      <p:sp>
        <p:nvSpPr>
          <p:cNvPr id="62" name="Google Shape;62;p14"/>
          <p:cNvSpPr txBox="1"/>
          <p:nvPr>
            <p:ph idx="1" type="body"/>
          </p:nvPr>
        </p:nvSpPr>
        <p:spPr>
          <a:xfrm>
            <a:off x="311700" y="863550"/>
            <a:ext cx="3999900" cy="3377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800"/>
              <a:t>Datasets:</a:t>
            </a:r>
            <a:endParaRPr b="1" sz="1800"/>
          </a:p>
          <a:p>
            <a:pPr indent="-323850" lvl="0" marL="457200" rtl="0" algn="l">
              <a:lnSpc>
                <a:spcPct val="115000"/>
              </a:lnSpc>
              <a:spcBef>
                <a:spcPts val="1200"/>
              </a:spcBef>
              <a:spcAft>
                <a:spcPts val="0"/>
              </a:spcAft>
              <a:buSzPts val="1500"/>
              <a:buChar char="●"/>
            </a:pPr>
            <a:r>
              <a:rPr lang="en" sz="1500"/>
              <a:t>Arrest data for Dallas, TX and Baltimore, MD</a:t>
            </a:r>
            <a:endParaRPr sz="1500"/>
          </a:p>
          <a:p>
            <a:pPr indent="-323850" lvl="0" marL="457200" rtl="0" algn="l">
              <a:lnSpc>
                <a:spcPct val="115000"/>
              </a:lnSpc>
              <a:spcBef>
                <a:spcPts val="0"/>
              </a:spcBef>
              <a:spcAft>
                <a:spcPts val="0"/>
              </a:spcAft>
              <a:buSzPts val="1500"/>
              <a:buChar char="●"/>
            </a:pPr>
            <a:r>
              <a:rPr lang="en" sz="1500"/>
              <a:t>From city police departments</a:t>
            </a:r>
            <a:endParaRPr sz="1500"/>
          </a:p>
          <a:p>
            <a:pPr indent="-323850" lvl="0" marL="457200" rtl="0" algn="l">
              <a:lnSpc>
                <a:spcPct val="115000"/>
              </a:lnSpc>
              <a:spcBef>
                <a:spcPts val="0"/>
              </a:spcBef>
              <a:spcAft>
                <a:spcPts val="0"/>
              </a:spcAft>
              <a:buSzPts val="1500"/>
              <a:buChar char="●"/>
            </a:pPr>
            <a:r>
              <a:rPr lang="en" sz="1500"/>
              <a:t>Time/place of arrest</a:t>
            </a:r>
            <a:endParaRPr sz="1500"/>
          </a:p>
          <a:p>
            <a:pPr indent="-323850" lvl="0" marL="457200" rtl="0" algn="l">
              <a:lnSpc>
                <a:spcPct val="115000"/>
              </a:lnSpc>
              <a:spcBef>
                <a:spcPts val="0"/>
              </a:spcBef>
              <a:spcAft>
                <a:spcPts val="0"/>
              </a:spcAft>
              <a:buSzPts val="1500"/>
              <a:buChar char="●"/>
            </a:pPr>
            <a:r>
              <a:rPr lang="en" sz="1500"/>
              <a:t>Involvement of weapons in crime</a:t>
            </a:r>
            <a:endParaRPr sz="1500"/>
          </a:p>
          <a:p>
            <a:pPr indent="-323850" lvl="0" marL="457200" rtl="0" algn="l">
              <a:lnSpc>
                <a:spcPct val="115000"/>
              </a:lnSpc>
              <a:spcBef>
                <a:spcPts val="0"/>
              </a:spcBef>
              <a:spcAft>
                <a:spcPts val="0"/>
              </a:spcAft>
              <a:buSzPts val="1500"/>
              <a:buChar char="●"/>
            </a:pPr>
            <a:r>
              <a:rPr lang="en" sz="1500"/>
              <a:t>Demographic info of arrestees</a:t>
            </a:r>
            <a:endParaRPr sz="1500"/>
          </a:p>
          <a:p>
            <a:pPr indent="0" lvl="0" marL="0" rtl="0" algn="l">
              <a:lnSpc>
                <a:spcPct val="115000"/>
              </a:lnSpc>
              <a:spcBef>
                <a:spcPts val="1200"/>
              </a:spcBef>
              <a:spcAft>
                <a:spcPts val="0"/>
              </a:spcAft>
              <a:buNone/>
            </a:pPr>
            <a:r>
              <a:rPr b="1" lang="en" sz="1500"/>
              <a:t>Dallas (2014-2022):</a:t>
            </a:r>
            <a:r>
              <a:rPr lang="en" sz="1500"/>
              <a:t> 60,000 observations, 18 variables</a:t>
            </a:r>
            <a:endParaRPr sz="1500"/>
          </a:p>
          <a:p>
            <a:pPr indent="0" lvl="0" marL="0" rtl="0" algn="l">
              <a:lnSpc>
                <a:spcPct val="115000"/>
              </a:lnSpc>
              <a:spcBef>
                <a:spcPts val="1200"/>
              </a:spcBef>
              <a:spcAft>
                <a:spcPts val="1200"/>
              </a:spcAft>
              <a:buNone/>
            </a:pPr>
            <a:r>
              <a:rPr b="1" lang="en" sz="1500"/>
              <a:t>Baltimore (2011-2016):</a:t>
            </a:r>
            <a:r>
              <a:rPr lang="en" sz="1500"/>
              <a:t> 260,000 observations, 11 variables</a:t>
            </a:r>
            <a:endParaRPr sz="1500"/>
          </a:p>
        </p:txBody>
      </p:sp>
      <p:sp>
        <p:nvSpPr>
          <p:cNvPr id="63" name="Google Shape;63;p14"/>
          <p:cNvSpPr txBox="1"/>
          <p:nvPr>
            <p:ph idx="2" type="body"/>
          </p:nvPr>
        </p:nvSpPr>
        <p:spPr>
          <a:xfrm>
            <a:off x="4459800" y="269700"/>
            <a:ext cx="4372500" cy="460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Purpose:</a:t>
            </a:r>
            <a:endParaRPr b="1" sz="1800"/>
          </a:p>
          <a:p>
            <a:pPr indent="0" lvl="0" marL="0" rtl="0" algn="l">
              <a:spcBef>
                <a:spcPts val="1200"/>
              </a:spcBef>
              <a:spcAft>
                <a:spcPts val="0"/>
              </a:spcAft>
              <a:buNone/>
            </a:pPr>
            <a:r>
              <a:rPr lang="en" sz="1600"/>
              <a:t>To investigate trends in crime within </a:t>
            </a:r>
            <a:r>
              <a:rPr lang="en" sz="1600"/>
              <a:t>large cities</a:t>
            </a:r>
            <a:r>
              <a:rPr lang="en" sz="1600"/>
              <a:t> to inform policy-making aimed at reducing crime rates. </a:t>
            </a:r>
            <a:endParaRPr sz="1600"/>
          </a:p>
          <a:p>
            <a:pPr indent="0" lvl="0" marL="0" rtl="0" algn="l">
              <a:spcBef>
                <a:spcPts val="1200"/>
              </a:spcBef>
              <a:spcAft>
                <a:spcPts val="0"/>
              </a:spcAft>
              <a:buNone/>
            </a:pPr>
            <a:r>
              <a:rPr lang="en" sz="1600"/>
              <a:t>To compare crime in a Northern (Baltimore) vs. a Southern (Dallas) city.</a:t>
            </a:r>
            <a:endParaRPr sz="1600"/>
          </a:p>
          <a:p>
            <a:pPr indent="0" lvl="0" marL="0" rtl="0" algn="l">
              <a:spcBef>
                <a:spcPts val="1200"/>
              </a:spcBef>
              <a:spcAft>
                <a:spcPts val="0"/>
              </a:spcAft>
              <a:buNone/>
            </a:pPr>
            <a:r>
              <a:rPr b="1" lang="en"/>
              <a:t>Why Dallas and Baltimore?</a:t>
            </a:r>
            <a:endParaRPr b="1"/>
          </a:p>
          <a:p>
            <a:pPr indent="0" lvl="0" marL="0" rtl="0" algn="l">
              <a:spcBef>
                <a:spcPts val="1200"/>
              </a:spcBef>
              <a:spcAft>
                <a:spcPts val="1200"/>
              </a:spcAft>
              <a:buNone/>
            </a:pPr>
            <a:r>
              <a:rPr lang="en" sz="1600"/>
              <a:t>Dallas and Baltimore are large cities (250,000 people or more) with similar crime rates (497.9 and 366.5 crimes committed per 100,000 people, respectively). Both cities also have an extensive database of crime information to use for the comparison.</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112150" y="76200"/>
            <a:ext cx="95874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2100">
                <a:latin typeface="DM Serif Text"/>
                <a:ea typeface="DM Serif Text"/>
                <a:cs typeface="DM Serif Text"/>
                <a:sym typeface="DM Serif Text"/>
              </a:rPr>
              <a:t>How do the instances of weapon-related crime vary by </a:t>
            </a:r>
            <a:r>
              <a:rPr lang="en" sz="2100" u="sng">
                <a:latin typeface="DM Serif Text"/>
                <a:ea typeface="DM Serif Text"/>
                <a:cs typeface="DM Serif Text"/>
                <a:sym typeface="DM Serif Text"/>
              </a:rPr>
              <a:t>age group</a:t>
            </a:r>
            <a:r>
              <a:rPr lang="en" sz="2100">
                <a:latin typeface="DM Serif Text"/>
                <a:ea typeface="DM Serif Text"/>
                <a:cs typeface="DM Serif Text"/>
                <a:sym typeface="DM Serif Text"/>
              </a:rPr>
              <a:t> in Dallas?</a:t>
            </a:r>
            <a:endParaRPr sz="2100">
              <a:latin typeface="DM Serif Text"/>
              <a:ea typeface="DM Serif Text"/>
              <a:cs typeface="DM Serif Text"/>
              <a:sym typeface="DM Serif Text"/>
            </a:endParaRPr>
          </a:p>
        </p:txBody>
      </p:sp>
      <p:sp>
        <p:nvSpPr>
          <p:cNvPr id="69" name="Google Shape;69;p15"/>
          <p:cNvSpPr txBox="1"/>
          <p:nvPr>
            <p:ph idx="1" type="body"/>
          </p:nvPr>
        </p:nvSpPr>
        <p:spPr>
          <a:xfrm>
            <a:off x="0" y="536650"/>
            <a:ext cx="9144000" cy="1236600"/>
          </a:xfrm>
          <a:prstGeom prst="rect">
            <a:avLst/>
          </a:prstGeom>
        </p:spPr>
        <p:txBody>
          <a:bodyPr anchorCtr="0" anchor="t" bIns="91425" lIns="91425" spcFirstLastPara="1" rIns="91425" wrap="square" tIns="91425">
            <a:noAutofit/>
          </a:bodyPr>
          <a:lstStyle/>
          <a:p>
            <a:pPr indent="-333375" lvl="0" marL="457200" rtl="0" algn="l">
              <a:spcBef>
                <a:spcPts val="0"/>
              </a:spcBef>
              <a:spcAft>
                <a:spcPts val="0"/>
              </a:spcAft>
              <a:buClr>
                <a:srgbClr val="434343"/>
              </a:buClr>
              <a:buSzPts val="1650"/>
              <a:buChar char="●"/>
            </a:pPr>
            <a:r>
              <a:rPr lang="en" sz="1650">
                <a:solidFill>
                  <a:srgbClr val="434343"/>
                </a:solidFill>
              </a:rPr>
              <a:t>Majority of crimes did not involve an armed arrestee.</a:t>
            </a:r>
            <a:endParaRPr sz="1650">
              <a:solidFill>
                <a:srgbClr val="434343"/>
              </a:solidFill>
            </a:endParaRPr>
          </a:p>
          <a:p>
            <a:pPr indent="-333375" lvl="0" marL="457200" rtl="0" algn="l">
              <a:spcBef>
                <a:spcPts val="0"/>
              </a:spcBef>
              <a:spcAft>
                <a:spcPts val="0"/>
              </a:spcAft>
              <a:buClr>
                <a:srgbClr val="434343"/>
              </a:buClr>
              <a:buSzPts val="1650"/>
              <a:buChar char="●"/>
            </a:pPr>
            <a:r>
              <a:rPr lang="en" sz="1650">
                <a:solidFill>
                  <a:srgbClr val="434343"/>
                </a:solidFill>
              </a:rPr>
              <a:t>Firearms are the most popular weapon for arrestees in their teens and 20s.</a:t>
            </a:r>
            <a:endParaRPr sz="1650">
              <a:solidFill>
                <a:srgbClr val="434343"/>
              </a:solidFill>
            </a:endParaRPr>
          </a:p>
          <a:p>
            <a:pPr indent="-333375" lvl="0" marL="457200" rtl="0" algn="l">
              <a:spcBef>
                <a:spcPts val="0"/>
              </a:spcBef>
              <a:spcAft>
                <a:spcPts val="0"/>
              </a:spcAft>
              <a:buClr>
                <a:srgbClr val="434343"/>
              </a:buClr>
              <a:buSzPts val="1650"/>
              <a:buChar char="●"/>
            </a:pPr>
            <a:r>
              <a:rPr lang="en" sz="1650">
                <a:solidFill>
                  <a:srgbClr val="434343"/>
                </a:solidFill>
              </a:rPr>
              <a:t>Arrestees in their 40s-60s have slightly higher rates of knife use compared to firearms.</a:t>
            </a:r>
            <a:endParaRPr sz="1650">
              <a:solidFill>
                <a:srgbClr val="434343"/>
              </a:solidFill>
            </a:endParaRPr>
          </a:p>
          <a:p>
            <a:pPr indent="-333375" lvl="0" marL="457200" rtl="0" algn="l">
              <a:spcBef>
                <a:spcPts val="0"/>
              </a:spcBef>
              <a:spcAft>
                <a:spcPts val="0"/>
              </a:spcAft>
              <a:buClr>
                <a:srgbClr val="434343"/>
              </a:buClr>
              <a:buSzPts val="1650"/>
              <a:buChar char="●"/>
            </a:pPr>
            <a:r>
              <a:rPr lang="en" sz="1650">
                <a:solidFill>
                  <a:srgbClr val="434343"/>
                </a:solidFill>
              </a:rPr>
              <a:t>Firearms and hands are more popular weapons for older arrestees (70s-80s).</a:t>
            </a:r>
            <a:endParaRPr sz="1650">
              <a:solidFill>
                <a:srgbClr val="434343"/>
              </a:solidFill>
            </a:endParaRPr>
          </a:p>
          <a:p>
            <a:pPr indent="0" lvl="0" marL="457200" rtl="0" algn="l">
              <a:spcBef>
                <a:spcPts val="0"/>
              </a:spcBef>
              <a:spcAft>
                <a:spcPts val="1200"/>
              </a:spcAft>
              <a:buNone/>
            </a:pPr>
            <a:r>
              <a:t/>
            </a:r>
            <a:endParaRPr sz="1400"/>
          </a:p>
        </p:txBody>
      </p:sp>
      <p:pic>
        <p:nvPicPr>
          <p:cNvPr id="70" name="Google Shape;70;p15"/>
          <p:cNvPicPr preferRelativeResize="0"/>
          <p:nvPr/>
        </p:nvPicPr>
        <p:blipFill>
          <a:blip r:embed="rId3">
            <a:alphaModFix/>
          </a:blip>
          <a:stretch>
            <a:fillRect/>
          </a:stretch>
        </p:blipFill>
        <p:spPr>
          <a:xfrm>
            <a:off x="522575" y="1773250"/>
            <a:ext cx="3991526" cy="3370250"/>
          </a:xfrm>
          <a:prstGeom prst="rect">
            <a:avLst/>
          </a:prstGeom>
          <a:noFill/>
          <a:ln>
            <a:noFill/>
          </a:ln>
        </p:spPr>
      </p:pic>
      <p:pic>
        <p:nvPicPr>
          <p:cNvPr id="71" name="Google Shape;71;p15"/>
          <p:cNvPicPr preferRelativeResize="0"/>
          <p:nvPr/>
        </p:nvPicPr>
        <p:blipFill>
          <a:blip r:embed="rId4">
            <a:alphaModFix/>
          </a:blip>
          <a:stretch>
            <a:fillRect/>
          </a:stretch>
        </p:blipFill>
        <p:spPr>
          <a:xfrm>
            <a:off x="4759265" y="1742900"/>
            <a:ext cx="3905210" cy="3370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idx="1" type="body"/>
          </p:nvPr>
        </p:nvSpPr>
        <p:spPr>
          <a:xfrm>
            <a:off x="5469325" y="1404725"/>
            <a:ext cx="3545700" cy="2675700"/>
          </a:xfrm>
          <a:prstGeom prst="rect">
            <a:avLst/>
          </a:prstGeom>
        </p:spPr>
        <p:txBody>
          <a:bodyPr anchorCtr="0" anchor="ctr" bIns="91425" lIns="91425" spcFirstLastPara="1" rIns="91425" wrap="square" tIns="91425">
            <a:noAutofit/>
          </a:bodyPr>
          <a:lstStyle/>
          <a:p>
            <a:pPr indent="-333375" lvl="0" marL="457200" rtl="0" algn="l">
              <a:spcBef>
                <a:spcPts val="0"/>
              </a:spcBef>
              <a:spcAft>
                <a:spcPts val="0"/>
              </a:spcAft>
              <a:buClr>
                <a:srgbClr val="434343"/>
              </a:buClr>
              <a:buSzPts val="1650"/>
              <a:buChar char="●"/>
            </a:pPr>
            <a:r>
              <a:rPr lang="en" sz="1650">
                <a:solidFill>
                  <a:srgbClr val="434343"/>
                </a:solidFill>
              </a:rPr>
              <a:t>Firearms are the most popular weapon for most racial groups, followed by knives.</a:t>
            </a:r>
            <a:endParaRPr sz="1650">
              <a:solidFill>
                <a:srgbClr val="434343"/>
              </a:solidFill>
            </a:endParaRPr>
          </a:p>
          <a:p>
            <a:pPr indent="0" lvl="0" marL="457200" rtl="0" algn="l">
              <a:spcBef>
                <a:spcPts val="0"/>
              </a:spcBef>
              <a:spcAft>
                <a:spcPts val="0"/>
              </a:spcAft>
              <a:buNone/>
            </a:pPr>
            <a:r>
              <a:t/>
            </a:r>
            <a:endParaRPr sz="1650">
              <a:solidFill>
                <a:srgbClr val="434343"/>
              </a:solidFill>
            </a:endParaRPr>
          </a:p>
          <a:p>
            <a:pPr indent="-333375" lvl="0" marL="457200" rtl="0" algn="l">
              <a:spcBef>
                <a:spcPts val="0"/>
              </a:spcBef>
              <a:spcAft>
                <a:spcPts val="0"/>
              </a:spcAft>
              <a:buClr>
                <a:srgbClr val="434343"/>
              </a:buClr>
              <a:buSzPts val="1650"/>
              <a:buChar char="●"/>
            </a:pPr>
            <a:r>
              <a:rPr lang="en" sz="1650">
                <a:solidFill>
                  <a:srgbClr val="434343"/>
                </a:solidFill>
              </a:rPr>
              <a:t>White arrestees possessed knives slightly more than firearms.</a:t>
            </a:r>
            <a:endParaRPr sz="1650">
              <a:solidFill>
                <a:srgbClr val="434343"/>
              </a:solidFill>
            </a:endParaRPr>
          </a:p>
          <a:p>
            <a:pPr indent="0" lvl="0" marL="457200" rtl="0" algn="l">
              <a:spcBef>
                <a:spcPts val="0"/>
              </a:spcBef>
              <a:spcAft>
                <a:spcPts val="0"/>
              </a:spcAft>
              <a:buNone/>
            </a:pPr>
            <a:r>
              <a:t/>
            </a:r>
            <a:endParaRPr sz="1650">
              <a:solidFill>
                <a:srgbClr val="434343"/>
              </a:solidFill>
            </a:endParaRPr>
          </a:p>
          <a:p>
            <a:pPr indent="-333375" lvl="0" marL="457200" rtl="0" algn="l">
              <a:spcBef>
                <a:spcPts val="0"/>
              </a:spcBef>
              <a:spcAft>
                <a:spcPts val="0"/>
              </a:spcAft>
              <a:buClr>
                <a:srgbClr val="434343"/>
              </a:buClr>
              <a:buSzPts val="1650"/>
              <a:buChar char="●"/>
            </a:pPr>
            <a:r>
              <a:rPr lang="en" sz="1650">
                <a:solidFill>
                  <a:srgbClr val="434343"/>
                </a:solidFill>
              </a:rPr>
              <a:t>American Indians and Alaskan Natives use their hands as weapons about two-thirds of the time.</a:t>
            </a:r>
            <a:endParaRPr sz="1650">
              <a:solidFill>
                <a:srgbClr val="434343"/>
              </a:solidFill>
            </a:endParaRPr>
          </a:p>
          <a:p>
            <a:pPr indent="0" lvl="0" marL="457200" rtl="0" algn="l">
              <a:spcBef>
                <a:spcPts val="0"/>
              </a:spcBef>
              <a:spcAft>
                <a:spcPts val="1000"/>
              </a:spcAft>
              <a:buNone/>
            </a:pPr>
            <a:r>
              <a:t/>
            </a:r>
            <a:endParaRPr/>
          </a:p>
        </p:txBody>
      </p:sp>
      <p:pic>
        <p:nvPicPr>
          <p:cNvPr id="77" name="Google Shape;77;p16"/>
          <p:cNvPicPr preferRelativeResize="0"/>
          <p:nvPr/>
        </p:nvPicPr>
        <p:blipFill rotWithShape="1">
          <a:blip r:embed="rId3">
            <a:alphaModFix/>
          </a:blip>
          <a:srcRect b="0" l="0" r="12064" t="0"/>
          <a:stretch/>
        </p:blipFill>
        <p:spPr>
          <a:xfrm>
            <a:off x="0" y="509850"/>
            <a:ext cx="2403492" cy="1624071"/>
          </a:xfrm>
          <a:prstGeom prst="rect">
            <a:avLst/>
          </a:prstGeom>
          <a:noFill/>
          <a:ln>
            <a:noFill/>
          </a:ln>
        </p:spPr>
      </p:pic>
      <p:pic>
        <p:nvPicPr>
          <p:cNvPr id="78" name="Google Shape;78;p16"/>
          <p:cNvPicPr preferRelativeResize="0"/>
          <p:nvPr/>
        </p:nvPicPr>
        <p:blipFill>
          <a:blip r:embed="rId4">
            <a:alphaModFix/>
          </a:blip>
          <a:stretch>
            <a:fillRect/>
          </a:stretch>
        </p:blipFill>
        <p:spPr>
          <a:xfrm>
            <a:off x="2735016" y="691143"/>
            <a:ext cx="2496611" cy="1562917"/>
          </a:xfrm>
          <a:prstGeom prst="rect">
            <a:avLst/>
          </a:prstGeom>
          <a:noFill/>
          <a:ln>
            <a:noFill/>
          </a:ln>
        </p:spPr>
      </p:pic>
      <p:pic>
        <p:nvPicPr>
          <p:cNvPr id="79" name="Google Shape;79;p16"/>
          <p:cNvPicPr preferRelativeResize="0"/>
          <p:nvPr/>
        </p:nvPicPr>
        <p:blipFill rotWithShape="1">
          <a:blip r:embed="rId5">
            <a:alphaModFix/>
          </a:blip>
          <a:srcRect b="0" l="-1530" r="1530" t="0"/>
          <a:stretch/>
        </p:blipFill>
        <p:spPr>
          <a:xfrm>
            <a:off x="0" y="2012923"/>
            <a:ext cx="2733262" cy="1624070"/>
          </a:xfrm>
          <a:prstGeom prst="rect">
            <a:avLst/>
          </a:prstGeom>
          <a:noFill/>
          <a:ln>
            <a:noFill/>
          </a:ln>
        </p:spPr>
      </p:pic>
      <p:pic>
        <p:nvPicPr>
          <p:cNvPr id="80" name="Google Shape;80;p16"/>
          <p:cNvPicPr preferRelativeResize="0"/>
          <p:nvPr/>
        </p:nvPicPr>
        <p:blipFill>
          <a:blip r:embed="rId6">
            <a:alphaModFix/>
          </a:blip>
          <a:stretch>
            <a:fillRect/>
          </a:stretch>
        </p:blipFill>
        <p:spPr>
          <a:xfrm>
            <a:off x="1" y="3519432"/>
            <a:ext cx="2733271" cy="1624076"/>
          </a:xfrm>
          <a:prstGeom prst="rect">
            <a:avLst/>
          </a:prstGeom>
          <a:noFill/>
          <a:ln>
            <a:noFill/>
          </a:ln>
        </p:spPr>
      </p:pic>
      <p:pic>
        <p:nvPicPr>
          <p:cNvPr id="81" name="Google Shape;81;p16"/>
          <p:cNvPicPr preferRelativeResize="0"/>
          <p:nvPr/>
        </p:nvPicPr>
        <p:blipFill>
          <a:blip r:embed="rId7">
            <a:alphaModFix/>
          </a:blip>
          <a:stretch>
            <a:fillRect/>
          </a:stretch>
        </p:blipFill>
        <p:spPr>
          <a:xfrm>
            <a:off x="2705645" y="2136489"/>
            <a:ext cx="2555342" cy="1599676"/>
          </a:xfrm>
          <a:prstGeom prst="rect">
            <a:avLst/>
          </a:prstGeom>
          <a:noFill/>
          <a:ln>
            <a:noFill/>
          </a:ln>
        </p:spPr>
      </p:pic>
      <p:pic>
        <p:nvPicPr>
          <p:cNvPr id="82" name="Google Shape;82;p16"/>
          <p:cNvPicPr preferRelativeResize="0"/>
          <p:nvPr/>
        </p:nvPicPr>
        <p:blipFill>
          <a:blip r:embed="rId8">
            <a:alphaModFix/>
          </a:blip>
          <a:stretch>
            <a:fillRect/>
          </a:stretch>
        </p:blipFill>
        <p:spPr>
          <a:xfrm>
            <a:off x="2705658" y="3618592"/>
            <a:ext cx="2555342" cy="1599682"/>
          </a:xfrm>
          <a:prstGeom prst="rect">
            <a:avLst/>
          </a:prstGeom>
          <a:noFill/>
          <a:ln>
            <a:noFill/>
          </a:ln>
        </p:spPr>
      </p:pic>
      <p:sp>
        <p:nvSpPr>
          <p:cNvPr id="83" name="Google Shape;83;p16"/>
          <p:cNvSpPr txBox="1"/>
          <p:nvPr>
            <p:ph type="title"/>
          </p:nvPr>
        </p:nvSpPr>
        <p:spPr>
          <a:xfrm>
            <a:off x="311700" y="0"/>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000"/>
              </a:spcAft>
              <a:buNone/>
            </a:pPr>
            <a:r>
              <a:rPr lang="en" sz="2100">
                <a:latin typeface="DM Serif Text"/>
                <a:ea typeface="DM Serif Text"/>
                <a:cs typeface="DM Serif Text"/>
                <a:sym typeface="DM Serif Text"/>
              </a:rPr>
              <a:t>How do the instances of weapon-related crime vary by </a:t>
            </a:r>
            <a:r>
              <a:rPr lang="en" sz="2100" u="sng">
                <a:latin typeface="DM Serif Text"/>
                <a:ea typeface="DM Serif Text"/>
                <a:cs typeface="DM Serif Text"/>
                <a:sym typeface="DM Serif Text"/>
              </a:rPr>
              <a:t>race </a:t>
            </a:r>
            <a:r>
              <a:rPr lang="en" sz="2100">
                <a:latin typeface="DM Serif Text"/>
                <a:ea typeface="DM Serif Text"/>
                <a:cs typeface="DM Serif Text"/>
                <a:sym typeface="DM Serif Text"/>
              </a:rPr>
              <a:t>in Dallas?</a:t>
            </a:r>
            <a:endParaRPr sz="2100">
              <a:latin typeface="DM Serif Text"/>
              <a:ea typeface="DM Serif Text"/>
              <a:cs typeface="DM Serif Text"/>
              <a:sym typeface="DM Serif Tex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110400" y="140575"/>
            <a:ext cx="89232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lang="en" sz="2200">
                <a:latin typeface="DM Serif Text"/>
                <a:ea typeface="DM Serif Text"/>
                <a:cs typeface="DM Serif Text"/>
                <a:sym typeface="DM Serif Text"/>
              </a:rPr>
              <a:t>How do instances of </a:t>
            </a:r>
            <a:r>
              <a:rPr lang="en" sz="2200" u="sng">
                <a:latin typeface="DM Serif Text"/>
                <a:ea typeface="DM Serif Text"/>
                <a:cs typeface="DM Serif Text"/>
                <a:sym typeface="DM Serif Text"/>
              </a:rPr>
              <a:t>weapon-related</a:t>
            </a:r>
            <a:r>
              <a:rPr lang="en" sz="2200">
                <a:latin typeface="DM Serif Text"/>
                <a:ea typeface="DM Serif Text"/>
                <a:cs typeface="DM Serif Text"/>
                <a:sym typeface="DM Serif Text"/>
              </a:rPr>
              <a:t> crimes compare between Dallas and Baltimore?</a:t>
            </a:r>
            <a:endParaRPr sz="2200">
              <a:latin typeface="DM Serif Text"/>
              <a:ea typeface="DM Serif Text"/>
              <a:cs typeface="DM Serif Text"/>
              <a:sym typeface="DM Serif Text"/>
            </a:endParaRPr>
          </a:p>
        </p:txBody>
      </p:sp>
      <p:pic>
        <p:nvPicPr>
          <p:cNvPr id="89" name="Google Shape;89;p17"/>
          <p:cNvPicPr preferRelativeResize="0"/>
          <p:nvPr/>
        </p:nvPicPr>
        <p:blipFill>
          <a:blip r:embed="rId3">
            <a:alphaModFix/>
          </a:blip>
          <a:stretch>
            <a:fillRect/>
          </a:stretch>
        </p:blipFill>
        <p:spPr>
          <a:xfrm>
            <a:off x="110399" y="1188000"/>
            <a:ext cx="5615450" cy="3493400"/>
          </a:xfrm>
          <a:prstGeom prst="rect">
            <a:avLst/>
          </a:prstGeom>
          <a:noFill/>
          <a:ln>
            <a:noFill/>
          </a:ln>
        </p:spPr>
      </p:pic>
      <p:sp>
        <p:nvSpPr>
          <p:cNvPr id="90" name="Google Shape;90;p17"/>
          <p:cNvSpPr txBox="1"/>
          <p:nvPr/>
        </p:nvSpPr>
        <p:spPr>
          <a:xfrm>
            <a:off x="5550600" y="713275"/>
            <a:ext cx="3593400" cy="4728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650">
              <a:solidFill>
                <a:schemeClr val="dk1"/>
              </a:solidFill>
            </a:endParaRPr>
          </a:p>
          <a:p>
            <a:pPr indent="-333375" lvl="0" marL="457200" rtl="0" algn="l">
              <a:lnSpc>
                <a:spcPct val="115000"/>
              </a:lnSpc>
              <a:spcBef>
                <a:spcPts val="0"/>
              </a:spcBef>
              <a:spcAft>
                <a:spcPts val="0"/>
              </a:spcAft>
              <a:buClr>
                <a:srgbClr val="434343"/>
              </a:buClr>
              <a:buSzPts val="1650"/>
              <a:buChar char="●"/>
            </a:pPr>
            <a:r>
              <a:rPr lang="en" sz="1650">
                <a:solidFill>
                  <a:srgbClr val="434343"/>
                </a:solidFill>
              </a:rPr>
              <a:t>This visualization compares raw data for generalized weapon types in arrest data for two cities.</a:t>
            </a:r>
            <a:endParaRPr sz="1650">
              <a:solidFill>
                <a:srgbClr val="434343"/>
              </a:solidFill>
            </a:endParaRPr>
          </a:p>
          <a:p>
            <a:pPr indent="0" lvl="0" marL="457200" rtl="0" algn="l">
              <a:lnSpc>
                <a:spcPct val="115000"/>
              </a:lnSpc>
              <a:spcBef>
                <a:spcPts val="0"/>
              </a:spcBef>
              <a:spcAft>
                <a:spcPts val="0"/>
              </a:spcAft>
              <a:buNone/>
            </a:pPr>
            <a:r>
              <a:t/>
            </a:r>
            <a:endParaRPr sz="1650">
              <a:solidFill>
                <a:srgbClr val="434343"/>
              </a:solidFill>
            </a:endParaRPr>
          </a:p>
          <a:p>
            <a:pPr indent="-333375" lvl="0" marL="457200" rtl="0" algn="l">
              <a:lnSpc>
                <a:spcPct val="115000"/>
              </a:lnSpc>
              <a:spcBef>
                <a:spcPts val="0"/>
              </a:spcBef>
              <a:spcAft>
                <a:spcPts val="0"/>
              </a:spcAft>
              <a:buClr>
                <a:srgbClr val="434343"/>
              </a:buClr>
              <a:buSzPts val="1650"/>
              <a:buChar char="●"/>
            </a:pPr>
            <a:r>
              <a:rPr lang="en" sz="1650">
                <a:solidFill>
                  <a:srgbClr val="434343"/>
                </a:solidFill>
              </a:rPr>
              <a:t>Baltimore has higher crime rates (number of crimes per 100,000 people), resulting in more data for all columns.</a:t>
            </a:r>
            <a:endParaRPr sz="1650">
              <a:solidFill>
                <a:srgbClr val="434343"/>
              </a:solidFill>
            </a:endParaRPr>
          </a:p>
          <a:p>
            <a:pPr indent="-333375" lvl="1" marL="914400" rtl="0" algn="l">
              <a:lnSpc>
                <a:spcPct val="115000"/>
              </a:lnSpc>
              <a:spcBef>
                <a:spcPts val="0"/>
              </a:spcBef>
              <a:spcAft>
                <a:spcPts val="0"/>
              </a:spcAft>
              <a:buClr>
                <a:srgbClr val="434343"/>
              </a:buClr>
              <a:buSzPts val="1650"/>
              <a:buChar char="○"/>
            </a:pPr>
            <a:r>
              <a:rPr lang="en" sz="1650">
                <a:solidFill>
                  <a:srgbClr val="434343"/>
                </a:solidFill>
              </a:rPr>
              <a:t>Baltimore population: </a:t>
            </a:r>
            <a:endParaRPr sz="1650">
              <a:solidFill>
                <a:srgbClr val="434343"/>
              </a:solidFill>
            </a:endParaRPr>
          </a:p>
          <a:p>
            <a:pPr indent="0" lvl="0" marL="914400" rtl="0" algn="l">
              <a:lnSpc>
                <a:spcPct val="115000"/>
              </a:lnSpc>
              <a:spcBef>
                <a:spcPts val="0"/>
              </a:spcBef>
              <a:spcAft>
                <a:spcPts val="0"/>
              </a:spcAft>
              <a:buNone/>
            </a:pPr>
            <a:r>
              <a:rPr lang="en" sz="1650">
                <a:solidFill>
                  <a:srgbClr val="434343"/>
                </a:solidFill>
              </a:rPr>
              <a:t>576, 298</a:t>
            </a:r>
            <a:endParaRPr sz="1650">
              <a:solidFill>
                <a:srgbClr val="434343"/>
              </a:solidFill>
            </a:endParaRPr>
          </a:p>
          <a:p>
            <a:pPr indent="-333375" lvl="1" marL="914400" rtl="0" algn="l">
              <a:lnSpc>
                <a:spcPct val="115000"/>
              </a:lnSpc>
              <a:spcBef>
                <a:spcPts val="0"/>
              </a:spcBef>
              <a:spcAft>
                <a:spcPts val="0"/>
              </a:spcAft>
              <a:buClr>
                <a:srgbClr val="434343"/>
              </a:buClr>
              <a:buSzPts val="1650"/>
              <a:buChar char="○"/>
            </a:pPr>
            <a:r>
              <a:rPr lang="en" sz="1650">
                <a:solidFill>
                  <a:srgbClr val="434343"/>
                </a:solidFill>
              </a:rPr>
              <a:t>Dallas population: </a:t>
            </a:r>
            <a:endParaRPr sz="1650">
              <a:solidFill>
                <a:srgbClr val="434343"/>
              </a:solidFill>
            </a:endParaRPr>
          </a:p>
          <a:p>
            <a:pPr indent="0" lvl="0" marL="914400" rtl="0" algn="l">
              <a:lnSpc>
                <a:spcPct val="115000"/>
              </a:lnSpc>
              <a:spcBef>
                <a:spcPts val="0"/>
              </a:spcBef>
              <a:spcAft>
                <a:spcPts val="0"/>
              </a:spcAft>
              <a:buNone/>
            </a:pPr>
            <a:r>
              <a:rPr lang="en" sz="1650">
                <a:solidFill>
                  <a:srgbClr val="434343"/>
                </a:solidFill>
              </a:rPr>
              <a:t>1.288 million</a:t>
            </a:r>
            <a:endParaRPr sz="1650">
              <a:solidFill>
                <a:srgbClr val="434343"/>
              </a:solidFill>
            </a:endParaRPr>
          </a:p>
          <a:p>
            <a:pPr indent="0" lvl="0" marL="0" rtl="0" algn="l">
              <a:spcBef>
                <a:spcPts val="0"/>
              </a:spcBef>
              <a:spcAft>
                <a:spcPts val="0"/>
              </a:spcAft>
              <a:buNone/>
            </a:pPr>
            <a:r>
              <a:t/>
            </a:r>
            <a:endParaRPr sz="1800">
              <a:solidFill>
                <a:srgbClr val="434343"/>
              </a:solidFill>
            </a:endParaRPr>
          </a:p>
          <a:p>
            <a:pPr indent="0" lvl="0" marL="45720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168500"/>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1000"/>
              </a:spcAft>
              <a:buClr>
                <a:schemeClr val="dk1"/>
              </a:buClr>
              <a:buSzPct val="50000"/>
              <a:buFont typeface="Arial"/>
              <a:buNone/>
            </a:pPr>
            <a:r>
              <a:rPr lang="en" sz="2200">
                <a:latin typeface="DM Serif Text"/>
                <a:ea typeface="DM Serif Text"/>
                <a:cs typeface="DM Serif Text"/>
                <a:sym typeface="DM Serif Text"/>
              </a:rPr>
              <a:t>How do instances of </a:t>
            </a:r>
            <a:r>
              <a:rPr lang="en" sz="2200" u="sng">
                <a:latin typeface="DM Serif Text"/>
                <a:ea typeface="DM Serif Text"/>
                <a:cs typeface="DM Serif Text"/>
                <a:sym typeface="DM Serif Text"/>
              </a:rPr>
              <a:t>weapon-related</a:t>
            </a:r>
            <a:r>
              <a:rPr lang="en" sz="2200">
                <a:latin typeface="DM Serif Text"/>
                <a:ea typeface="DM Serif Text"/>
                <a:cs typeface="DM Serif Text"/>
                <a:sym typeface="DM Serif Text"/>
              </a:rPr>
              <a:t> crimes compare between Dallas and Baltimore? (Continued)</a:t>
            </a:r>
            <a:endParaRPr/>
          </a:p>
        </p:txBody>
      </p:sp>
      <p:sp>
        <p:nvSpPr>
          <p:cNvPr id="96" name="Google Shape;96;p18"/>
          <p:cNvSpPr txBox="1"/>
          <p:nvPr>
            <p:ph idx="1" type="body"/>
          </p:nvPr>
        </p:nvSpPr>
        <p:spPr>
          <a:xfrm>
            <a:off x="0" y="837338"/>
            <a:ext cx="9144000" cy="1218300"/>
          </a:xfrm>
          <a:prstGeom prst="rect">
            <a:avLst/>
          </a:prstGeom>
        </p:spPr>
        <p:txBody>
          <a:bodyPr anchorCtr="0" anchor="t" bIns="91425" lIns="91425" spcFirstLastPara="1" rIns="91425" wrap="square" tIns="91425">
            <a:normAutofit fontScale="25000" lnSpcReduction="20000"/>
          </a:bodyPr>
          <a:lstStyle/>
          <a:p>
            <a:pPr indent="-331237" lvl="0" marL="457200" rtl="0" algn="l">
              <a:spcBef>
                <a:spcPts val="0"/>
              </a:spcBef>
              <a:spcAft>
                <a:spcPts val="0"/>
              </a:spcAft>
              <a:buClr>
                <a:srgbClr val="434343"/>
              </a:buClr>
              <a:buSzPct val="100000"/>
              <a:buChar char="●"/>
            </a:pPr>
            <a:r>
              <a:rPr lang="en" sz="6465">
                <a:solidFill>
                  <a:srgbClr val="434343"/>
                </a:solidFill>
              </a:rPr>
              <a:t>In Baltimore, slightly more than half of weapon-related crimes involved the use of hands, while in Dallas only around 16.9% did.</a:t>
            </a:r>
            <a:endParaRPr sz="6465">
              <a:solidFill>
                <a:srgbClr val="434343"/>
              </a:solidFill>
            </a:endParaRPr>
          </a:p>
          <a:p>
            <a:pPr indent="0" lvl="0" marL="457200" rtl="0" algn="l">
              <a:spcBef>
                <a:spcPts val="0"/>
              </a:spcBef>
              <a:spcAft>
                <a:spcPts val="0"/>
              </a:spcAft>
              <a:buNone/>
            </a:pPr>
            <a:r>
              <a:t/>
            </a:r>
            <a:endParaRPr sz="6465">
              <a:solidFill>
                <a:srgbClr val="434343"/>
              </a:solidFill>
            </a:endParaRPr>
          </a:p>
          <a:p>
            <a:pPr indent="-331237" lvl="0" marL="457200" rtl="0" algn="l">
              <a:spcBef>
                <a:spcPts val="0"/>
              </a:spcBef>
              <a:spcAft>
                <a:spcPts val="0"/>
              </a:spcAft>
              <a:buClr>
                <a:srgbClr val="434343"/>
              </a:buClr>
              <a:buSzPct val="100000"/>
              <a:buChar char="●"/>
            </a:pPr>
            <a:r>
              <a:rPr lang="en" sz="6465">
                <a:solidFill>
                  <a:srgbClr val="434343"/>
                </a:solidFill>
              </a:rPr>
              <a:t>Firearms were the most commonly used weapon in Dallas, but they were only the second most common weapon in Baltimore.</a:t>
            </a:r>
            <a:endParaRPr sz="6465">
              <a:solidFill>
                <a:srgbClr val="434343"/>
              </a:solidFill>
            </a:endParaRPr>
          </a:p>
          <a:p>
            <a:pPr indent="0" lvl="0" marL="457200" rtl="0" algn="l">
              <a:spcBef>
                <a:spcPts val="0"/>
              </a:spcBef>
              <a:spcAft>
                <a:spcPts val="1200"/>
              </a:spcAft>
              <a:buNone/>
            </a:pPr>
            <a:r>
              <a:t/>
            </a:r>
            <a:endParaRPr/>
          </a:p>
        </p:txBody>
      </p:sp>
      <p:pic>
        <p:nvPicPr>
          <p:cNvPr id="97" name="Google Shape;97;p18"/>
          <p:cNvPicPr preferRelativeResize="0"/>
          <p:nvPr/>
        </p:nvPicPr>
        <p:blipFill>
          <a:blip r:embed="rId3">
            <a:alphaModFix/>
          </a:blip>
          <a:stretch>
            <a:fillRect/>
          </a:stretch>
        </p:blipFill>
        <p:spPr>
          <a:xfrm>
            <a:off x="5339275" y="2151806"/>
            <a:ext cx="3493026" cy="2961395"/>
          </a:xfrm>
          <a:prstGeom prst="rect">
            <a:avLst/>
          </a:prstGeom>
          <a:noFill/>
          <a:ln>
            <a:noFill/>
          </a:ln>
        </p:spPr>
      </p:pic>
      <p:pic>
        <p:nvPicPr>
          <p:cNvPr id="98" name="Google Shape;98;p18"/>
          <p:cNvPicPr preferRelativeResize="0"/>
          <p:nvPr/>
        </p:nvPicPr>
        <p:blipFill>
          <a:blip r:embed="rId4">
            <a:alphaModFix/>
          </a:blip>
          <a:stretch>
            <a:fillRect/>
          </a:stretch>
        </p:blipFill>
        <p:spPr>
          <a:xfrm>
            <a:off x="1654825" y="2151800"/>
            <a:ext cx="3493026" cy="2961400"/>
          </a:xfrm>
          <a:prstGeom prst="rect">
            <a:avLst/>
          </a:prstGeom>
          <a:noFill/>
          <a:ln>
            <a:noFill/>
          </a:ln>
        </p:spPr>
      </p:pic>
      <p:sp>
        <p:nvSpPr>
          <p:cNvPr id="99" name="Google Shape;99;p18"/>
          <p:cNvSpPr txBox="1"/>
          <p:nvPr/>
        </p:nvSpPr>
        <p:spPr>
          <a:xfrm>
            <a:off x="191425" y="2878850"/>
            <a:ext cx="1463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May be due to stronger gun restriction laws in Maryland vs. Texas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2527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DM Serif Text"/>
                <a:ea typeface="DM Serif Text"/>
                <a:cs typeface="DM Serif Text"/>
                <a:sym typeface="DM Serif Text"/>
              </a:rPr>
              <a:t>Data Analysis of Drug-Related Crime (Dallas)</a:t>
            </a:r>
            <a:endParaRPr>
              <a:latin typeface="DM Serif Text"/>
              <a:ea typeface="DM Serif Text"/>
              <a:cs typeface="DM Serif Text"/>
              <a:sym typeface="DM Serif Text"/>
            </a:endParaRPr>
          </a:p>
        </p:txBody>
      </p:sp>
      <p:sp>
        <p:nvSpPr>
          <p:cNvPr id="105" name="Google Shape;105;p19"/>
          <p:cNvSpPr txBox="1"/>
          <p:nvPr>
            <p:ph idx="1" type="body"/>
          </p:nvPr>
        </p:nvSpPr>
        <p:spPr>
          <a:xfrm>
            <a:off x="311700" y="928150"/>
            <a:ext cx="2604300" cy="3911400"/>
          </a:xfrm>
          <a:prstGeom prst="rect">
            <a:avLst/>
          </a:prstGeom>
        </p:spPr>
        <p:txBody>
          <a:bodyPr anchorCtr="0" anchor="t" bIns="91425" lIns="91425" spcFirstLastPara="1" rIns="91425" wrap="square" tIns="91425">
            <a:normAutofit lnSpcReduction="10000"/>
          </a:bodyPr>
          <a:lstStyle/>
          <a:p>
            <a:pPr indent="-333375" lvl="0" marL="457200" rtl="0" algn="l">
              <a:spcBef>
                <a:spcPts val="0"/>
              </a:spcBef>
              <a:spcAft>
                <a:spcPts val="0"/>
              </a:spcAft>
              <a:buClr>
                <a:srgbClr val="434343"/>
              </a:buClr>
              <a:buSzPts val="1650"/>
              <a:buChar char="●"/>
            </a:pPr>
            <a:r>
              <a:rPr lang="en" sz="1650">
                <a:solidFill>
                  <a:srgbClr val="434343"/>
                </a:solidFill>
              </a:rPr>
              <a:t>Marijuana was by far the most commonly involved drug in drug-related arrests in Dallas.</a:t>
            </a:r>
            <a:endParaRPr sz="1650">
              <a:solidFill>
                <a:srgbClr val="434343"/>
              </a:solidFill>
            </a:endParaRPr>
          </a:p>
          <a:p>
            <a:pPr indent="0" lvl="0" marL="457200" rtl="0" algn="l">
              <a:spcBef>
                <a:spcPts val="0"/>
              </a:spcBef>
              <a:spcAft>
                <a:spcPts val="0"/>
              </a:spcAft>
              <a:buNone/>
            </a:pPr>
            <a:r>
              <a:t/>
            </a:r>
            <a:endParaRPr sz="1650">
              <a:solidFill>
                <a:srgbClr val="434343"/>
              </a:solidFill>
            </a:endParaRPr>
          </a:p>
          <a:p>
            <a:pPr indent="-333375" lvl="0" marL="457200" rtl="0" algn="l">
              <a:spcBef>
                <a:spcPts val="0"/>
              </a:spcBef>
              <a:spcAft>
                <a:spcPts val="0"/>
              </a:spcAft>
              <a:buClr>
                <a:srgbClr val="434343"/>
              </a:buClr>
              <a:buSzPts val="1650"/>
              <a:buChar char="●"/>
            </a:pPr>
            <a:r>
              <a:rPr lang="en" sz="1650">
                <a:solidFill>
                  <a:srgbClr val="434343"/>
                </a:solidFill>
              </a:rPr>
              <a:t>Meth, crack cocaine, and various non-prescription drugs were the next most commonly involved drugs.</a:t>
            </a:r>
            <a:endParaRPr sz="1650">
              <a:solidFill>
                <a:srgbClr val="434343"/>
              </a:solidFill>
            </a:endParaRPr>
          </a:p>
          <a:p>
            <a:pPr indent="0" lvl="0" marL="457200" rtl="0" algn="l">
              <a:spcBef>
                <a:spcPts val="0"/>
              </a:spcBef>
              <a:spcAft>
                <a:spcPts val="1200"/>
              </a:spcAft>
              <a:buNone/>
            </a:pPr>
            <a:r>
              <a:t/>
            </a:r>
            <a:endParaRPr/>
          </a:p>
        </p:txBody>
      </p:sp>
      <p:pic>
        <p:nvPicPr>
          <p:cNvPr id="106" name="Google Shape;106;p19"/>
          <p:cNvPicPr preferRelativeResize="0"/>
          <p:nvPr/>
        </p:nvPicPr>
        <p:blipFill>
          <a:blip r:embed="rId3">
            <a:alphaModFix/>
          </a:blip>
          <a:stretch>
            <a:fillRect/>
          </a:stretch>
        </p:blipFill>
        <p:spPr>
          <a:xfrm>
            <a:off x="2915848" y="1001162"/>
            <a:ext cx="6228150" cy="39112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1085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latin typeface="DM Serif Text"/>
                <a:ea typeface="DM Serif Text"/>
                <a:cs typeface="DM Serif Text"/>
                <a:sym typeface="DM Serif Text"/>
              </a:rPr>
              <a:t>Data Analysis of Drug-Related Crime (Dallas)</a:t>
            </a:r>
            <a:endParaRPr sz="2200">
              <a:latin typeface="DM Serif Text"/>
              <a:ea typeface="DM Serif Text"/>
              <a:cs typeface="DM Serif Text"/>
              <a:sym typeface="DM Serif Text"/>
            </a:endParaRPr>
          </a:p>
        </p:txBody>
      </p:sp>
      <p:sp>
        <p:nvSpPr>
          <p:cNvPr id="112" name="Google Shape;112;p20"/>
          <p:cNvSpPr txBox="1"/>
          <p:nvPr>
            <p:ph idx="1" type="body"/>
          </p:nvPr>
        </p:nvSpPr>
        <p:spPr>
          <a:xfrm>
            <a:off x="311700" y="7985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Right skewed distribution of drug use/arrests vs age among Dallas residents</a:t>
            </a:r>
            <a:endParaRPr/>
          </a:p>
        </p:txBody>
      </p:sp>
      <p:pic>
        <p:nvPicPr>
          <p:cNvPr id="113" name="Google Shape;113;p20"/>
          <p:cNvPicPr preferRelativeResize="0"/>
          <p:nvPr/>
        </p:nvPicPr>
        <p:blipFill>
          <a:blip r:embed="rId3">
            <a:alphaModFix/>
          </a:blip>
          <a:stretch>
            <a:fillRect/>
          </a:stretch>
        </p:blipFill>
        <p:spPr>
          <a:xfrm>
            <a:off x="0" y="1718925"/>
            <a:ext cx="9083523" cy="34688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latin typeface="DM Serif Text"/>
                <a:ea typeface="DM Serif Text"/>
                <a:cs typeface="DM Serif Text"/>
                <a:sym typeface="DM Serif Text"/>
              </a:rPr>
              <a:t>Limitations</a:t>
            </a:r>
            <a:endParaRPr sz="2200">
              <a:latin typeface="DM Serif Text"/>
              <a:ea typeface="DM Serif Text"/>
              <a:cs typeface="DM Serif Text"/>
              <a:sym typeface="DM Serif Text"/>
            </a:endParaRPr>
          </a:p>
        </p:txBody>
      </p:sp>
      <p:sp>
        <p:nvSpPr>
          <p:cNvPr id="119" name="Google Shape;119;p21"/>
          <p:cNvSpPr txBox="1"/>
          <p:nvPr>
            <p:ph idx="1" type="body"/>
          </p:nvPr>
        </p:nvSpPr>
        <p:spPr>
          <a:xfrm>
            <a:off x="311700" y="1135025"/>
            <a:ext cx="8520600" cy="34164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rPr b="1" lang="en"/>
              <a:t>Some factors may explain higher crime rates in Baltimore vs Dallas:</a:t>
            </a:r>
            <a:endParaRPr b="1"/>
          </a:p>
          <a:p>
            <a:pPr indent="-342900" lvl="0" marL="457200" rtl="0" algn="l">
              <a:spcBef>
                <a:spcPts val="1200"/>
              </a:spcBef>
              <a:spcAft>
                <a:spcPts val="0"/>
              </a:spcAft>
              <a:buSzPts val="1800"/>
              <a:buChar char="●"/>
            </a:pPr>
            <a:r>
              <a:rPr lang="en"/>
              <a:t>Baltimore is a much denser city than Dallas (at 7594 vs. 3870 people per square mile)</a:t>
            </a:r>
            <a:endParaRPr/>
          </a:p>
          <a:p>
            <a:pPr indent="-342900" lvl="0" marL="457200" rtl="0" algn="l">
              <a:spcBef>
                <a:spcPts val="0"/>
              </a:spcBef>
              <a:spcAft>
                <a:spcPts val="0"/>
              </a:spcAft>
              <a:buSzPts val="1800"/>
              <a:buChar char="●"/>
            </a:pPr>
            <a:r>
              <a:rPr lang="en"/>
              <a:t>Median household income for Baltimore is $54,124 compared to Dallas's $58,231 despite cost of living in Baltimore being 13.9% higher.</a:t>
            </a:r>
            <a:endParaRPr/>
          </a:p>
          <a:p>
            <a:pPr indent="-342900" lvl="0" marL="457200" rtl="0" algn="l">
              <a:spcBef>
                <a:spcPts val="0"/>
              </a:spcBef>
              <a:spcAft>
                <a:spcPts val="0"/>
              </a:spcAft>
              <a:buSzPts val="1800"/>
              <a:buChar char="●"/>
            </a:pPr>
            <a:r>
              <a:rPr lang="en"/>
              <a:t>Poverty rate of 17.7% in Dallas vs 20.3% in Baltimore.</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rPr b="1" lang="en"/>
              <a:t>May want to compare cities with more similar population densities and economic circumstances for future work.</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