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5788"/>
  </p:normalViewPr>
  <p:slideViewPr>
    <p:cSldViewPr snapToGrid="0">
      <p:cViewPr>
        <p:scale>
          <a:sx n="93" d="100"/>
          <a:sy n="93" d="100"/>
        </p:scale>
        <p:origin x="7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9T22:54:29.5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1 180,'64'0,"-1"0,-23 0,13 0,-5 0,34 0,-29 0,21 0,-28 0,0 0,0 0,0 0,-6 0,5 0,-12 0,5 0,-6 0,0 0,-6 0,4 0,-4 0,1 0,3 0,-4 0,1 0,3 0,-9 0,9 0,-9 0,3 0,1 0,-4 0,4 0,0 0,-5 0,11 0,-11 0,11 0,-5 0,0 0,5 0,-5 0,0 0,4 0,-9 0,10 0,-11 0,5 0,0 0,-4 0,9 0,-9 0,4 0,-6 0,6 0,4 0,3 0,-2 0,0 0,-9 0,9 0,-9-5,9 4,-9-3,9 4,-3 0,-1 0,4 0,-4 0,1 0,3 0,-4 0,6 0,-6 0,5 0,-5 0,0 0,4 0,-9 0,4 0,-6 0,0 0,-4 0,3 0,1 0,-4 0,7 0,-12 0,12 0,-6 0,2 0,0 0,1-5,1 4,3-3,2 4,-4 0,9 0,-9 0,9 0,-3 0,-1 0,4 0,-9 0,4 0,-6-4,0 3,1-4,-1 5,-4 0,3-4,-4 3,6-4,-1 5,-4 0,3 0,-4 0,6 0,-1 0,0 0,1 0,-1 0,6 0,-5-4,5 3,-5-3,-1 4,0-5,1 4,-1-3,0 4,1 0,-1 0,0 0,0 0,-4 0,3 0,-3 0,-1 0,5 0,-1 0,2 0,-1 0,-1-5,-8 4,8-3,1 4,-4 0,7 0,-12 0,8 0,1 0,-4 0,7-4,-12 3,8-4,-3 1,4 3,6-4,-4 5,4 0,-6 0,6 0,-5 0,11 0,-10 0,9 0,-4 0,0 0,5 0,-5 0,6 0,-1 0,-4 0,3 0,-4-4,6 3,-6-4,5 5,-11 0,11 0,-11 0,5 0,-5 0,-1 0,0 0,0 0,-4 0,3 0,-3 0,4 0,-4 0,3 0,0 0,-2 0,6 0,-12 0,7 0,-2 0,2 0,2-5,-5 4,4-3,1 4,-4 0,7 0,-7 0,0 0,3 0,-4 0,5 0,-6 0,5 0,-4 0,4 0,1 0,-5 0,3 0,1 0,-3 0,6 0,-6 0,-2 0,6 0,-5 0,11 0,-4 0,9 0,-9 0,4 0,-6 0,0 0,1 0,-1 0,-4 0,3 0,-5 0,6 0,-2 0,-3 0,2 0,-2 0,3 0,0-4,0-5,13-7,-8-4,1 7,-14 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9T22:55:12.39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0,'71'0,"-15"0,-4 0,-18 0,10 0,-4 0,0 0,4 0,12 0,-17 0,14 0,-33 0,11 0,-11 0,5 0,-5 0,4 0,-3 0,-1 4,-2-3,-3 3,4-4,1 4,-6-3,4 4,-3-5,0 0,2 4,-4-3,5 2,-1 1,-3-3,2 3,-3-4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9T22:55:14.46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10,'51'0,"1"0,1 0,1 0,37 0,-36 0,1 0,-4 0,-1 0,29 0,-19 0,-2 0,0 0,-1 0,-1 0,0 0,4 0,-14 0,6 0,-5 0,5 0,1 0,1 0,7 0,-6 0,-3 0,-7 0,0 0,0 0,-6 0,5 0,-12 0,12 0,-5 0,-1 0,6 0,-5 0,6 0,0 0,0 0,-6 0,4 0,-10 0,4 0,-6 0,-1 0,-4 0,3 0,-9 0,4 0,-1 0,-8 0,8 0,-9 0,-1 0,4 0,-3 0,4 0,-4 0,3 0,-3 0,4 0,14 0,-10 0,11 0,-9 0,-5 0,5 0,-6 0,1 0,-1 0,0 0,1 0,-1 0,0 0,1 0,-6 0,8 0,-11 0,10 0,-7 0,3 0,0-4,-4 3,3-3,2 4,2 0,3 0,2 0,1 0,6 0,6 0,-5 0,6 0,-8 0,-4 0,-3 0,-4 0,-6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9T22:54:32.6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1 247,'55'0,"0"0,2 0,0 0,34 0,1 0,6 0,-30 0,18 0,4 0,7 0,-21 0,-1 0,9 0,-33 0,28 0,-15 0,7 0,-9 0,-7 0,-1 0,-15 0,0 0,-13 0,4 0,-9 0,4 0,0 0,7 0,15 0,-5 0,17 0,-10-5,6 3,-2-3,-7 5,0 0,-6 0,-2 0,-6 0,0 0,0 0,6 0,2 0,6 0,0 0,0 0,0 0,0 0,-6 0,-2 0,-6 0,0 0,0 0,-1 0,-4 0,9 0,13 0,0 0,12 0,-15 0,-6 0,4 0,-10 0,10 0,-11 0,6 0,-8 0,1 0,0 0,0 0,6 0,-5-5,5 4,-6-4,-6 5,5 0,-5 0,0 0,4 0,-9 0,4 0,-6 0,6 0,-4 0,4 0,-6 0,6 0,-4 0,23 0,-14 0,22 0,-19 0,6 0,-8 0,7 0,-4 0,4 0,-6 0,6 0,2 0,6 0,-6 0,4 0,-4 0,6 0,0 0,-6 0,5 0,-12 0,5 0,-6 0,0 0,-1 0,1-5,0 4,-6-4,19 5,-15 0,17 0,-15 0,0 0,6 0,-5 0,12-5,-12 4,12-4,-6 5,8 0,-8 0,-1 0,-6-5,0 4,0-4,-1 5,1 0,0-5,0 4,-1-9,1 9,0-8,6 8,-5-4,6 0,-13 4,4-9,-9 9,9-4,-9 5,9 0,-9 0,9 0,-3-4,-1 2,-1-2,0 4,-5 0,11 0,-11 0,5 0,-6 0,1 0,-1 0,0 0,1 0,5 0,-5 0,5 0,-6 0,1 0,-1 0,0 0,-4 0,3 0,-4-4,-4-20,-2-6,-16-7,5 14,-5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9T22:54:35.2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1 174,'67'0,"-2"0,-16 0,37 0,-22 0,35 0,0 0,-21 0,2 0,-17 0,0 0,17 1,-4-2,13-5,-24 5,4-5,-27 6,9 0,-23 0,3-5,-6 4,-9-3,13 4,-13 0,15-5,-10 4,9-4,-4 5,6-5,0 4,-1-4,1 5,8-4,-6 2,7-2,-10 4,1 0,6 0,-4 0,4 0,0 0,-5 0,6 0,-8 0,-5 0,5-5,-5 4,0-4,5 5,-5-5,6 4,-1-4,1 0,0 4,0-3,-1 4,1 0,0-5,6 4,-5-4,6 5,-1-5,1 3,1-3,5 5,-12 0,5 0,-6 0,0 0,0 0,-1 0,1 0,-6-4,5 3,-5-4,0 5,4 0,-3 0,4 0,8 0,-6 0,12 0,-12-4,11 2,-10-2,10 4,-10 0,4 0,-6 0,-1 0,1-5,6 4,-4-4,4 5,-6-5,-1 4,1-4,0 0,6 4,-5-4,5 5,-6-4,6 3,2-4,6 5,0 0,1 0,-1 0,0 0,0 0,0 0,0 0,1 0,-1 0,0 0,0 0,-6 0,4 0,-4 0,6 0,1 0,-1 0,0 0,-6 0,4 0,-4 0,20 0,-10 0,10 0,-14 0,1 0,-8 0,6 0,-5 0,-1 0,0 0,-1 0,-5 0,5 0,-6 0,-6 0,5 0,-5 0,6 0,-1 0,1 0,0 0,0 0,-1 0,1 0,0 0,0 0,26 0,-19 0,26 0,-32 0,12 0,-12 0,0 0,-8 0,-6 0,-4 0,2 0,-4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9T22:54:37.6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0,'97'0,"-4"0,-20 0,-16 0,39 0,-38 0,23 0,-24 0,13 0,-20 0,28 0,-10 0,-6 0,35 0,-33 0,15 0,-7 0,-6 0,11 0,-12 0,15 0,1 0,-9 0,-1 0,-9 0,1 0,-1 0,1 0,16 7,-19-6,17 11,-22-10,8 3,-1 1,-6-5,4 5,-12-1,6-4,-8 4,-7-5,6 0,-5 0,0 0,4 0,-4 0,0 0,4 0,-4 0,27 0,-22 0,27 0,-31 0,13 0,-1 0,-11 0,17 0,-18 0,6 0,-2 0,-5 0,-1 0,6 0,-12 0,6 0,-1 0,-5 0,12 0,2 0,1 0,12 0,-12 0,5 0,1 0,-6 0,26 0,-23 0,23 0,-26 0,5 0,-7 0,1 0,-1 5,0-3,0 8,8-9,-7 9,14-8,-13 8,6-9,-8 9,-7-4,6 1,-5 2,6-7,0 8,0-4,0 6,1-1,-8-4,6 3,-12-4,12 0,-3 3,-2-8,0 4,-13-5,3 0,-9 0,4 0,-1 0,-3 0,9 0,-3 0,11 0,-5 0,5 0,1 0,0 0,7 0,-6 0,5 0,-5 0,6 0,0 0,0 0,7 0,-5 0,13 0,-13 0,13 0,-6 0,0 0,6 0,-13 0,26 0,-23 0,15 0,-26 0,-2 0,-6 0,-6 0,-5 3,-7 13,-4 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9T22:54:40.3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1,'78'0,"-11"0,-6 0,11 0,-13 0,19 0,-24 0,0 0,39 0,-16 0,1 0,18 0,-44 0,-3 0,21 0,-7 0,-1 0,-7 0,-1 0,-8 0,0 0,0 0,0 5,-6-4,5 4,-5 0,6-3,-7 7,6-7,-5 2,6 1,0-3,0 3,-6-5,5 0,15 0,-15 0,20 5,-32-4,5 4,-6-5,0 0,0 0,-6 0,4 0,-4 0,1 0,3 0,-4 0,0 0,5 0,1 0,2 0,4 0,0 0,-4 0,10 0,-4 0,6-5,0 4,-6-4,4 5,-4 0,6 0,-6 0,19 0,-16 0,17 0,-20 0,5 0,-12 0,5 0,0 0,-4 0,4-5,-6 4,-1-4,1 5,0 0,0 0,-1 0,1 0,0 0,0 0,-1 0,1 0,0 0,0 0,-1 0,1 0,0 0,0 0,-6 0,4 0,-3 0,-1 0,4 0,-4 0,12 0,10 0,0 0,0 0,-10 0,0 0,-5 0,12 0,-12 0,12 0,-12 0,12 0,-6 0,8 0,6 0,-5 0,13 0,-6 0,0 0,6 0,-6 0,0 0,-8 0,-2 0,-12 0,11 0,-10 0,4 0,-6 5,-6-4,-1 3,0-4,-9 0,7 0,-8 0,4 0,1 0,-1 0,0 0,0 0,1 0,-1 0,0 0,1 0,-1 0,0 0,1 0,-1 0,0 0,1 0,-1 0,-4 0,3 0,-4 0,1 0,2 0,-3-3,3-2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9T22:54:52.75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0,'68'0,"-1"0,-27 0,-1 0,6 0,-12 0,12 0,-12 0,5 0,-6 0,0 0,0 0,-1 0,-4 0,3 0,-9 0,3 0,-4 0,-1 0,0 0,-4 0,3 0,-3 0,4 0,0 0,1 0,-6 0,4 0,-3 0,4 0,1 0,-1 0,0 4,1-3,-1 4,0-5,1 0,-1 4,0-3,0 3,1-4,-1 0,-4 0,3 0,-4 5,6-4,-1 3,0-4,1 0,-1 0,0 0,1 0,-1 0,0 0,1 0,4 0,-3 0,4 0,-6 0,1 0,4 0,-3 0,10 0,-11 0,11 0,-11 0,5 0,0 0,-4 0,9 0,-9 0,9 0,-9 0,9 0,-9 0,4 0,-6 0,0 0,-4 0,3 4,1-3,-4 4,7-5,-7 0,4 0,-4 0,3 0,2 0,1 0,4 0,-6 0,0 0,-4 0,3 0,0 0,-2 0,6 0,-12 0,8 0,1 0,1 0,3 0,-4 0,1 0,-1 0,0 0,1 0,-1 0,6 0,-5 0,5 0,0 0,-4 0,9 0,-9 0,4 0,-6 0,6 0,-4 0,3 0,-4 0,-1 0,0 0,1 0,-1 0,0 0,1 0,-1 0,0 0,6 0,-4 0,4 0,-6 0,0 0,1 0,-1 0,-4 0,3 0,-4 0,1 0,3 0,1 0,-4 0,7 0,-12 0,12 0,-11 0,11 0,-8 0,0 0,6 0,-9 0,10 0,-7 0,0 0,8 0,-7 0,4 0,-1 0,-3 0,4 0,0 0,1 0,-1 0,6 0,-5 0,5 0,0 0,-4 0,9 0,-9 0,9 0,-9 0,9 0,-9 0,9 0,-9 0,9 0,-9 0,9 0,-9 0,4 0,0 0,-4 0,3 0,-4 0,-1 0,0 0,1 0,-1 0,0 0,1 0,-1 0,0 0,1 0,-1 0,0 0,0 0,1 0,-1 0,0 0,1 0,-1 0,0 0,1 0,-1 0,0 0,-4 0,3 0,-4 0,4 0,0 0,-5 0,4 0,-4 0,4 0,0 0,-3 0,2 0,-3 0,4 0,1 0,-1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9T22:54:56.49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1,'48'0,"5"0,-18 0,11 0,0 0,-6 0,-2 0,-6 0,6 0,4 0,-2 0,7 0,-8 0,8 0,-1 0,35 0,-26 0,33 0,-33 0,1 0,-3 0,-7 0,-6 0,-2 0,-6 0,6 0,-5 0,6 0,-8 0,1 0,6 0,-4 0,10 0,-4 0,6 0,0 0,0 0,21 0,-16 0,16 0,-21 0,0 0,1 0,6 0,-5 0,13 0,-13 0,12 5,-12-4,6 5,-8-1,-6-4,-2 9,-7-9,1 4,0-5,0 0,6 0,-5 0,5 0,1 0,-6 0,5 0,-6 5,0-4,-1 4,1-5,0 0,-6 4,4-3,-3 3,-1-4,4 5,-9-4,9 4,-9-5,9 5,-9-4,4 3,-6-4,1 5,-1-4,6 3,-5-4,5 4,0-3,-4 4,9-5,-4 4,1-2,3 2,-4-4,6 0,-6 0,4 5,-3-4,-1 4,4-5,-3 0,-1 0,4 0,-4 0,1 4,-3-3,1 4,-4-5,9 0,-9 4,4-3,0 3,-5-4,5 0,0 0,-4 0,4 0,-6 0,6 0,-5 0,11 0,-10 0,3 0,1 0,1 0,1 0,-3 0,1 0,-4 0,4 0,0 0,10 0,-7 0,11 0,-18 0,9 5,-4-4,6 4,0-5,-1 0,1 0,0 0,0 0,-1 0,1 0,0 0,0 0,-1 0,1 0,0 0,0 5,-6-4,4 3,-4-4,6 0,0 0,0 0,-6 0,4 0,-3 0,4 5,10-4,-8 4,8-5,-9 0,6 0,-5 0,5 0,-6 0,6 0,-4 0,10 0,-4 0,0 0,4 0,-10 0,4 0,-7 0,1 0,0 0,-6 0,5 0,-11 0,5 0,0 0,-4 0,3 0,-4 0,-1 0,0 0,-4 0,3 0,-3 0,4 0,0 0,1 0,-6 0,4 0,1 0,-3 0,6 0,-13 0,9 0,-4 0,4 0,0-4,0 3,-4-7,8 7,-11-7,11 7,-3-7,1 7,9-3,-9-1,5 4,-6-8,1 8,-1-12,0 3,-8-15,-2 12,-9-1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9T22:55:06.94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33,'58'4,"-3"0,-15-4,-7 0,3 0,-1 0,4 0,0 0,-1 0,-5 0,12 0,-6 0,8 0,-1 0,0 0,7 0,-5 0,6 0,-8 0,0 0,0 5,-6-4,5 4,-12-5,5 0,-6 0,0 0,-6 0,4 0,-4 0,1 0,3 0,-4 0,20 0,-11 0,11 0,-14 0,0 0,-1 0,1 0,6 0,-4 0,4 0,-6 0,-1 0,1 0,0 0,0 0,-1 0,-4 0,3 0,-4 0,0 0,-1 0,0 0,-4 0,9 0,-9 0,9 0,-4 0,1 0,3 0,-4 0,6 5,0-4,0 4,-6-5,4 0,-9 0,9 5,-9-4,4 4,-6-5,0 0,1 0,-1 0,0 0,1 0,-1 0,0 0,1 4,4-3,-3 3,4-4,-6 0,1 0,-1 0,0 0,0 0,1 0,-1 0,0 0,-4 0,7 4,-11-3,10 7,-7-7,-1 3,0-28,-19-3,8-2,-13 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9T22:55:10.20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0 178,'52'0,"-1"0,-24 0,4 0,-4 0,3 0,11 0,-5 0,11 0,-16 0,1 0,0 0,-6 0,4 0,-9 0,9 0,-9 0,4 0,-6 0,1 0,4 0,-3-5,4 4,-6-3,1 4,-1-5,0 4,6-3,1-1,1 4,3-4,-9 1,9 3,-9-3,3-1,-4 4,-1-3,0-1,-4 4,3-7,-3 7,4-4,0 1,1 3,13-8,-10 3,16 0,-18 2,3 0,1 2,-4-6,9 7,-3-4,4 5,1-4,0 2,-6-2,4 4,-3 0,4 0,1 0,-6 0,-1 0,0 0,-4 0,4 0,-6 0,0 0,-4 0,3 0,2 0,1 0,4 0,0-5,-5 4,11-4,-11 5,11 0,-11 0,11 0,-11-4,11 2,-11-2,5 4,0 0,-4 0,4 0,-6 0,6 0,-4 0,9 0,-9 0,9 0,-9 0,9 0,-4 0,6 0,0 0,0 0,6 0,-5 0,12 0,-12 0,12 0,-12 0,11 0,-4 0,20 0,-10 0,4 0,-9 0,-12 0,5 0,-12 0,-1 0,-5 0,-6 0,0-12,-6-2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84C38-3AC2-7F44-ADB1-CD4A6C1BD3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FB477-2501-0943-847C-39DAB845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9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FB477-2501-0943-847C-39DAB845C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90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like linear regression, we want the simplest case. This is when b1 is 1 and the line follows </a:t>
            </a:r>
            <a:r>
              <a:rPr lang="en-US" dirty="0" err="1"/>
              <a:t>e^x</a:t>
            </a:r>
            <a:r>
              <a:rPr lang="en-US" dirty="0"/>
              <a:t>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FB477-2501-0943-847C-39DAB845C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50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FB477-2501-0943-847C-39DAB845C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8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start </a:t>
            </a:r>
            <a:r>
              <a:rPr lang="en-US" dirty="0" err="1"/>
              <a:t>wil</a:t>
            </a:r>
            <a:r>
              <a:rPr lang="en-US" dirty="0"/>
              <a:t> linear regression…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FB477-2501-0943-847C-39DAB845C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85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FB477-2501-0943-847C-39DAB845C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74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FB477-2501-0943-847C-39DAB845C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93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FB477-2501-0943-847C-39DAB845C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19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significance, how if we add enough the surfaces will represent the confounding more and more and x can stand on its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FB477-2501-0943-847C-39DAB845C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70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FB477-2501-0943-847C-39DAB845C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71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FB477-2501-0943-847C-39DAB845C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8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6D3F-1221-69F2-FEF0-A86BD5CA3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985AC-1B4B-988A-0323-C9E83AD1E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24D0-A16B-744A-64DF-447FABBA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54DB-5084-BA47-8080-D6BB1ACE07A5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5BBBF-9F5D-EE59-B56D-66E69A1D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0590C-07D4-0C9C-123C-8B1CA8CF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FE62-C18C-084F-AF14-8C19068CE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58D6-C8DE-DF33-0349-2623EB77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47253-81B9-C0EB-CC7D-FBDB27BD1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8B095-9FCE-8BEE-8FFC-D4E2AF28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54DB-5084-BA47-8080-D6BB1ACE07A5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C810F-AA75-A1D1-DAF4-9F417300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F16C-8AA6-EE75-DDD9-45BEFC03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FE62-C18C-084F-AF14-8C19068CE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6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0A496-4B5A-8329-17CB-9060C8A99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FF173-1FCC-BDC9-42A0-DD35ABCC6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970B8-C504-5023-AC30-56F38C50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54DB-5084-BA47-8080-D6BB1ACE07A5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139EE-8D37-FC28-1B02-ACA8FEFA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4927E-7B5A-E517-81F3-1BBC3ED5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FE62-C18C-084F-AF14-8C19068CE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1DEB-7D62-8465-EC41-3CC2A9A7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AD120-83C0-F225-5546-3A6CF2AE8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D1BAB-114E-A932-E668-8271BA56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54DB-5084-BA47-8080-D6BB1ACE07A5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A4D4B-EB6A-6E7A-16E2-71B0556E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5598-5C3A-974D-6D07-0C708F83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FE62-C18C-084F-AF14-8C19068CE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3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2D72-AE78-53F3-ECF3-73923D1CF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1A5C9-E5F3-217D-0270-72C28C793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8C11F-FD7D-6C62-F2F9-75932E17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54DB-5084-BA47-8080-D6BB1ACE07A5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920EB-8D3D-1AAE-47E7-3A9CCB36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338E9-4C02-6778-7888-FB0A510E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FE62-C18C-084F-AF14-8C19068CE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1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F282-B69D-7397-0A2B-4859D371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962A8-00BE-43B8-EE1B-89D02FC5F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6AE08-A8A6-8F42-F8CD-EAAF00B70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9EB81-1D46-B55F-C4DC-46558CEA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54DB-5084-BA47-8080-D6BB1ACE07A5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3855D-398D-AD4F-E660-052C21AC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FD727-2CE8-D991-B2C9-6EF78289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FE62-C18C-084F-AF14-8C19068CE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0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C7DC-E3D2-3220-C045-3C2C9A59E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6EB0A-D62B-5CD2-0E42-261FD0366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8E74A-2D4C-EFE1-1A6E-D87512102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533FF-9A02-F6B7-3D86-B5113025E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FF384-5FCE-8E72-52C2-4D148CB22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D10A3-48F2-4F70-B3ED-A10CB7FF9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54DB-5084-BA47-8080-D6BB1ACE07A5}" type="datetimeFigureOut">
              <a:rPr lang="en-US" smtClean="0"/>
              <a:t>6/19/23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5467E-44F3-889D-3B01-A15D292E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22572-306A-ACA9-69B3-F922021A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FE62-C18C-084F-AF14-8C19068CE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5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7001-87D6-BE41-0994-8D5671C0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BEF6C-77D4-1CA7-5FC3-F130CDE0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54DB-5084-BA47-8080-D6BB1ACE07A5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7214F-C924-1505-088A-E521FCA6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9F769-082D-385C-E53A-6BDD204E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FE62-C18C-084F-AF14-8C19068CE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ADF2D-5BF8-DAB8-387B-68AC0429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54DB-5084-BA47-8080-D6BB1ACE07A5}" type="datetimeFigureOut">
              <a:rPr lang="en-US" smtClean="0"/>
              <a:t>6/19/23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ED902-B3DD-BE76-915A-D181D6E9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DFBD3-009F-AB00-1786-ADF327BC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FE62-C18C-084F-AF14-8C19068CE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0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47529-C447-5D26-AE4C-3231635C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8139E-5813-B8F8-990A-78742C67B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12243-6AAA-DD4F-BC85-3C7FD9C34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EC3F7-B752-3840-8820-45B9F5DF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54DB-5084-BA47-8080-D6BB1ACE07A5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ABDFA-2810-4F86-25E4-D1A5D338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7372E-B332-0CBC-45CB-BCBCCD4E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FE62-C18C-084F-AF14-8C19068CE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6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981B-29D2-75D0-DDB8-6A814E10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D48F5-49C1-6803-F12B-A3C0B60E6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ED3B6-3949-EAB3-F429-7A6D2B3C1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B78EB-DB32-F054-8E51-5FE08B8B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54DB-5084-BA47-8080-D6BB1ACE07A5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B992F-393F-D9E2-EE4F-7A5733DA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AFD34-9D4E-D86E-7540-BF656736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FE62-C18C-084F-AF14-8C19068CE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2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214C3-9EBB-99CB-3159-0715402D8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0CCD9-F4B9-DDA9-1903-F9001B6A9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F6138-30B4-A77E-8B4A-945DAFD45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54DB-5084-BA47-8080-D6BB1ACE07A5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019FF-D46F-E014-8F31-3E268F625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4088B-DC1D-0A4E-6236-D366840F0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EFE62-C18C-084F-AF14-8C19068CE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2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5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" Type="http://schemas.openxmlformats.org/officeDocument/2006/relationships/image" Target="../media/image7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2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4.xml"/><Relationship Id="rId24" Type="http://schemas.openxmlformats.org/officeDocument/2006/relationships/image" Target="../media/image18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10" Type="http://schemas.openxmlformats.org/officeDocument/2006/relationships/image" Target="../media/image11.png"/><Relationship Id="rId19" Type="http://schemas.openxmlformats.org/officeDocument/2006/relationships/customXml" Target="../ink/ink8.xml"/><Relationship Id="rId4" Type="http://schemas.openxmlformats.org/officeDocument/2006/relationships/image" Target="../media/image8.png"/><Relationship Id="rId9" Type="http://schemas.openxmlformats.org/officeDocument/2006/relationships/customXml" Target="../ink/ink3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DA30-B7DC-FBD8-173B-8A0BFB204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Spatial Confounding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46FD3-9A3B-1F40-4189-AD70094F7A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 Herold</a:t>
            </a:r>
          </a:p>
          <a:p>
            <a:r>
              <a:rPr lang="en-US" dirty="0"/>
              <a:t>Kayleigh Keller</a:t>
            </a:r>
          </a:p>
        </p:txBody>
      </p:sp>
    </p:spTree>
    <p:extLst>
      <p:ext uri="{BB962C8B-B14F-4D97-AF65-F5344CB8AC3E}">
        <p14:creationId xmlns:p14="http://schemas.microsoft.com/office/powerpoint/2010/main" val="144085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28227-D359-EDDC-C5BC-F74288E3E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You can add how ever many you want to a model.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question becomes: </a:t>
            </a:r>
            <a:r>
              <a:rPr lang="en-US" dirty="0">
                <a:solidFill>
                  <a:srgbClr val="FF0000"/>
                </a:solidFill>
              </a:rPr>
              <a:t>How many TPRS do you add to your model??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7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55C8-96E9-6559-90B2-E638C075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872FA-3FEF-C9F5-AD5A-CA2673F9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GRAPHS OF RESULTS</a:t>
            </a:r>
          </a:p>
        </p:txBody>
      </p:sp>
    </p:spTree>
    <p:extLst>
      <p:ext uri="{BB962C8B-B14F-4D97-AF65-F5344CB8AC3E}">
        <p14:creationId xmlns:p14="http://schemas.microsoft.com/office/powerpoint/2010/main" val="928647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4F8C-386E-CAA8-13B4-686E9C4F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/>
              <a:t>Poisson Regression – y becomes count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11D2EC-E8E0-3D71-0F8D-BB05C3B68663}"/>
              </a:ext>
            </a:extLst>
          </p:cNvPr>
          <p:cNvSpPr txBox="1"/>
          <p:nvPr/>
        </p:nvSpPr>
        <p:spPr>
          <a:xfrm>
            <a:off x="4572582" y="2074575"/>
            <a:ext cx="33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Income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E2C15-2D7C-178A-1813-255BF257E0CE}"/>
              </a:ext>
            </a:extLst>
          </p:cNvPr>
          <p:cNvSpPr txBox="1"/>
          <p:nvPr/>
        </p:nvSpPr>
        <p:spPr>
          <a:xfrm>
            <a:off x="2538620" y="4049949"/>
            <a:ext cx="1975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Air</a:t>
            </a:r>
            <a:r>
              <a:rPr lang="en-US" dirty="0"/>
              <a:t> </a:t>
            </a:r>
            <a:r>
              <a:rPr lang="en-US" sz="3200" dirty="0"/>
              <a:t>Quality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6E78A-CFFE-01FD-AE32-49E2FCE554FB}"/>
              </a:ext>
            </a:extLst>
          </p:cNvPr>
          <p:cNvSpPr txBox="1"/>
          <p:nvPr/>
        </p:nvSpPr>
        <p:spPr>
          <a:xfrm>
            <a:off x="6855305" y="3914699"/>
            <a:ext cx="2570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Number of heart attacks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17E61B-02BB-61D1-C1F7-79BE3F71EAD3}"/>
              </a:ext>
            </a:extLst>
          </p:cNvPr>
          <p:cNvCxnSpPr>
            <a:cxnSpLocks/>
          </p:cNvCxnSpPr>
          <p:nvPr/>
        </p:nvCxnSpPr>
        <p:spPr>
          <a:xfrm>
            <a:off x="6906809" y="2986285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9F1D45-3ACD-411F-9992-94ABEE847937}"/>
              </a:ext>
            </a:extLst>
          </p:cNvPr>
          <p:cNvCxnSpPr>
            <a:cxnSpLocks/>
          </p:cNvCxnSpPr>
          <p:nvPr/>
        </p:nvCxnSpPr>
        <p:spPr>
          <a:xfrm>
            <a:off x="5333175" y="4391284"/>
            <a:ext cx="106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EE714D-1616-2724-158E-C2EDB721B4A9}"/>
              </a:ext>
            </a:extLst>
          </p:cNvPr>
          <p:cNvSpPr txBox="1"/>
          <p:nvPr/>
        </p:nvSpPr>
        <p:spPr>
          <a:xfrm>
            <a:off x="5736918" y="4049951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3D96DA-DB9A-5946-D98D-8C308E6560AE}"/>
              </a:ext>
            </a:extLst>
          </p:cNvPr>
          <p:cNvSpPr txBox="1"/>
          <p:nvPr/>
        </p:nvSpPr>
        <p:spPr>
          <a:xfrm>
            <a:off x="7602466" y="497136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0,1,2…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072EC9-1898-3E36-544B-D79E5BBD0EAA}"/>
              </a:ext>
            </a:extLst>
          </p:cNvPr>
          <p:cNvCxnSpPr>
            <a:cxnSpLocks/>
          </p:cNvCxnSpPr>
          <p:nvPr/>
        </p:nvCxnSpPr>
        <p:spPr>
          <a:xfrm flipH="1">
            <a:off x="3705597" y="2986285"/>
            <a:ext cx="808127" cy="91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12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ADD7CA1-DF07-1920-EE7F-C346F4BD2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73" y="493713"/>
            <a:ext cx="5892800" cy="49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E7D130-A5A9-943A-CA87-2BAAC5F63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93" y="2050697"/>
            <a:ext cx="5411022" cy="37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4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D33F-1F5E-30AA-F06F-68FF732D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picture/Outline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F319C-90E6-9591-AB12-6EB438340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 Goal: Eliminate confounding in regression models **Spatial**</a:t>
            </a:r>
          </a:p>
          <a:p>
            <a:pPr marL="0" indent="0">
              <a:buNone/>
            </a:pPr>
            <a:r>
              <a:rPr lang="en-US" dirty="0"/>
              <a:t>- x and y</a:t>
            </a:r>
          </a:p>
          <a:p>
            <a:pPr>
              <a:buFontTx/>
              <a:buChar char="-"/>
            </a:pPr>
            <a:r>
              <a:rPr lang="en-US" dirty="0"/>
              <a:t>confounding</a:t>
            </a:r>
          </a:p>
          <a:p>
            <a:pPr>
              <a:buFontTx/>
              <a:buChar char="-"/>
            </a:pPr>
            <a:r>
              <a:rPr lang="en-US" dirty="0"/>
              <a:t>model</a:t>
            </a:r>
          </a:p>
          <a:p>
            <a:pPr>
              <a:buFontTx/>
              <a:buChar char="-"/>
            </a:pPr>
            <a:r>
              <a:rPr lang="en-US" dirty="0"/>
              <a:t>way to eliminate the confounding</a:t>
            </a:r>
          </a:p>
          <a:p>
            <a:pPr>
              <a:buFontTx/>
              <a:buChar char="-"/>
            </a:pPr>
            <a:r>
              <a:rPr lang="en-US" dirty="0"/>
              <a:t>apply to Poisson regression</a:t>
            </a:r>
          </a:p>
        </p:txBody>
      </p:sp>
    </p:spTree>
    <p:extLst>
      <p:ext uri="{BB962C8B-B14F-4D97-AF65-F5344CB8AC3E}">
        <p14:creationId xmlns:p14="http://schemas.microsoft.com/office/powerpoint/2010/main" val="176190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F985-EA5C-835C-2A6F-C3933EB4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spatial surface</a:t>
            </a:r>
          </a:p>
        </p:txBody>
      </p:sp>
      <p:pic>
        <p:nvPicPr>
          <p:cNvPr id="7" name="Picture 6" descr="A picture containing colorfulness, screenshot, green&#10;&#10;Description automatically generated">
            <a:extLst>
              <a:ext uri="{FF2B5EF4-FFF2-40B4-BE49-F238E27FC236}">
                <a16:creationId xmlns:a16="http://schemas.microsoft.com/office/drawing/2014/main" id="{89A49991-2D54-956D-C528-73FDD92C6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0915"/>
            <a:ext cx="5543296" cy="4451960"/>
          </a:xfrm>
          <a:prstGeom prst="rect">
            <a:avLst/>
          </a:prstGeom>
        </p:spPr>
      </p:pic>
      <p:pic>
        <p:nvPicPr>
          <p:cNvPr id="5" name="Content Placeholder 4" descr="A black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BC33408C-99A7-0CBD-C826-A0FAF9881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90448" y="1690688"/>
            <a:ext cx="3962400" cy="812800"/>
          </a:xfrm>
        </p:spPr>
      </p:pic>
      <p:pic>
        <p:nvPicPr>
          <p:cNvPr id="9" name="Picture 8" descr="A picture containing colorfulness, screenshot&#10;&#10;Description automatically generated">
            <a:extLst>
              <a:ext uri="{FF2B5EF4-FFF2-40B4-BE49-F238E27FC236}">
                <a16:creationId xmlns:a16="http://schemas.microsoft.com/office/drawing/2014/main" id="{CD76F484-E3DE-5E40-B42D-787DB4054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758" y="2040915"/>
            <a:ext cx="5543296" cy="4451959"/>
          </a:xfrm>
          <a:prstGeom prst="rect">
            <a:avLst/>
          </a:prstGeom>
        </p:spPr>
      </p:pic>
      <p:pic>
        <p:nvPicPr>
          <p:cNvPr id="11" name="Picture 10" descr="A close-up of a number&#10;&#10;Description automatically generated with low confidence">
            <a:extLst>
              <a:ext uri="{FF2B5EF4-FFF2-40B4-BE49-F238E27FC236}">
                <a16:creationId xmlns:a16="http://schemas.microsoft.com/office/drawing/2014/main" id="{A466E328-8A23-6AC2-C74D-28F371E00A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5554" y="1690688"/>
            <a:ext cx="48895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lorfulness, screenshot, green&#10;&#10;Description automatically generated">
            <a:extLst>
              <a:ext uri="{FF2B5EF4-FFF2-40B4-BE49-F238E27FC236}">
                <a16:creationId xmlns:a16="http://schemas.microsoft.com/office/drawing/2014/main" id="{D03288FB-3F44-16FB-3C26-3EE123438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859" y="0"/>
            <a:ext cx="3911600" cy="3141504"/>
          </a:xfrm>
          <a:prstGeom prst="rect">
            <a:avLst/>
          </a:prstGeom>
        </p:spPr>
      </p:pic>
      <p:pic>
        <p:nvPicPr>
          <p:cNvPr id="4" name="Picture 3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6A642D24-EFFA-7539-AF25-49AF651DB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32" y="2763107"/>
            <a:ext cx="5585654" cy="957092"/>
          </a:xfrm>
          <a:prstGeom prst="rect">
            <a:avLst/>
          </a:prstGeom>
        </p:spPr>
      </p:pic>
      <p:pic>
        <p:nvPicPr>
          <p:cNvPr id="6" name="Picture 5" descr="A picture containing colorfulness, screenshot&#10;&#10;Description automatically generated">
            <a:extLst>
              <a:ext uri="{FF2B5EF4-FFF2-40B4-BE49-F238E27FC236}">
                <a16:creationId xmlns:a16="http://schemas.microsoft.com/office/drawing/2014/main" id="{B8FA2B87-0D57-4BAB-5284-FE15EEB7E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5026" y="3778"/>
            <a:ext cx="3768736" cy="3026766"/>
          </a:xfrm>
          <a:prstGeom prst="rect">
            <a:avLst/>
          </a:prstGeom>
        </p:spPr>
      </p:pic>
      <p:pic>
        <p:nvPicPr>
          <p:cNvPr id="8" name="Content Placeholder 7" descr="A picture containing text, font, screenshot, algebra&#10;&#10;Description automatically generated">
            <a:extLst>
              <a:ext uri="{FF2B5EF4-FFF2-40B4-BE49-F238E27FC236}">
                <a16:creationId xmlns:a16="http://schemas.microsoft.com/office/drawing/2014/main" id="{D6D229C9-AF3C-F8CD-E88C-4A3C13A98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26514" y="2763107"/>
            <a:ext cx="5585654" cy="957092"/>
          </a:xfrm>
        </p:spPr>
      </p:pic>
      <p:pic>
        <p:nvPicPr>
          <p:cNvPr id="11" name="Picture 10" descr="A picture containing colorfulness, screenshot, green&#10;&#10;Description automatically generated">
            <a:extLst>
              <a:ext uri="{FF2B5EF4-FFF2-40B4-BE49-F238E27FC236}">
                <a16:creationId xmlns:a16="http://schemas.microsoft.com/office/drawing/2014/main" id="{3C674B5D-22EA-37C6-24F4-31705DBBC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772" y="4903350"/>
            <a:ext cx="1634787" cy="1312938"/>
          </a:xfrm>
          <a:prstGeom prst="rect">
            <a:avLst/>
          </a:prstGeom>
        </p:spPr>
      </p:pic>
      <p:pic>
        <p:nvPicPr>
          <p:cNvPr id="12" name="Picture 11" descr="A picture containing colorfulness, screenshot&#10;&#10;Description automatically generated">
            <a:extLst>
              <a:ext uri="{FF2B5EF4-FFF2-40B4-BE49-F238E27FC236}">
                <a16:creationId xmlns:a16="http://schemas.microsoft.com/office/drawing/2014/main" id="{12224CF2-392C-AD18-A0A8-F3613F5C4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7139" y="4903350"/>
            <a:ext cx="1634786" cy="13129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958376-2506-EE54-D274-A46E58ECFCA7}"/>
              </a:ext>
            </a:extLst>
          </p:cNvPr>
          <p:cNvSpPr txBox="1"/>
          <p:nvPr/>
        </p:nvSpPr>
        <p:spPr>
          <a:xfrm>
            <a:off x="6672580" y="5162881"/>
            <a:ext cx="802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C1D32-1F76-899A-9205-3D07B6177F6A}"/>
              </a:ext>
            </a:extLst>
          </p:cNvPr>
          <p:cNvSpPr txBox="1"/>
          <p:nvPr/>
        </p:nvSpPr>
        <p:spPr>
          <a:xfrm>
            <a:off x="3658767" y="5199836"/>
            <a:ext cx="802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pic>
        <p:nvPicPr>
          <p:cNvPr id="15" name="Picture 14" descr="A picture containing colorfulness, screenshot, green&#10;&#10;Description automatically generated">
            <a:extLst>
              <a:ext uri="{FF2B5EF4-FFF2-40B4-BE49-F238E27FC236}">
                <a16:creationId xmlns:a16="http://schemas.microsoft.com/office/drawing/2014/main" id="{88F2CA27-19E5-1174-D06F-1922D6726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031" y="4903350"/>
            <a:ext cx="1634787" cy="1312938"/>
          </a:xfrm>
          <a:prstGeom prst="rect">
            <a:avLst/>
          </a:prstGeom>
        </p:spPr>
      </p:pic>
      <p:pic>
        <p:nvPicPr>
          <p:cNvPr id="17" name="Picture 16" descr="A picture containing colorfulness, screenshot&#10;&#10;Description automatically generated">
            <a:extLst>
              <a:ext uri="{FF2B5EF4-FFF2-40B4-BE49-F238E27FC236}">
                <a16:creationId xmlns:a16="http://schemas.microsoft.com/office/drawing/2014/main" id="{C1E473B3-54A7-5174-093E-F4939F31564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1378918" y="4909769"/>
            <a:ext cx="1634786" cy="13129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2E3099F-A78E-327A-F955-AAA09E8741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3647" y="4045605"/>
            <a:ext cx="9544705" cy="8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5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2CD7BB-1E05-646F-79CB-DCA2EEB24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15" y="613493"/>
            <a:ext cx="9544705" cy="828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406DEB-F8D6-5B45-AF57-9E093EB4E34A}"/>
              </a:ext>
            </a:extLst>
          </p:cNvPr>
          <p:cNvSpPr txBox="1"/>
          <p:nvPr/>
        </p:nvSpPr>
        <p:spPr>
          <a:xfrm>
            <a:off x="7271988" y="2972272"/>
            <a:ext cx="33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Income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6A8ACC-4D3A-2C9B-109F-9184C62EB2E9}"/>
              </a:ext>
            </a:extLst>
          </p:cNvPr>
          <p:cNvSpPr txBox="1"/>
          <p:nvPr/>
        </p:nvSpPr>
        <p:spPr>
          <a:xfrm>
            <a:off x="5238026" y="4947646"/>
            <a:ext cx="1975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Air</a:t>
            </a:r>
            <a:r>
              <a:rPr lang="en-US" dirty="0"/>
              <a:t> </a:t>
            </a:r>
            <a:r>
              <a:rPr lang="en-US" sz="3200" dirty="0"/>
              <a:t>Quality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95BA0-27AD-55CB-70F2-561D1C688645}"/>
              </a:ext>
            </a:extLst>
          </p:cNvPr>
          <p:cNvSpPr txBox="1"/>
          <p:nvPr/>
        </p:nvSpPr>
        <p:spPr>
          <a:xfrm>
            <a:off x="10093890" y="4947646"/>
            <a:ext cx="1975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Health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481A98-A1B1-116A-2A6F-8D465AA22309}"/>
              </a:ext>
            </a:extLst>
          </p:cNvPr>
          <p:cNvCxnSpPr/>
          <p:nvPr/>
        </p:nvCxnSpPr>
        <p:spPr>
          <a:xfrm>
            <a:off x="9606215" y="3883982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A916C0-363C-4BE5-2F7E-E9BD44C0DFF3}"/>
              </a:ext>
            </a:extLst>
          </p:cNvPr>
          <p:cNvCxnSpPr>
            <a:cxnSpLocks/>
          </p:cNvCxnSpPr>
          <p:nvPr/>
        </p:nvCxnSpPr>
        <p:spPr>
          <a:xfrm flipH="1">
            <a:off x="6225578" y="3885971"/>
            <a:ext cx="808127" cy="91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EEE418-2BAD-A023-B153-2FBFFEE81EB1}"/>
              </a:ext>
            </a:extLst>
          </p:cNvPr>
          <p:cNvCxnSpPr>
            <a:cxnSpLocks/>
          </p:cNvCxnSpPr>
          <p:nvPr/>
        </p:nvCxnSpPr>
        <p:spPr>
          <a:xfrm>
            <a:off x="8032581" y="5288981"/>
            <a:ext cx="106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C78C191-F904-96F2-6C9F-7CB41861A7E4}"/>
              </a:ext>
            </a:extLst>
          </p:cNvPr>
          <p:cNvSpPr txBox="1"/>
          <p:nvPr/>
        </p:nvSpPr>
        <p:spPr>
          <a:xfrm>
            <a:off x="8436324" y="494764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A3719B-2F3E-BC99-8792-6A67845EB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615" y="1442318"/>
            <a:ext cx="8893930" cy="828825"/>
          </a:xfrm>
          <a:prstGeom prst="rect">
            <a:avLst/>
          </a:prstGeom>
        </p:spPr>
      </p:pic>
      <p:pic>
        <p:nvPicPr>
          <p:cNvPr id="24" name="Picture 23" descr="A picture containing colorfulness, screenshot, green&#10;&#10;Description automatically generated">
            <a:extLst>
              <a:ext uri="{FF2B5EF4-FFF2-40B4-BE49-F238E27FC236}">
                <a16:creationId xmlns:a16="http://schemas.microsoft.com/office/drawing/2014/main" id="{4D56FE4C-DAE8-4C6B-F753-E6F84B0DD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47" y="2172743"/>
            <a:ext cx="3128421" cy="2512513"/>
          </a:xfrm>
          <a:prstGeom prst="rect">
            <a:avLst/>
          </a:prstGeom>
        </p:spPr>
      </p:pic>
      <p:pic>
        <p:nvPicPr>
          <p:cNvPr id="25" name="Picture 24" descr="A picture containing colorfulness, screenshot&#10;&#10;Description automatically generated">
            <a:extLst>
              <a:ext uri="{FF2B5EF4-FFF2-40B4-BE49-F238E27FC236}">
                <a16:creationId xmlns:a16="http://schemas.microsoft.com/office/drawing/2014/main" id="{F2F0FD79-099B-30A8-79CC-A5166456AB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047" y="4461259"/>
            <a:ext cx="3128420" cy="2512512"/>
          </a:xfrm>
          <a:prstGeom prst="rect">
            <a:avLst/>
          </a:prstGeom>
        </p:spPr>
      </p:pic>
      <p:pic>
        <p:nvPicPr>
          <p:cNvPr id="7" name="Picture 6" descr="A picture containing colorfulness, screenshot, green&#10;&#10;Description automatically generated">
            <a:extLst>
              <a:ext uri="{FF2B5EF4-FFF2-40B4-BE49-F238E27FC236}">
                <a16:creationId xmlns:a16="http://schemas.microsoft.com/office/drawing/2014/main" id="{8F6C47E8-0B4D-00C2-6531-027AEC6D4B4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135000" y="4461259"/>
            <a:ext cx="3128421" cy="25125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A5D3AA-66BA-2462-C890-6C22A1A58DF3}"/>
              </a:ext>
            </a:extLst>
          </p:cNvPr>
          <p:cNvSpPr txBox="1"/>
          <p:nvPr/>
        </p:nvSpPr>
        <p:spPr>
          <a:xfrm>
            <a:off x="3324780" y="312155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383652-75B6-B560-97B4-95AC7B14ACF5}"/>
              </a:ext>
            </a:extLst>
          </p:cNvPr>
          <p:cNvSpPr txBox="1"/>
          <p:nvPr/>
        </p:nvSpPr>
        <p:spPr>
          <a:xfrm>
            <a:off x="3319970" y="54208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61384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2CD7BB-1E05-646F-79CB-DCA2EEB24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15" y="613493"/>
            <a:ext cx="9544705" cy="828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406DEB-F8D6-5B45-AF57-9E093EB4E34A}"/>
              </a:ext>
            </a:extLst>
          </p:cNvPr>
          <p:cNvSpPr txBox="1"/>
          <p:nvPr/>
        </p:nvSpPr>
        <p:spPr>
          <a:xfrm>
            <a:off x="4556497" y="3099968"/>
            <a:ext cx="33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Income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6A8ACC-4D3A-2C9B-109F-9184C62EB2E9}"/>
              </a:ext>
            </a:extLst>
          </p:cNvPr>
          <p:cNvSpPr txBox="1"/>
          <p:nvPr/>
        </p:nvSpPr>
        <p:spPr>
          <a:xfrm>
            <a:off x="2522535" y="5075342"/>
            <a:ext cx="1975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Air</a:t>
            </a:r>
            <a:r>
              <a:rPr lang="en-US" dirty="0"/>
              <a:t> </a:t>
            </a:r>
            <a:r>
              <a:rPr lang="en-US" sz="3200" dirty="0"/>
              <a:t>Quality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95BA0-27AD-55CB-70F2-561D1C688645}"/>
              </a:ext>
            </a:extLst>
          </p:cNvPr>
          <p:cNvSpPr txBox="1"/>
          <p:nvPr/>
        </p:nvSpPr>
        <p:spPr>
          <a:xfrm>
            <a:off x="7378399" y="5075342"/>
            <a:ext cx="1975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Health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481A98-A1B1-116A-2A6F-8D465AA22309}"/>
              </a:ext>
            </a:extLst>
          </p:cNvPr>
          <p:cNvCxnSpPr/>
          <p:nvPr/>
        </p:nvCxnSpPr>
        <p:spPr>
          <a:xfrm>
            <a:off x="6890724" y="40116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A916C0-363C-4BE5-2F7E-E9BD44C0DFF3}"/>
              </a:ext>
            </a:extLst>
          </p:cNvPr>
          <p:cNvCxnSpPr>
            <a:cxnSpLocks/>
          </p:cNvCxnSpPr>
          <p:nvPr/>
        </p:nvCxnSpPr>
        <p:spPr>
          <a:xfrm flipH="1">
            <a:off x="3510087" y="4013667"/>
            <a:ext cx="808127" cy="91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EEE418-2BAD-A023-B153-2FBFFEE81EB1}"/>
              </a:ext>
            </a:extLst>
          </p:cNvPr>
          <p:cNvCxnSpPr>
            <a:cxnSpLocks/>
          </p:cNvCxnSpPr>
          <p:nvPr/>
        </p:nvCxnSpPr>
        <p:spPr>
          <a:xfrm>
            <a:off x="5317090" y="5416677"/>
            <a:ext cx="106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C78C191-F904-96F2-6C9F-7CB41861A7E4}"/>
              </a:ext>
            </a:extLst>
          </p:cNvPr>
          <p:cNvSpPr txBox="1"/>
          <p:nvPr/>
        </p:nvSpPr>
        <p:spPr>
          <a:xfrm>
            <a:off x="5720833" y="507534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A3719B-2F3E-BC99-8792-6A67845EB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615" y="1442318"/>
            <a:ext cx="8893930" cy="8288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9AE7AC0-74B8-8A19-5E5A-5B585139F936}"/>
                  </a:ext>
                </a:extLst>
              </p14:cNvPr>
              <p14:cNvContentPartPr/>
              <p14:nvPr/>
            </p14:nvContentPartPr>
            <p14:xfrm>
              <a:off x="4650973" y="3359752"/>
              <a:ext cx="2094840" cy="648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9AE7AC0-74B8-8A19-5E5A-5B585139F9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97333" y="3252112"/>
                <a:ext cx="22024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3FA28A0-E80A-4EBC-3CC8-EE114A8BBF48}"/>
                  </a:ext>
                </a:extLst>
              </p14:cNvPr>
              <p14:cNvContentPartPr/>
              <p14:nvPr/>
            </p14:nvContentPartPr>
            <p14:xfrm>
              <a:off x="3153024" y="1796016"/>
              <a:ext cx="2408400" cy="89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3FA28A0-E80A-4EBC-3CC8-EE114A8BBF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99384" y="1688376"/>
                <a:ext cx="25160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3322C15-16DE-7F8C-739F-09A65275716B}"/>
                  </a:ext>
                </a:extLst>
              </p14:cNvPr>
              <p14:cNvContentPartPr/>
              <p14:nvPr/>
            </p14:nvContentPartPr>
            <p14:xfrm>
              <a:off x="5644224" y="1768656"/>
              <a:ext cx="2328120" cy="630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3322C15-16DE-7F8C-739F-09A6527571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90584" y="1661016"/>
                <a:ext cx="24357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78321E-AA5C-9347-C223-8FC25CBD63FC}"/>
                  </a:ext>
                </a:extLst>
              </p14:cNvPr>
              <p14:cNvContentPartPr/>
              <p14:nvPr/>
            </p14:nvContentPartPr>
            <p14:xfrm>
              <a:off x="5537304" y="938856"/>
              <a:ext cx="2637360" cy="90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78321E-AA5C-9347-C223-8FC25CBD63F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83664" y="830856"/>
                <a:ext cx="2745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4C41A7E-D819-E9EB-57FA-17B7ADAF8D91}"/>
                  </a:ext>
                </a:extLst>
              </p14:cNvPr>
              <p14:cNvContentPartPr/>
              <p14:nvPr/>
            </p14:nvContentPartPr>
            <p14:xfrm>
              <a:off x="8271504" y="996096"/>
              <a:ext cx="2185920" cy="208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4C41A7E-D819-E9EB-57FA-17B7ADAF8D9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17504" y="888456"/>
                <a:ext cx="22935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5E49CEB-1107-F01B-B2AC-605CE0CA8A39}"/>
                  </a:ext>
                </a:extLst>
              </p14:cNvPr>
              <p14:cNvContentPartPr/>
              <p14:nvPr/>
            </p14:nvContentPartPr>
            <p14:xfrm>
              <a:off x="2640373" y="5348752"/>
              <a:ext cx="1697040" cy="14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5E49CEB-1107-F01B-B2AC-605CE0CA8A3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86733" y="5240752"/>
                <a:ext cx="18046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5CC9782-0A4C-4185-00E5-7101DD6D4087}"/>
                  </a:ext>
                </a:extLst>
              </p14:cNvPr>
              <p14:cNvContentPartPr/>
              <p14:nvPr/>
            </p14:nvContentPartPr>
            <p14:xfrm>
              <a:off x="2196864" y="1006896"/>
              <a:ext cx="2489760" cy="604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5CC9782-0A4C-4185-00E5-7101DD6D408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42864" y="899256"/>
                <a:ext cx="25974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17DD36C-4E30-27DD-939B-507A7C2BEAA3}"/>
                  </a:ext>
                </a:extLst>
              </p14:cNvPr>
              <p14:cNvContentPartPr/>
              <p14:nvPr/>
            </p14:nvContentPartPr>
            <p14:xfrm>
              <a:off x="7457533" y="5284312"/>
              <a:ext cx="1075680" cy="36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17DD36C-4E30-27DD-939B-507A7C2BEAA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03533" y="5176312"/>
                <a:ext cx="11833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384D194-1698-A6F7-66DE-044A5AB9ED0F}"/>
                  </a:ext>
                </a:extLst>
              </p14:cNvPr>
              <p14:cNvContentPartPr/>
              <p14:nvPr/>
            </p14:nvContentPartPr>
            <p14:xfrm>
              <a:off x="7501093" y="5470432"/>
              <a:ext cx="1170000" cy="640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384D194-1698-A6F7-66DE-044A5AB9ED0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47093" y="5362792"/>
                <a:ext cx="12776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4308D92-58F2-1D60-9ADA-8FADEC56890B}"/>
                  </a:ext>
                </a:extLst>
              </p14:cNvPr>
              <p14:cNvContentPartPr/>
              <p14:nvPr/>
            </p14:nvContentPartPr>
            <p14:xfrm>
              <a:off x="2078784" y="1875216"/>
              <a:ext cx="343080" cy="13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4308D92-58F2-1D60-9ADA-8FADEC56890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24784" y="1767216"/>
                <a:ext cx="4507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9EF9CB8-70A9-0AD8-DA3A-DDD7B675D826}"/>
                  </a:ext>
                </a:extLst>
              </p14:cNvPr>
              <p14:cNvContentPartPr/>
              <p14:nvPr/>
            </p14:nvContentPartPr>
            <p14:xfrm>
              <a:off x="8505144" y="1894296"/>
              <a:ext cx="1249200" cy="36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9EF9CB8-70A9-0AD8-DA3A-DDD7B675D82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451504" y="1786656"/>
                <a:ext cx="1356840" cy="21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628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E69844-BA96-6263-20B3-FA4969C7A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35" y="322273"/>
            <a:ext cx="4053025" cy="351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580FE4-0587-3CC6-77A4-C95C1D49E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35" y="674222"/>
            <a:ext cx="3776683" cy="351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4BE2C3-EA4F-C8AE-241E-F1F60D953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252" y="-329184"/>
            <a:ext cx="9648349" cy="774883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4C57A54-63E6-2F70-B142-57596A1C0673}"/>
              </a:ext>
            </a:extLst>
          </p:cNvPr>
          <p:cNvGrpSpPr/>
          <p:nvPr/>
        </p:nvGrpSpPr>
        <p:grpSpPr>
          <a:xfrm>
            <a:off x="275135" y="1443677"/>
            <a:ext cx="2529739" cy="1308085"/>
            <a:chOff x="1377696" y="1557035"/>
            <a:chExt cx="2529739" cy="130808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AB5B27-B47D-89B1-0B98-9E652DDCE1AD}"/>
                </a:ext>
              </a:extLst>
            </p:cNvPr>
            <p:cNvSpPr/>
            <p:nvPr/>
          </p:nvSpPr>
          <p:spPr>
            <a:xfrm>
              <a:off x="1377696" y="1557035"/>
              <a:ext cx="2529739" cy="130808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picture containing text, font, white, algebra&#10;&#10;Description automatically generated">
              <a:extLst>
                <a:ext uri="{FF2B5EF4-FFF2-40B4-BE49-F238E27FC236}">
                  <a16:creationId xmlns:a16="http://schemas.microsoft.com/office/drawing/2014/main" id="{3D16724C-B3CD-6A25-A43D-C099E8C10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67815" y="1630551"/>
              <a:ext cx="2349500" cy="11557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012A1D-041A-606D-C42C-9BAD59F0C0C2}"/>
              </a:ext>
            </a:extLst>
          </p:cNvPr>
          <p:cNvGrpSpPr/>
          <p:nvPr/>
        </p:nvGrpSpPr>
        <p:grpSpPr>
          <a:xfrm>
            <a:off x="275135" y="3169268"/>
            <a:ext cx="4315967" cy="1155686"/>
            <a:chOff x="121921" y="4145279"/>
            <a:chExt cx="4315967" cy="11556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36C379-2AEC-42D5-C30A-CF964ADA4B62}"/>
                </a:ext>
              </a:extLst>
            </p:cNvPr>
            <p:cNvSpPr/>
            <p:nvPr/>
          </p:nvSpPr>
          <p:spPr>
            <a:xfrm>
              <a:off x="121921" y="4145279"/>
              <a:ext cx="4315967" cy="115568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pic>
          <p:nvPicPr>
            <p:cNvPr id="11" name="Picture 10" descr="A close-up of a number&#10;&#10;Description automatically generated with low confidence">
              <a:extLst>
                <a:ext uri="{FF2B5EF4-FFF2-40B4-BE49-F238E27FC236}">
                  <a16:creationId xmlns:a16="http://schemas.microsoft.com/office/drawing/2014/main" id="{7D2A57A4-EE28-5528-C35E-428AE447E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3391" y="4290228"/>
              <a:ext cx="4053025" cy="86578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20E5F33-D28A-755B-05ED-749D653EDEF4}"/>
              </a:ext>
            </a:extLst>
          </p:cNvPr>
          <p:cNvSpPr txBox="1"/>
          <p:nvPr/>
        </p:nvSpPr>
        <p:spPr>
          <a:xfrm>
            <a:off x="406605" y="4908499"/>
            <a:ext cx="4421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Represent the correlation of x and y </a:t>
            </a:r>
          </a:p>
          <a:p>
            <a:r>
              <a:rPr lang="en-US" dirty="0"/>
              <a:t>that doesn’t have to do with the confounder,</a:t>
            </a:r>
          </a:p>
          <a:p>
            <a:r>
              <a:rPr lang="en-US" dirty="0"/>
              <a:t>or simply: b1 =1.</a:t>
            </a:r>
          </a:p>
        </p:txBody>
      </p:sp>
    </p:spTree>
    <p:extLst>
      <p:ext uri="{BB962C8B-B14F-4D97-AF65-F5344CB8AC3E}">
        <p14:creationId xmlns:p14="http://schemas.microsoft.com/office/powerpoint/2010/main" val="27741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A09B-6EC1-BF0E-5D26-2594865E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solution: Thin Plate Regression Splines (TPRS)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picture containing text, screenshot, font, algebra&#10;&#10;Description automatically generated">
            <a:extLst>
              <a:ext uri="{FF2B5EF4-FFF2-40B4-BE49-F238E27FC236}">
                <a16:creationId xmlns:a16="http://schemas.microsoft.com/office/drawing/2014/main" id="{3CB326A2-3AAB-76A9-D064-552A88482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66947" y="3134261"/>
            <a:ext cx="4192827" cy="11613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D93EC8-646F-EE4E-9820-AA747B23F1C7}"/>
              </a:ext>
            </a:extLst>
          </p:cNvPr>
          <p:cNvSpPr txBox="1"/>
          <p:nvPr/>
        </p:nvSpPr>
        <p:spPr>
          <a:xfrm>
            <a:off x="832226" y="1417524"/>
            <a:ext cx="89897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Instances of TPRS are added to a model to try to represent the confounding surface</a:t>
            </a:r>
          </a:p>
          <a:p>
            <a:pPr marL="285750" indent="-285750">
              <a:buFontTx/>
              <a:buChar char="-"/>
            </a:pPr>
            <a:r>
              <a:rPr lang="en-US" dirty="0"/>
              <a:t>Exist in a set – “I added 50 thin plate regression splines to my model”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Created completely independent of x and y – “This is the set of TPRS’s for a 64x64 surface”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Get more and more detailed the higher you go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0921D-072D-C8E3-9A8C-6A124DC4F9FF}"/>
              </a:ext>
            </a:extLst>
          </p:cNvPr>
          <p:cNvSpPr txBox="1"/>
          <p:nvPr/>
        </p:nvSpPr>
        <p:spPr>
          <a:xfrm>
            <a:off x="591787" y="429435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EX: The set of TPRS’s for 64x64 surfaces</a:t>
            </a: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72613716-F22B-34D5-4203-2ED028327F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28852" y="3276600"/>
            <a:ext cx="2519548" cy="251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5AFD5F-D97E-02FD-61D1-27651D645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01" y="5133366"/>
            <a:ext cx="1650506" cy="13255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D6EED7-38CE-8D1A-B7E2-52FA5C6C6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3219" y="5133366"/>
            <a:ext cx="1650506" cy="1325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F65FAF-2A92-68E8-3A8E-9FD0FACAEE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2836" y="5133366"/>
            <a:ext cx="1650507" cy="13255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703DED-0BDB-A39C-9923-61FB1691A4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1819" y="5152277"/>
            <a:ext cx="1650506" cy="13255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6DC7CC-4D61-B9DB-3316-845FBF002FE4}"/>
              </a:ext>
            </a:extLst>
          </p:cNvPr>
          <p:cNvSpPr txBox="1"/>
          <p:nvPr/>
        </p:nvSpPr>
        <p:spPr>
          <a:xfrm>
            <a:off x="4937454" y="5236906"/>
            <a:ext cx="574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...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C8B106-8AAA-86E5-732B-F015EF542274}"/>
              </a:ext>
            </a:extLst>
          </p:cNvPr>
          <p:cNvSpPr txBox="1"/>
          <p:nvPr/>
        </p:nvSpPr>
        <p:spPr>
          <a:xfrm>
            <a:off x="6106925" y="4764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B6D435-AD9A-D6E6-37DD-03CA4AA63BC9}"/>
              </a:ext>
            </a:extLst>
          </p:cNvPr>
          <p:cNvSpPr txBox="1"/>
          <p:nvPr/>
        </p:nvSpPr>
        <p:spPr>
          <a:xfrm>
            <a:off x="7147942" y="5236906"/>
            <a:ext cx="574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...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8BF9F1C-C1E2-CC2C-661E-8C2166EEAB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7958" y="5133365"/>
            <a:ext cx="1650506" cy="13255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BAA9EAE-67CD-9C99-94E2-7B9241A6B441}"/>
              </a:ext>
            </a:extLst>
          </p:cNvPr>
          <p:cNvSpPr txBox="1"/>
          <p:nvPr/>
        </p:nvSpPr>
        <p:spPr>
          <a:xfrm>
            <a:off x="8169385" y="476403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250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BE2BEF-D67D-923C-5B6E-2334A4A194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14585" y="5154461"/>
            <a:ext cx="1647787" cy="13233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7EC411E-D0FA-331A-22A4-4B244477043E}"/>
              </a:ext>
            </a:extLst>
          </p:cNvPr>
          <p:cNvSpPr txBox="1"/>
          <p:nvPr/>
        </p:nvSpPr>
        <p:spPr>
          <a:xfrm>
            <a:off x="9440389" y="5246989"/>
            <a:ext cx="574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...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91F6BC-D627-08DA-5CB9-DCE1C5B56494}"/>
              </a:ext>
            </a:extLst>
          </p:cNvPr>
          <p:cNvSpPr txBox="1"/>
          <p:nvPr/>
        </p:nvSpPr>
        <p:spPr>
          <a:xfrm>
            <a:off x="1076255" y="4758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05EE67-37DB-223D-7402-BFEFF578C9FB}"/>
              </a:ext>
            </a:extLst>
          </p:cNvPr>
          <p:cNvSpPr txBox="1"/>
          <p:nvPr/>
        </p:nvSpPr>
        <p:spPr>
          <a:xfrm>
            <a:off x="2505239" y="4758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D454CA-8D90-79C4-5344-A6A2F336BA6B}"/>
              </a:ext>
            </a:extLst>
          </p:cNvPr>
          <p:cNvSpPr txBox="1"/>
          <p:nvPr/>
        </p:nvSpPr>
        <p:spPr>
          <a:xfrm>
            <a:off x="3897448" y="4758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7F6B6D-B838-20CA-C976-EC2CB02849D9}"/>
              </a:ext>
            </a:extLst>
          </p:cNvPr>
          <p:cNvSpPr txBox="1"/>
          <p:nvPr/>
        </p:nvSpPr>
        <p:spPr>
          <a:xfrm>
            <a:off x="10533660" y="476403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900</a:t>
            </a:r>
          </a:p>
        </p:txBody>
      </p:sp>
    </p:spTree>
    <p:extLst>
      <p:ext uri="{BB962C8B-B14F-4D97-AF65-F5344CB8AC3E}">
        <p14:creationId xmlns:p14="http://schemas.microsoft.com/office/powerpoint/2010/main" val="394184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DD69-0962-D4BE-CCB1-971E6677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64" y="25214"/>
            <a:ext cx="10515600" cy="1325563"/>
          </a:xfrm>
        </p:spPr>
        <p:txBody>
          <a:bodyPr/>
          <a:lstStyle/>
          <a:p>
            <a:r>
              <a:rPr lang="en-US" dirty="0"/>
              <a:t>In the model…</a:t>
            </a:r>
          </a:p>
        </p:txBody>
      </p:sp>
      <p:pic>
        <p:nvPicPr>
          <p:cNvPr id="5" name="Content Placeholder 4" descr="A picture containing text, paper, pattern, black and white&#10;&#10;Description automatically generated">
            <a:extLst>
              <a:ext uri="{FF2B5EF4-FFF2-40B4-BE49-F238E27FC236}">
                <a16:creationId xmlns:a16="http://schemas.microsoft.com/office/drawing/2014/main" id="{4BE5B9FC-D69E-6D71-BD75-75A60F6DE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22078" y="657443"/>
            <a:ext cx="4420058" cy="262178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6E8632-24E7-6BBB-E3F2-CBEE0690D310}"/>
              </a:ext>
            </a:extLst>
          </p:cNvPr>
          <p:cNvSpPr txBox="1"/>
          <p:nvPr/>
        </p:nvSpPr>
        <p:spPr>
          <a:xfrm>
            <a:off x="9262753" y="28800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‘Splines’</a:t>
            </a:r>
          </a:p>
        </p:txBody>
      </p:sp>
      <p:pic>
        <p:nvPicPr>
          <p:cNvPr id="10" name="Picture 9" descr="A picture containing text, document, screenshot, pattern&#10;&#10;Description automatically generated">
            <a:extLst>
              <a:ext uri="{FF2B5EF4-FFF2-40B4-BE49-F238E27FC236}">
                <a16:creationId xmlns:a16="http://schemas.microsoft.com/office/drawing/2014/main" id="{7311775D-FB32-B0C2-8FF7-3429EF4CE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29" y="1113271"/>
            <a:ext cx="3555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1F5A2D-85D7-0548-13B4-AB6E012647EF}"/>
              </a:ext>
            </a:extLst>
          </p:cNvPr>
          <p:cNvSpPr txBox="1"/>
          <p:nvPr/>
        </p:nvSpPr>
        <p:spPr>
          <a:xfrm>
            <a:off x="3914580" y="3701631"/>
            <a:ext cx="6110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Some of the splines will represent some of the confounding.</a:t>
            </a:r>
          </a:p>
          <a:p>
            <a:pPr marL="285750" indent="-285750">
              <a:buFontTx/>
              <a:buChar char="-"/>
            </a:pPr>
            <a:r>
              <a:rPr lang="en-US" dirty="0"/>
              <a:t>Remember, the confounding surface looks like this:</a:t>
            </a:r>
          </a:p>
        </p:txBody>
      </p:sp>
      <p:pic>
        <p:nvPicPr>
          <p:cNvPr id="13" name="Picture 12" descr="A picture containing colorfulness, screenshot&#10;&#10;Description automatically generated">
            <a:extLst>
              <a:ext uri="{FF2B5EF4-FFF2-40B4-BE49-F238E27FC236}">
                <a16:creationId xmlns:a16="http://schemas.microsoft.com/office/drawing/2014/main" id="{3B92A053-295C-BDBF-242E-CCBE376C4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1808" y="4124073"/>
            <a:ext cx="2631536" cy="21134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A2765F-2EEC-B80C-4FF7-D899C69269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3038" y="4911962"/>
            <a:ext cx="1650507" cy="1325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0B6B79-4401-F9FB-D8BA-93A36DDD22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3545" y="4916819"/>
            <a:ext cx="1650506" cy="13255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8C940C-F8CF-2578-CEEA-A05934113F5D}"/>
              </a:ext>
            </a:extLst>
          </p:cNvPr>
          <p:cNvSpPr txBox="1"/>
          <p:nvPr/>
        </p:nvSpPr>
        <p:spPr>
          <a:xfrm>
            <a:off x="3973685" y="4478874"/>
            <a:ext cx="276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  And splines look like this: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E4C69-042B-4C6D-CDF0-406654DD9088}"/>
              </a:ext>
            </a:extLst>
          </p:cNvPr>
          <p:cNvSpPr txBox="1"/>
          <p:nvPr/>
        </p:nvSpPr>
        <p:spPr>
          <a:xfrm>
            <a:off x="4702628" y="-3018138"/>
            <a:ext cx="46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pic>
        <p:nvPicPr>
          <p:cNvPr id="26" name="Picture 25" descr="A picture containing text, font, algebra, screenshot&#10;&#10;Description automatically generated">
            <a:extLst>
              <a:ext uri="{FF2B5EF4-FFF2-40B4-BE49-F238E27FC236}">
                <a16:creationId xmlns:a16="http://schemas.microsoft.com/office/drawing/2014/main" id="{1E92EB58-ACFE-9C9E-439E-604732C77A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6173" y="1481689"/>
            <a:ext cx="3057141" cy="853298"/>
          </a:xfrm>
          <a:prstGeom prst="rect">
            <a:avLst/>
          </a:prstGeom>
        </p:spPr>
      </p:pic>
      <p:sp>
        <p:nvSpPr>
          <p:cNvPr id="27" name="Right Arrow 26">
            <a:extLst>
              <a:ext uri="{FF2B5EF4-FFF2-40B4-BE49-F238E27FC236}">
                <a16:creationId xmlns:a16="http://schemas.microsoft.com/office/drawing/2014/main" id="{AB9BDF58-CFD8-3840-2F97-52FB9FA66734}"/>
              </a:ext>
            </a:extLst>
          </p:cNvPr>
          <p:cNvSpPr/>
          <p:nvPr/>
        </p:nvSpPr>
        <p:spPr>
          <a:xfrm>
            <a:off x="6596825" y="1469890"/>
            <a:ext cx="707358" cy="3929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0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320</Words>
  <Application>Microsoft Macintosh PowerPoint</Application>
  <PresentationFormat>Widescreen</PresentationFormat>
  <Paragraphs>70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Spatial Confounding </vt:lpstr>
      <vt:lpstr>Big picture/Outline</vt:lpstr>
      <vt:lpstr>The spatial surface</vt:lpstr>
      <vt:lpstr>PowerPoint Presentation</vt:lpstr>
      <vt:lpstr>PowerPoint Presentation</vt:lpstr>
      <vt:lpstr>PowerPoint Presentation</vt:lpstr>
      <vt:lpstr>PowerPoint Presentation</vt:lpstr>
      <vt:lpstr>One solution: Thin Plate Regression Splines (TPRS) </vt:lpstr>
      <vt:lpstr>In the model…</vt:lpstr>
      <vt:lpstr>PowerPoint Presentation</vt:lpstr>
      <vt:lpstr>PowerPoint Presentation</vt:lpstr>
      <vt:lpstr>Poisson Regression – y becomes count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Confounding </dc:title>
  <dc:creator>Herold,Samuel</dc:creator>
  <cp:lastModifiedBy>Herold,Samuel</cp:lastModifiedBy>
  <cp:revision>2</cp:revision>
  <dcterms:created xsi:type="dcterms:W3CDTF">2023-06-19T19:19:37Z</dcterms:created>
  <dcterms:modified xsi:type="dcterms:W3CDTF">2023-06-20T01:19:04Z</dcterms:modified>
</cp:coreProperties>
</file>