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5" r:id="rId3"/>
    <p:sldId id="257" r:id="rId4"/>
    <p:sldId id="259" r:id="rId5"/>
    <p:sldId id="264" r:id="rId6"/>
    <p:sldId id="266" r:id="rId7"/>
    <p:sldId id="261" r:id="rId8"/>
    <p:sldId id="262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37fd2ca11dc8db3/Documents/uconn%20y4%20s1/CSE%203802/project%201/benchmark%20data/benchmark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37fd2ca11dc8db3/Documents/uconn%20y4%20s1/CSE%203802/project%201/benchmark%20data/benchmark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Initial Input vs. Number of Iterations for Various Methods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newton_raphson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[benchmark_data.xlsx]newton_raphson!$B$2:$B$101</c:f>
              <c:numCache>
                <c:formatCode>General</c:formatCode>
                <c:ptCount val="100"/>
                <c:pt idx="0">
                  <c:v>5</c:v>
                </c:pt>
                <c:pt idx="1">
                  <c:v>4</c:v>
                </c:pt>
                <c:pt idx="2">
                  <c:v>6</c:v>
                </c:pt>
                <c:pt idx="3">
                  <c:v>6</c:v>
                </c:pt>
                <c:pt idx="4">
                  <c:v>5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3</c:v>
                </c:pt>
                <c:pt idx="12">
                  <c:v>4</c:v>
                </c:pt>
                <c:pt idx="13">
                  <c:v>4</c:v>
                </c:pt>
                <c:pt idx="14">
                  <c:v>5</c:v>
                </c:pt>
                <c:pt idx="15">
                  <c:v>5</c:v>
                </c:pt>
                <c:pt idx="16">
                  <c:v>7</c:v>
                </c:pt>
                <c:pt idx="17">
                  <c:v>5</c:v>
                </c:pt>
                <c:pt idx="18">
                  <c:v>7</c:v>
                </c:pt>
                <c:pt idx="19">
                  <c:v>5</c:v>
                </c:pt>
                <c:pt idx="20">
                  <c:v>4</c:v>
                </c:pt>
                <c:pt idx="21">
                  <c:v>4</c:v>
                </c:pt>
                <c:pt idx="22">
                  <c:v>3</c:v>
                </c:pt>
                <c:pt idx="23">
                  <c:v>3</c:v>
                </c:pt>
                <c:pt idx="24">
                  <c:v>2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7</c:v>
                </c:pt>
                <c:pt idx="32">
                  <c:v>5</c:v>
                </c:pt>
                <c:pt idx="33">
                  <c:v>4</c:v>
                </c:pt>
                <c:pt idx="34">
                  <c:v>4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8</c:v>
                </c:pt>
                <c:pt idx="42">
                  <c:v>4</c:v>
                </c:pt>
                <c:pt idx="43">
                  <c:v>5</c:v>
                </c:pt>
                <c:pt idx="44">
                  <c:v>6</c:v>
                </c:pt>
                <c:pt idx="45">
                  <c:v>5</c:v>
                </c:pt>
                <c:pt idx="46">
                  <c:v>4</c:v>
                </c:pt>
                <c:pt idx="47">
                  <c:v>4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4</c:v>
                </c:pt>
                <c:pt idx="52">
                  <c:v>4</c:v>
                </c:pt>
                <c:pt idx="53">
                  <c:v>5</c:v>
                </c:pt>
                <c:pt idx="54">
                  <c:v>7</c:v>
                </c:pt>
                <c:pt idx="55">
                  <c:v>5</c:v>
                </c:pt>
                <c:pt idx="56">
                  <c:v>4</c:v>
                </c:pt>
                <c:pt idx="57">
                  <c:v>6</c:v>
                </c:pt>
                <c:pt idx="58">
                  <c:v>4</c:v>
                </c:pt>
                <c:pt idx="59">
                  <c:v>4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3</c:v>
                </c:pt>
                <c:pt idx="64">
                  <c:v>4</c:v>
                </c:pt>
                <c:pt idx="65">
                  <c:v>4</c:v>
                </c:pt>
                <c:pt idx="66">
                  <c:v>5</c:v>
                </c:pt>
                <c:pt idx="67">
                  <c:v>4</c:v>
                </c:pt>
                <c:pt idx="68">
                  <c:v>5</c:v>
                </c:pt>
                <c:pt idx="69">
                  <c:v>6</c:v>
                </c:pt>
                <c:pt idx="70">
                  <c:v>5</c:v>
                </c:pt>
                <c:pt idx="71">
                  <c:v>4</c:v>
                </c:pt>
                <c:pt idx="72">
                  <c:v>4</c:v>
                </c:pt>
                <c:pt idx="73">
                  <c:v>3</c:v>
                </c:pt>
                <c:pt idx="74">
                  <c:v>3</c:v>
                </c:pt>
                <c:pt idx="75">
                  <c:v>3</c:v>
                </c:pt>
                <c:pt idx="76">
                  <c:v>4</c:v>
                </c:pt>
                <c:pt idx="77">
                  <c:v>4</c:v>
                </c:pt>
                <c:pt idx="78">
                  <c:v>5</c:v>
                </c:pt>
                <c:pt idx="79">
                  <c:v>8</c:v>
                </c:pt>
                <c:pt idx="80">
                  <c:v>8</c:v>
                </c:pt>
                <c:pt idx="81">
                  <c:v>5</c:v>
                </c:pt>
                <c:pt idx="82">
                  <c:v>8</c:v>
                </c:pt>
                <c:pt idx="83">
                  <c:v>5</c:v>
                </c:pt>
                <c:pt idx="84">
                  <c:v>4</c:v>
                </c:pt>
                <c:pt idx="85">
                  <c:v>4</c:v>
                </c:pt>
                <c:pt idx="86">
                  <c:v>3</c:v>
                </c:pt>
                <c:pt idx="87">
                  <c:v>3</c:v>
                </c:pt>
                <c:pt idx="88">
                  <c:v>3</c:v>
                </c:pt>
                <c:pt idx="89">
                  <c:v>4</c:v>
                </c:pt>
                <c:pt idx="90">
                  <c:v>4</c:v>
                </c:pt>
                <c:pt idx="91">
                  <c:v>5</c:v>
                </c:pt>
                <c:pt idx="92">
                  <c:v>5</c:v>
                </c:pt>
                <c:pt idx="93">
                  <c:v>5</c:v>
                </c:pt>
                <c:pt idx="94">
                  <c:v>5</c:v>
                </c:pt>
                <c:pt idx="95">
                  <c:v>5</c:v>
                </c:pt>
                <c:pt idx="96">
                  <c:v>4</c:v>
                </c:pt>
                <c:pt idx="97">
                  <c:v>4</c:v>
                </c:pt>
                <c:pt idx="98">
                  <c:v>3</c:v>
                </c:pt>
                <c:pt idx="99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E7-4A01-90FE-6A8A1EA40D43}"/>
            </c:ext>
          </c:extLst>
        </c:ser>
        <c:ser>
          <c:idx val="0"/>
          <c:order val="1"/>
          <c:tx>
            <c:v>secant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[benchmark_data.xlsx]secant!$C$2:$C$101</c:f>
              <c:numCache>
                <c:formatCode>General</c:formatCode>
                <c:ptCount val="100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4</c:v>
                </c:pt>
                <c:pt idx="6">
                  <c:v>5</c:v>
                </c:pt>
                <c:pt idx="7">
                  <c:v>7</c:v>
                </c:pt>
                <c:pt idx="8">
                  <c:v>5</c:v>
                </c:pt>
                <c:pt idx="9">
                  <c:v>4</c:v>
                </c:pt>
                <c:pt idx="10">
                  <c:v>8</c:v>
                </c:pt>
                <c:pt idx="11">
                  <c:v>6</c:v>
                </c:pt>
                <c:pt idx="12">
                  <c:v>5</c:v>
                </c:pt>
                <c:pt idx="13">
                  <c:v>4</c:v>
                </c:pt>
                <c:pt idx="14">
                  <c:v>6</c:v>
                </c:pt>
                <c:pt idx="15">
                  <c:v>4</c:v>
                </c:pt>
                <c:pt idx="16">
                  <c:v>2</c:v>
                </c:pt>
                <c:pt idx="17">
                  <c:v>3</c:v>
                </c:pt>
                <c:pt idx="18">
                  <c:v>5</c:v>
                </c:pt>
                <c:pt idx="19">
                  <c:v>6</c:v>
                </c:pt>
                <c:pt idx="20">
                  <c:v>5</c:v>
                </c:pt>
                <c:pt idx="21">
                  <c:v>8</c:v>
                </c:pt>
                <c:pt idx="22">
                  <c:v>5</c:v>
                </c:pt>
                <c:pt idx="23">
                  <c:v>6</c:v>
                </c:pt>
                <c:pt idx="24">
                  <c:v>5</c:v>
                </c:pt>
                <c:pt idx="25">
                  <c:v>5</c:v>
                </c:pt>
                <c:pt idx="26">
                  <c:v>4</c:v>
                </c:pt>
                <c:pt idx="27">
                  <c:v>5</c:v>
                </c:pt>
                <c:pt idx="28">
                  <c:v>4</c:v>
                </c:pt>
                <c:pt idx="29">
                  <c:v>2</c:v>
                </c:pt>
                <c:pt idx="30">
                  <c:v>4</c:v>
                </c:pt>
                <c:pt idx="31">
                  <c:v>7</c:v>
                </c:pt>
                <c:pt idx="32">
                  <c:v>5</c:v>
                </c:pt>
                <c:pt idx="33">
                  <c:v>8</c:v>
                </c:pt>
                <c:pt idx="34">
                  <c:v>8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21</c:v>
                </c:pt>
                <c:pt idx="40">
                  <c:v>5</c:v>
                </c:pt>
                <c:pt idx="41">
                  <c:v>3</c:v>
                </c:pt>
                <c:pt idx="42">
                  <c:v>3</c:v>
                </c:pt>
                <c:pt idx="43">
                  <c:v>5</c:v>
                </c:pt>
                <c:pt idx="44">
                  <c:v>3</c:v>
                </c:pt>
                <c:pt idx="45">
                  <c:v>8</c:v>
                </c:pt>
                <c:pt idx="46">
                  <c:v>12</c:v>
                </c:pt>
                <c:pt idx="47">
                  <c:v>6</c:v>
                </c:pt>
                <c:pt idx="48">
                  <c:v>22</c:v>
                </c:pt>
                <c:pt idx="49">
                  <c:v>18</c:v>
                </c:pt>
                <c:pt idx="50">
                  <c:v>5</c:v>
                </c:pt>
                <c:pt idx="51">
                  <c:v>5</c:v>
                </c:pt>
                <c:pt idx="52">
                  <c:v>10</c:v>
                </c:pt>
                <c:pt idx="53">
                  <c:v>4</c:v>
                </c:pt>
                <c:pt idx="54">
                  <c:v>2</c:v>
                </c:pt>
                <c:pt idx="55">
                  <c:v>4</c:v>
                </c:pt>
                <c:pt idx="56">
                  <c:v>8</c:v>
                </c:pt>
                <c:pt idx="57">
                  <c:v>6</c:v>
                </c:pt>
                <c:pt idx="58">
                  <c:v>7</c:v>
                </c:pt>
                <c:pt idx="59">
                  <c:v>11</c:v>
                </c:pt>
                <c:pt idx="60">
                  <c:v>9</c:v>
                </c:pt>
                <c:pt idx="61">
                  <c:v>11</c:v>
                </c:pt>
                <c:pt idx="62">
                  <c:v>7</c:v>
                </c:pt>
                <c:pt idx="63">
                  <c:v>5</c:v>
                </c:pt>
                <c:pt idx="64">
                  <c:v>3</c:v>
                </c:pt>
                <c:pt idx="65">
                  <c:v>5</c:v>
                </c:pt>
                <c:pt idx="66">
                  <c:v>4</c:v>
                </c:pt>
                <c:pt idx="67">
                  <c:v>2</c:v>
                </c:pt>
                <c:pt idx="68">
                  <c:v>4</c:v>
                </c:pt>
                <c:pt idx="69">
                  <c:v>5</c:v>
                </c:pt>
                <c:pt idx="70">
                  <c:v>13</c:v>
                </c:pt>
                <c:pt idx="71">
                  <c:v>9</c:v>
                </c:pt>
                <c:pt idx="72">
                  <c:v>11</c:v>
                </c:pt>
                <c:pt idx="73">
                  <c:v>9</c:v>
                </c:pt>
                <c:pt idx="74">
                  <c:v>8</c:v>
                </c:pt>
                <c:pt idx="75">
                  <c:v>4</c:v>
                </c:pt>
                <c:pt idx="76">
                  <c:v>5</c:v>
                </c:pt>
                <c:pt idx="77">
                  <c:v>31</c:v>
                </c:pt>
                <c:pt idx="78">
                  <c:v>5</c:v>
                </c:pt>
                <c:pt idx="79">
                  <c:v>3</c:v>
                </c:pt>
                <c:pt idx="80">
                  <c:v>3</c:v>
                </c:pt>
                <c:pt idx="81">
                  <c:v>7</c:v>
                </c:pt>
                <c:pt idx="82">
                  <c:v>11</c:v>
                </c:pt>
                <c:pt idx="83">
                  <c:v>11</c:v>
                </c:pt>
                <c:pt idx="84">
                  <c:v>28</c:v>
                </c:pt>
                <c:pt idx="85">
                  <c:v>7</c:v>
                </c:pt>
                <c:pt idx="86">
                  <c:v>7</c:v>
                </c:pt>
                <c:pt idx="87">
                  <c:v>5</c:v>
                </c:pt>
                <c:pt idx="88">
                  <c:v>5</c:v>
                </c:pt>
                <c:pt idx="89">
                  <c:v>4</c:v>
                </c:pt>
                <c:pt idx="90">
                  <c:v>7</c:v>
                </c:pt>
                <c:pt idx="91">
                  <c:v>4</c:v>
                </c:pt>
                <c:pt idx="92">
                  <c:v>2</c:v>
                </c:pt>
                <c:pt idx="93">
                  <c:v>4</c:v>
                </c:pt>
                <c:pt idx="94">
                  <c:v>5</c:v>
                </c:pt>
                <c:pt idx="95">
                  <c:v>14</c:v>
                </c:pt>
                <c:pt idx="96">
                  <c:v>12</c:v>
                </c:pt>
                <c:pt idx="97">
                  <c:v>7</c:v>
                </c:pt>
                <c:pt idx="98">
                  <c:v>13</c:v>
                </c:pt>
                <c:pt idx="9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E7-4A01-90FE-6A8A1EA40D43}"/>
            </c:ext>
          </c:extLst>
        </c:ser>
        <c:ser>
          <c:idx val="2"/>
          <c:order val="2"/>
          <c:tx>
            <c:v>steffensen_secant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[benchmark_data.xlsx]steffensen_secant!$B$2:$B$101</c:f>
              <c:numCache>
                <c:formatCode>General</c:formatCode>
                <c:ptCount val="100"/>
                <c:pt idx="0">
                  <c:v>5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3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3</c:v>
                </c:pt>
                <c:pt idx="18">
                  <c:v>4</c:v>
                </c:pt>
                <c:pt idx="19">
                  <c:v>4</c:v>
                </c:pt>
                <c:pt idx="20">
                  <c:v>3</c:v>
                </c:pt>
                <c:pt idx="21">
                  <c:v>2</c:v>
                </c:pt>
                <c:pt idx="22">
                  <c:v>1</c:v>
                </c:pt>
                <c:pt idx="23">
                  <c:v>2</c:v>
                </c:pt>
                <c:pt idx="24">
                  <c:v>1</c:v>
                </c:pt>
                <c:pt idx="25">
                  <c:v>2</c:v>
                </c:pt>
                <c:pt idx="26">
                  <c:v>3</c:v>
                </c:pt>
                <c:pt idx="27">
                  <c:v>3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3</c:v>
                </c:pt>
                <c:pt idx="40">
                  <c:v>3</c:v>
                </c:pt>
                <c:pt idx="41">
                  <c:v>5</c:v>
                </c:pt>
                <c:pt idx="42">
                  <c:v>4</c:v>
                </c:pt>
                <c:pt idx="43">
                  <c:v>6</c:v>
                </c:pt>
                <c:pt idx="44">
                  <c:v>5</c:v>
                </c:pt>
                <c:pt idx="45">
                  <c:v>3</c:v>
                </c:pt>
                <c:pt idx="46">
                  <c:v>3</c:v>
                </c:pt>
                <c:pt idx="47">
                  <c:v>2</c:v>
                </c:pt>
                <c:pt idx="48">
                  <c:v>2</c:v>
                </c:pt>
                <c:pt idx="49">
                  <c:v>1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3</c:v>
                </c:pt>
                <c:pt idx="54">
                  <c:v>5</c:v>
                </c:pt>
                <c:pt idx="55">
                  <c:v>3</c:v>
                </c:pt>
                <c:pt idx="56">
                  <c:v>2</c:v>
                </c:pt>
                <c:pt idx="57">
                  <c:v>4</c:v>
                </c:pt>
                <c:pt idx="58">
                  <c:v>3</c:v>
                </c:pt>
                <c:pt idx="59">
                  <c:v>2</c:v>
                </c:pt>
                <c:pt idx="60">
                  <c:v>2</c:v>
                </c:pt>
                <c:pt idx="61">
                  <c:v>1</c:v>
                </c:pt>
                <c:pt idx="62">
                  <c:v>1</c:v>
                </c:pt>
                <c:pt idx="63">
                  <c:v>2</c:v>
                </c:pt>
                <c:pt idx="64">
                  <c:v>2</c:v>
                </c:pt>
                <c:pt idx="65">
                  <c:v>3</c:v>
                </c:pt>
                <c:pt idx="66">
                  <c:v>4</c:v>
                </c:pt>
                <c:pt idx="67">
                  <c:v>2</c:v>
                </c:pt>
                <c:pt idx="68">
                  <c:v>4</c:v>
                </c:pt>
                <c:pt idx="69">
                  <c:v>4</c:v>
                </c:pt>
                <c:pt idx="70">
                  <c:v>3</c:v>
                </c:pt>
                <c:pt idx="71">
                  <c:v>3</c:v>
                </c:pt>
                <c:pt idx="72">
                  <c:v>2</c:v>
                </c:pt>
                <c:pt idx="73">
                  <c:v>2</c:v>
                </c:pt>
                <c:pt idx="74">
                  <c:v>1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3</c:v>
                </c:pt>
                <c:pt idx="79">
                  <c:v>5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3</c:v>
                </c:pt>
                <c:pt idx="84">
                  <c:v>2</c:v>
                </c:pt>
                <c:pt idx="85">
                  <c:v>2</c:v>
                </c:pt>
                <c:pt idx="86">
                  <c:v>1</c:v>
                </c:pt>
                <c:pt idx="87">
                  <c:v>1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3</c:v>
                </c:pt>
                <c:pt idx="92">
                  <c:v>3</c:v>
                </c:pt>
                <c:pt idx="93">
                  <c:v>4</c:v>
                </c:pt>
                <c:pt idx="94">
                  <c:v>3</c:v>
                </c:pt>
                <c:pt idx="95">
                  <c:v>4</c:v>
                </c:pt>
                <c:pt idx="96">
                  <c:v>3</c:v>
                </c:pt>
                <c:pt idx="97">
                  <c:v>2</c:v>
                </c:pt>
                <c:pt idx="98">
                  <c:v>2</c:v>
                </c:pt>
                <c:pt idx="9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FE7-4A01-90FE-6A8A1EA40D43}"/>
            </c:ext>
          </c:extLst>
        </c:ser>
        <c:ser>
          <c:idx val="3"/>
          <c:order val="3"/>
          <c:tx>
            <c:v>bisection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[benchmark_data.xlsx]bisection!$C$2:$C$101</c:f>
              <c:numCache>
                <c:formatCode>General</c:formatCode>
                <c:ptCount val="100"/>
                <c:pt idx="0">
                  <c:v>12</c:v>
                </c:pt>
                <c:pt idx="1">
                  <c:v>11</c:v>
                </c:pt>
                <c:pt idx="2">
                  <c:v>13</c:v>
                </c:pt>
                <c:pt idx="3">
                  <c:v>13</c:v>
                </c:pt>
                <c:pt idx="4">
                  <c:v>8</c:v>
                </c:pt>
                <c:pt idx="5">
                  <c:v>12</c:v>
                </c:pt>
                <c:pt idx="6">
                  <c:v>11</c:v>
                </c:pt>
                <c:pt idx="7">
                  <c:v>13</c:v>
                </c:pt>
                <c:pt idx="8">
                  <c:v>13</c:v>
                </c:pt>
                <c:pt idx="9">
                  <c:v>8</c:v>
                </c:pt>
                <c:pt idx="10">
                  <c:v>12</c:v>
                </c:pt>
                <c:pt idx="11">
                  <c:v>11</c:v>
                </c:pt>
                <c:pt idx="12">
                  <c:v>8</c:v>
                </c:pt>
                <c:pt idx="13">
                  <c:v>12</c:v>
                </c:pt>
                <c:pt idx="14">
                  <c:v>11</c:v>
                </c:pt>
                <c:pt idx="15">
                  <c:v>12</c:v>
                </c:pt>
                <c:pt idx="16">
                  <c:v>10</c:v>
                </c:pt>
                <c:pt idx="17">
                  <c:v>8</c:v>
                </c:pt>
                <c:pt idx="18">
                  <c:v>12</c:v>
                </c:pt>
                <c:pt idx="19">
                  <c:v>11</c:v>
                </c:pt>
                <c:pt idx="20">
                  <c:v>12</c:v>
                </c:pt>
                <c:pt idx="21">
                  <c:v>10</c:v>
                </c:pt>
                <c:pt idx="22">
                  <c:v>8</c:v>
                </c:pt>
                <c:pt idx="23">
                  <c:v>12</c:v>
                </c:pt>
                <c:pt idx="24">
                  <c:v>11</c:v>
                </c:pt>
                <c:pt idx="25">
                  <c:v>11</c:v>
                </c:pt>
                <c:pt idx="26">
                  <c:v>12</c:v>
                </c:pt>
                <c:pt idx="27">
                  <c:v>9</c:v>
                </c:pt>
                <c:pt idx="28">
                  <c:v>10</c:v>
                </c:pt>
                <c:pt idx="29">
                  <c:v>11</c:v>
                </c:pt>
                <c:pt idx="30">
                  <c:v>11</c:v>
                </c:pt>
                <c:pt idx="31">
                  <c:v>12</c:v>
                </c:pt>
                <c:pt idx="32">
                  <c:v>9</c:v>
                </c:pt>
                <c:pt idx="33">
                  <c:v>10</c:v>
                </c:pt>
                <c:pt idx="34">
                  <c:v>11</c:v>
                </c:pt>
                <c:pt idx="35">
                  <c:v>11</c:v>
                </c:pt>
                <c:pt idx="36">
                  <c:v>12</c:v>
                </c:pt>
                <c:pt idx="37">
                  <c:v>10</c:v>
                </c:pt>
                <c:pt idx="38">
                  <c:v>8</c:v>
                </c:pt>
                <c:pt idx="39">
                  <c:v>11</c:v>
                </c:pt>
                <c:pt idx="40">
                  <c:v>11</c:v>
                </c:pt>
                <c:pt idx="41">
                  <c:v>9</c:v>
                </c:pt>
                <c:pt idx="42">
                  <c:v>10</c:v>
                </c:pt>
                <c:pt idx="43">
                  <c:v>8</c:v>
                </c:pt>
                <c:pt idx="44">
                  <c:v>11</c:v>
                </c:pt>
                <c:pt idx="45">
                  <c:v>11</c:v>
                </c:pt>
                <c:pt idx="46">
                  <c:v>9</c:v>
                </c:pt>
                <c:pt idx="47">
                  <c:v>10</c:v>
                </c:pt>
                <c:pt idx="48">
                  <c:v>8</c:v>
                </c:pt>
                <c:pt idx="49">
                  <c:v>11</c:v>
                </c:pt>
                <c:pt idx="50">
                  <c:v>9</c:v>
                </c:pt>
                <c:pt idx="51">
                  <c:v>11</c:v>
                </c:pt>
                <c:pt idx="52">
                  <c:v>11</c:v>
                </c:pt>
                <c:pt idx="53">
                  <c:v>4</c:v>
                </c:pt>
                <c:pt idx="54">
                  <c:v>10</c:v>
                </c:pt>
                <c:pt idx="55">
                  <c:v>9</c:v>
                </c:pt>
                <c:pt idx="56">
                  <c:v>11</c:v>
                </c:pt>
                <c:pt idx="57">
                  <c:v>11</c:v>
                </c:pt>
                <c:pt idx="58">
                  <c:v>4</c:v>
                </c:pt>
                <c:pt idx="59">
                  <c:v>10</c:v>
                </c:pt>
                <c:pt idx="60">
                  <c:v>9</c:v>
                </c:pt>
                <c:pt idx="61">
                  <c:v>11</c:v>
                </c:pt>
                <c:pt idx="62">
                  <c:v>10</c:v>
                </c:pt>
                <c:pt idx="63">
                  <c:v>8</c:v>
                </c:pt>
                <c:pt idx="64">
                  <c:v>10</c:v>
                </c:pt>
                <c:pt idx="65">
                  <c:v>9</c:v>
                </c:pt>
                <c:pt idx="66">
                  <c:v>11</c:v>
                </c:pt>
                <c:pt idx="67">
                  <c:v>10</c:v>
                </c:pt>
                <c:pt idx="68">
                  <c:v>8</c:v>
                </c:pt>
                <c:pt idx="69">
                  <c:v>10</c:v>
                </c:pt>
                <c:pt idx="70">
                  <c:v>9</c:v>
                </c:pt>
                <c:pt idx="71">
                  <c:v>11</c:v>
                </c:pt>
                <c:pt idx="72">
                  <c:v>10</c:v>
                </c:pt>
                <c:pt idx="73">
                  <c:v>8</c:v>
                </c:pt>
                <c:pt idx="74">
                  <c:v>10</c:v>
                </c:pt>
                <c:pt idx="75">
                  <c:v>9</c:v>
                </c:pt>
                <c:pt idx="76">
                  <c:v>11</c:v>
                </c:pt>
                <c:pt idx="77">
                  <c:v>10</c:v>
                </c:pt>
                <c:pt idx="78">
                  <c:v>7</c:v>
                </c:pt>
                <c:pt idx="79">
                  <c:v>10</c:v>
                </c:pt>
                <c:pt idx="80">
                  <c:v>9</c:v>
                </c:pt>
                <c:pt idx="81">
                  <c:v>11</c:v>
                </c:pt>
                <c:pt idx="82">
                  <c:v>10</c:v>
                </c:pt>
                <c:pt idx="83">
                  <c:v>7</c:v>
                </c:pt>
                <c:pt idx="84">
                  <c:v>10</c:v>
                </c:pt>
                <c:pt idx="85">
                  <c:v>9</c:v>
                </c:pt>
                <c:pt idx="86">
                  <c:v>11</c:v>
                </c:pt>
                <c:pt idx="87">
                  <c:v>10</c:v>
                </c:pt>
                <c:pt idx="88">
                  <c:v>8</c:v>
                </c:pt>
                <c:pt idx="89">
                  <c:v>10</c:v>
                </c:pt>
                <c:pt idx="90">
                  <c:v>10</c:v>
                </c:pt>
                <c:pt idx="91">
                  <c:v>9</c:v>
                </c:pt>
                <c:pt idx="92">
                  <c:v>10</c:v>
                </c:pt>
                <c:pt idx="93">
                  <c:v>8</c:v>
                </c:pt>
                <c:pt idx="94">
                  <c:v>10</c:v>
                </c:pt>
                <c:pt idx="95">
                  <c:v>10</c:v>
                </c:pt>
                <c:pt idx="96">
                  <c:v>9</c:v>
                </c:pt>
                <c:pt idx="97">
                  <c:v>10</c:v>
                </c:pt>
                <c:pt idx="98">
                  <c:v>8</c:v>
                </c:pt>
                <c:pt idx="99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FE7-4A01-90FE-6A8A1EA40D43}"/>
            </c:ext>
          </c:extLst>
        </c:ser>
        <c:ser>
          <c:idx val="4"/>
          <c:order val="4"/>
          <c:tx>
            <c:v>monte_carlo_bisection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[benchmark_data.xlsx]monte_carlo_bisection!$C$2:$C$101</c:f>
              <c:numCache>
                <c:formatCode>General</c:formatCode>
                <c:ptCount val="100"/>
                <c:pt idx="0">
                  <c:v>19</c:v>
                </c:pt>
                <c:pt idx="1">
                  <c:v>19</c:v>
                </c:pt>
                <c:pt idx="2">
                  <c:v>12</c:v>
                </c:pt>
                <c:pt idx="3">
                  <c:v>18</c:v>
                </c:pt>
                <c:pt idx="4">
                  <c:v>15</c:v>
                </c:pt>
                <c:pt idx="5">
                  <c:v>16</c:v>
                </c:pt>
                <c:pt idx="6">
                  <c:v>18</c:v>
                </c:pt>
                <c:pt idx="7">
                  <c:v>15</c:v>
                </c:pt>
                <c:pt idx="8">
                  <c:v>19</c:v>
                </c:pt>
                <c:pt idx="9">
                  <c:v>40</c:v>
                </c:pt>
                <c:pt idx="10">
                  <c:v>22</c:v>
                </c:pt>
                <c:pt idx="11">
                  <c:v>21</c:v>
                </c:pt>
                <c:pt idx="12">
                  <c:v>16</c:v>
                </c:pt>
                <c:pt idx="13">
                  <c:v>20</c:v>
                </c:pt>
                <c:pt idx="14">
                  <c:v>11</c:v>
                </c:pt>
                <c:pt idx="15">
                  <c:v>12</c:v>
                </c:pt>
                <c:pt idx="16">
                  <c:v>16</c:v>
                </c:pt>
                <c:pt idx="17">
                  <c:v>9</c:v>
                </c:pt>
                <c:pt idx="18">
                  <c:v>40</c:v>
                </c:pt>
                <c:pt idx="19">
                  <c:v>20</c:v>
                </c:pt>
                <c:pt idx="20">
                  <c:v>9</c:v>
                </c:pt>
                <c:pt idx="21">
                  <c:v>13</c:v>
                </c:pt>
                <c:pt idx="22">
                  <c:v>11</c:v>
                </c:pt>
                <c:pt idx="23">
                  <c:v>40</c:v>
                </c:pt>
                <c:pt idx="24">
                  <c:v>18</c:v>
                </c:pt>
                <c:pt idx="25">
                  <c:v>18</c:v>
                </c:pt>
                <c:pt idx="26">
                  <c:v>16</c:v>
                </c:pt>
                <c:pt idx="27">
                  <c:v>13</c:v>
                </c:pt>
                <c:pt idx="28">
                  <c:v>13</c:v>
                </c:pt>
                <c:pt idx="29">
                  <c:v>10</c:v>
                </c:pt>
                <c:pt idx="30">
                  <c:v>18</c:v>
                </c:pt>
                <c:pt idx="31">
                  <c:v>21</c:v>
                </c:pt>
                <c:pt idx="32">
                  <c:v>40</c:v>
                </c:pt>
                <c:pt idx="33">
                  <c:v>18</c:v>
                </c:pt>
                <c:pt idx="34">
                  <c:v>20</c:v>
                </c:pt>
                <c:pt idx="35">
                  <c:v>21</c:v>
                </c:pt>
                <c:pt idx="36">
                  <c:v>16</c:v>
                </c:pt>
                <c:pt idx="37">
                  <c:v>18</c:v>
                </c:pt>
                <c:pt idx="38">
                  <c:v>12</c:v>
                </c:pt>
                <c:pt idx="39">
                  <c:v>18</c:v>
                </c:pt>
                <c:pt idx="40">
                  <c:v>14</c:v>
                </c:pt>
                <c:pt idx="41">
                  <c:v>21</c:v>
                </c:pt>
                <c:pt idx="42">
                  <c:v>12</c:v>
                </c:pt>
                <c:pt idx="43">
                  <c:v>17</c:v>
                </c:pt>
                <c:pt idx="44">
                  <c:v>40</c:v>
                </c:pt>
                <c:pt idx="45">
                  <c:v>10</c:v>
                </c:pt>
                <c:pt idx="46">
                  <c:v>40</c:v>
                </c:pt>
                <c:pt idx="47">
                  <c:v>15</c:v>
                </c:pt>
                <c:pt idx="48">
                  <c:v>12</c:v>
                </c:pt>
                <c:pt idx="49">
                  <c:v>40</c:v>
                </c:pt>
                <c:pt idx="50">
                  <c:v>18</c:v>
                </c:pt>
                <c:pt idx="51">
                  <c:v>17</c:v>
                </c:pt>
                <c:pt idx="52">
                  <c:v>21</c:v>
                </c:pt>
                <c:pt idx="53">
                  <c:v>13</c:v>
                </c:pt>
                <c:pt idx="54">
                  <c:v>15</c:v>
                </c:pt>
                <c:pt idx="55">
                  <c:v>13</c:v>
                </c:pt>
                <c:pt idx="56">
                  <c:v>6</c:v>
                </c:pt>
                <c:pt idx="57">
                  <c:v>40</c:v>
                </c:pt>
                <c:pt idx="58">
                  <c:v>13</c:v>
                </c:pt>
                <c:pt idx="59">
                  <c:v>40</c:v>
                </c:pt>
                <c:pt idx="60">
                  <c:v>4</c:v>
                </c:pt>
                <c:pt idx="61">
                  <c:v>16</c:v>
                </c:pt>
                <c:pt idx="62">
                  <c:v>27</c:v>
                </c:pt>
                <c:pt idx="63">
                  <c:v>12</c:v>
                </c:pt>
                <c:pt idx="64">
                  <c:v>14</c:v>
                </c:pt>
                <c:pt idx="65">
                  <c:v>13</c:v>
                </c:pt>
                <c:pt idx="66">
                  <c:v>18</c:v>
                </c:pt>
                <c:pt idx="67">
                  <c:v>16</c:v>
                </c:pt>
                <c:pt idx="68">
                  <c:v>15</c:v>
                </c:pt>
                <c:pt idx="69">
                  <c:v>10</c:v>
                </c:pt>
                <c:pt idx="70">
                  <c:v>14</c:v>
                </c:pt>
                <c:pt idx="71">
                  <c:v>13</c:v>
                </c:pt>
                <c:pt idx="72">
                  <c:v>10</c:v>
                </c:pt>
                <c:pt idx="73">
                  <c:v>14</c:v>
                </c:pt>
                <c:pt idx="74">
                  <c:v>40</c:v>
                </c:pt>
                <c:pt idx="75">
                  <c:v>14</c:v>
                </c:pt>
                <c:pt idx="76">
                  <c:v>8</c:v>
                </c:pt>
                <c:pt idx="77">
                  <c:v>16</c:v>
                </c:pt>
                <c:pt idx="78">
                  <c:v>8</c:v>
                </c:pt>
                <c:pt idx="79">
                  <c:v>15</c:v>
                </c:pt>
                <c:pt idx="80">
                  <c:v>9</c:v>
                </c:pt>
                <c:pt idx="81">
                  <c:v>13</c:v>
                </c:pt>
                <c:pt idx="82">
                  <c:v>6</c:v>
                </c:pt>
                <c:pt idx="83">
                  <c:v>16</c:v>
                </c:pt>
                <c:pt idx="84">
                  <c:v>14</c:v>
                </c:pt>
                <c:pt idx="85">
                  <c:v>40</c:v>
                </c:pt>
                <c:pt idx="86">
                  <c:v>40</c:v>
                </c:pt>
                <c:pt idx="87">
                  <c:v>13</c:v>
                </c:pt>
                <c:pt idx="88">
                  <c:v>9</c:v>
                </c:pt>
                <c:pt idx="89">
                  <c:v>9</c:v>
                </c:pt>
                <c:pt idx="90">
                  <c:v>22</c:v>
                </c:pt>
                <c:pt idx="91">
                  <c:v>14</c:v>
                </c:pt>
                <c:pt idx="92">
                  <c:v>12</c:v>
                </c:pt>
                <c:pt idx="93">
                  <c:v>15</c:v>
                </c:pt>
                <c:pt idx="94">
                  <c:v>8</c:v>
                </c:pt>
                <c:pt idx="95">
                  <c:v>40</c:v>
                </c:pt>
                <c:pt idx="96">
                  <c:v>17</c:v>
                </c:pt>
                <c:pt idx="97">
                  <c:v>40</c:v>
                </c:pt>
                <c:pt idx="98">
                  <c:v>15</c:v>
                </c:pt>
                <c:pt idx="99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FE7-4A01-90FE-6A8A1EA40D43}"/>
            </c:ext>
          </c:extLst>
        </c:ser>
        <c:ser>
          <c:idx val="5"/>
          <c:order val="5"/>
          <c:tx>
            <c:v>regula_falsi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[benchmark_data.xlsx]regula_falsi!$C$2:$C$101</c:f>
              <c:numCache>
                <c:formatCode>General</c:formatCode>
                <c:ptCount val="100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2</c:v>
                </c:pt>
                <c:pt idx="5">
                  <c:v>4</c:v>
                </c:pt>
                <c:pt idx="6">
                  <c:v>5</c:v>
                </c:pt>
                <c:pt idx="7">
                  <c:v>7</c:v>
                </c:pt>
                <c:pt idx="8">
                  <c:v>4</c:v>
                </c:pt>
                <c:pt idx="9">
                  <c:v>4</c:v>
                </c:pt>
                <c:pt idx="10">
                  <c:v>5</c:v>
                </c:pt>
                <c:pt idx="11">
                  <c:v>6</c:v>
                </c:pt>
                <c:pt idx="12">
                  <c:v>5</c:v>
                </c:pt>
                <c:pt idx="13">
                  <c:v>4</c:v>
                </c:pt>
                <c:pt idx="14">
                  <c:v>5</c:v>
                </c:pt>
                <c:pt idx="15">
                  <c:v>5</c:v>
                </c:pt>
                <c:pt idx="16">
                  <c:v>6</c:v>
                </c:pt>
                <c:pt idx="17">
                  <c:v>3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9</c:v>
                </c:pt>
                <c:pt idx="24">
                  <c:v>6</c:v>
                </c:pt>
                <c:pt idx="25">
                  <c:v>5</c:v>
                </c:pt>
                <c:pt idx="26">
                  <c:v>4</c:v>
                </c:pt>
                <c:pt idx="27">
                  <c:v>5</c:v>
                </c:pt>
                <c:pt idx="28">
                  <c:v>5</c:v>
                </c:pt>
                <c:pt idx="29">
                  <c:v>6</c:v>
                </c:pt>
                <c:pt idx="30">
                  <c:v>4</c:v>
                </c:pt>
                <c:pt idx="31">
                  <c:v>11</c:v>
                </c:pt>
                <c:pt idx="32">
                  <c:v>5</c:v>
                </c:pt>
                <c:pt idx="33">
                  <c:v>8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5</c:v>
                </c:pt>
                <c:pt idx="41">
                  <c:v>5</c:v>
                </c:pt>
                <c:pt idx="42">
                  <c:v>3</c:v>
                </c:pt>
                <c:pt idx="43">
                  <c:v>5</c:v>
                </c:pt>
                <c:pt idx="44">
                  <c:v>5</c:v>
                </c:pt>
                <c:pt idx="45">
                  <c:v>8</c:v>
                </c:pt>
                <c:pt idx="46">
                  <c:v>9</c:v>
                </c:pt>
                <c:pt idx="47">
                  <c:v>10</c:v>
                </c:pt>
                <c:pt idx="48">
                  <c:v>5</c:v>
                </c:pt>
                <c:pt idx="49">
                  <c:v>7</c:v>
                </c:pt>
                <c:pt idx="50">
                  <c:v>5</c:v>
                </c:pt>
                <c:pt idx="51">
                  <c:v>4</c:v>
                </c:pt>
                <c:pt idx="52">
                  <c:v>4</c:v>
                </c:pt>
                <c:pt idx="53">
                  <c:v>5</c:v>
                </c:pt>
                <c:pt idx="54">
                  <c:v>5</c:v>
                </c:pt>
                <c:pt idx="55">
                  <c:v>4</c:v>
                </c:pt>
                <c:pt idx="56">
                  <c:v>10</c:v>
                </c:pt>
                <c:pt idx="57">
                  <c:v>5</c:v>
                </c:pt>
                <c:pt idx="58">
                  <c:v>5</c:v>
                </c:pt>
                <c:pt idx="59">
                  <c:v>8</c:v>
                </c:pt>
                <c:pt idx="60">
                  <c:v>10</c:v>
                </c:pt>
                <c:pt idx="61">
                  <c:v>7</c:v>
                </c:pt>
                <c:pt idx="62">
                  <c:v>5</c:v>
                </c:pt>
                <c:pt idx="63">
                  <c:v>5</c:v>
                </c:pt>
                <c:pt idx="64">
                  <c:v>3</c:v>
                </c:pt>
                <c:pt idx="65">
                  <c:v>5</c:v>
                </c:pt>
                <c:pt idx="66">
                  <c:v>5</c:v>
                </c:pt>
                <c:pt idx="67">
                  <c:v>2</c:v>
                </c:pt>
                <c:pt idx="68">
                  <c:v>4</c:v>
                </c:pt>
                <c:pt idx="69">
                  <c:v>5</c:v>
                </c:pt>
                <c:pt idx="70">
                  <c:v>12</c:v>
                </c:pt>
                <c:pt idx="71">
                  <c:v>11</c:v>
                </c:pt>
                <c:pt idx="72">
                  <c:v>7</c:v>
                </c:pt>
                <c:pt idx="73">
                  <c:v>5</c:v>
                </c:pt>
                <c:pt idx="74">
                  <c:v>8</c:v>
                </c:pt>
                <c:pt idx="75">
                  <c:v>4</c:v>
                </c:pt>
                <c:pt idx="76">
                  <c:v>4</c:v>
                </c:pt>
                <c:pt idx="77">
                  <c:v>3</c:v>
                </c:pt>
                <c:pt idx="78">
                  <c:v>4</c:v>
                </c:pt>
                <c:pt idx="79">
                  <c:v>5</c:v>
                </c:pt>
                <c:pt idx="80">
                  <c:v>3</c:v>
                </c:pt>
                <c:pt idx="81">
                  <c:v>11</c:v>
                </c:pt>
                <c:pt idx="82">
                  <c:v>5</c:v>
                </c:pt>
                <c:pt idx="83">
                  <c:v>5</c:v>
                </c:pt>
                <c:pt idx="84">
                  <c:v>10</c:v>
                </c:pt>
                <c:pt idx="85">
                  <c:v>7</c:v>
                </c:pt>
                <c:pt idx="86">
                  <c:v>7</c:v>
                </c:pt>
                <c:pt idx="87">
                  <c:v>5</c:v>
                </c:pt>
                <c:pt idx="88">
                  <c:v>5</c:v>
                </c:pt>
                <c:pt idx="89">
                  <c:v>4</c:v>
                </c:pt>
                <c:pt idx="90">
                  <c:v>4</c:v>
                </c:pt>
                <c:pt idx="91">
                  <c:v>4</c:v>
                </c:pt>
                <c:pt idx="92">
                  <c:v>6</c:v>
                </c:pt>
                <c:pt idx="93">
                  <c:v>4</c:v>
                </c:pt>
                <c:pt idx="94">
                  <c:v>5</c:v>
                </c:pt>
                <c:pt idx="95">
                  <c:v>8</c:v>
                </c:pt>
                <c:pt idx="96">
                  <c:v>7</c:v>
                </c:pt>
                <c:pt idx="97">
                  <c:v>6</c:v>
                </c:pt>
                <c:pt idx="98">
                  <c:v>5</c:v>
                </c:pt>
                <c:pt idx="9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FE7-4A01-90FE-6A8A1EA40D43}"/>
            </c:ext>
          </c:extLst>
        </c:ser>
        <c:ser>
          <c:idx val="6"/>
          <c:order val="6"/>
          <c:tx>
            <c:v>modified_regula_falsi</c:v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[benchmark_data.xlsx]modified_regula_falsi!$C$2:$C$101</c:f>
              <c:numCache>
                <c:formatCode>General</c:formatCode>
                <c:ptCount val="100"/>
                <c:pt idx="0">
                  <c:v>16</c:v>
                </c:pt>
                <c:pt idx="1">
                  <c:v>18</c:v>
                </c:pt>
                <c:pt idx="2">
                  <c:v>20</c:v>
                </c:pt>
                <c:pt idx="3">
                  <c:v>22</c:v>
                </c:pt>
                <c:pt idx="4">
                  <c:v>40</c:v>
                </c:pt>
                <c:pt idx="5">
                  <c:v>23</c:v>
                </c:pt>
                <c:pt idx="6">
                  <c:v>15</c:v>
                </c:pt>
                <c:pt idx="7">
                  <c:v>8</c:v>
                </c:pt>
                <c:pt idx="8">
                  <c:v>11</c:v>
                </c:pt>
                <c:pt idx="9">
                  <c:v>10</c:v>
                </c:pt>
                <c:pt idx="10">
                  <c:v>14</c:v>
                </c:pt>
                <c:pt idx="11">
                  <c:v>24</c:v>
                </c:pt>
                <c:pt idx="12">
                  <c:v>13</c:v>
                </c:pt>
                <c:pt idx="13">
                  <c:v>12</c:v>
                </c:pt>
                <c:pt idx="14">
                  <c:v>9</c:v>
                </c:pt>
                <c:pt idx="15">
                  <c:v>7</c:v>
                </c:pt>
                <c:pt idx="16">
                  <c:v>10</c:v>
                </c:pt>
                <c:pt idx="17">
                  <c:v>24</c:v>
                </c:pt>
                <c:pt idx="18">
                  <c:v>12</c:v>
                </c:pt>
                <c:pt idx="19">
                  <c:v>11</c:v>
                </c:pt>
                <c:pt idx="20">
                  <c:v>12</c:v>
                </c:pt>
                <c:pt idx="21">
                  <c:v>11</c:v>
                </c:pt>
                <c:pt idx="22">
                  <c:v>9</c:v>
                </c:pt>
                <c:pt idx="23">
                  <c:v>11</c:v>
                </c:pt>
                <c:pt idx="24">
                  <c:v>13</c:v>
                </c:pt>
                <c:pt idx="25">
                  <c:v>11</c:v>
                </c:pt>
                <c:pt idx="26">
                  <c:v>11</c:v>
                </c:pt>
                <c:pt idx="27">
                  <c:v>10</c:v>
                </c:pt>
                <c:pt idx="28">
                  <c:v>5</c:v>
                </c:pt>
                <c:pt idx="29">
                  <c:v>10</c:v>
                </c:pt>
                <c:pt idx="30">
                  <c:v>12</c:v>
                </c:pt>
                <c:pt idx="31">
                  <c:v>11</c:v>
                </c:pt>
                <c:pt idx="32">
                  <c:v>10</c:v>
                </c:pt>
                <c:pt idx="33">
                  <c:v>9</c:v>
                </c:pt>
                <c:pt idx="34">
                  <c:v>12</c:v>
                </c:pt>
                <c:pt idx="35">
                  <c:v>12</c:v>
                </c:pt>
                <c:pt idx="36">
                  <c:v>11</c:v>
                </c:pt>
                <c:pt idx="37">
                  <c:v>7</c:v>
                </c:pt>
                <c:pt idx="38">
                  <c:v>7</c:v>
                </c:pt>
                <c:pt idx="39">
                  <c:v>10</c:v>
                </c:pt>
                <c:pt idx="40">
                  <c:v>9</c:v>
                </c:pt>
                <c:pt idx="41">
                  <c:v>6</c:v>
                </c:pt>
                <c:pt idx="42">
                  <c:v>27</c:v>
                </c:pt>
                <c:pt idx="43">
                  <c:v>11</c:v>
                </c:pt>
                <c:pt idx="44">
                  <c:v>8</c:v>
                </c:pt>
                <c:pt idx="45">
                  <c:v>12</c:v>
                </c:pt>
                <c:pt idx="46">
                  <c:v>11</c:v>
                </c:pt>
                <c:pt idx="47">
                  <c:v>11</c:v>
                </c:pt>
                <c:pt idx="48">
                  <c:v>14</c:v>
                </c:pt>
                <c:pt idx="49">
                  <c:v>13</c:v>
                </c:pt>
                <c:pt idx="50">
                  <c:v>10</c:v>
                </c:pt>
                <c:pt idx="51">
                  <c:v>10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12</c:v>
                </c:pt>
                <c:pt idx="56">
                  <c:v>10</c:v>
                </c:pt>
                <c:pt idx="57">
                  <c:v>10</c:v>
                </c:pt>
                <c:pt idx="58">
                  <c:v>9</c:v>
                </c:pt>
                <c:pt idx="59">
                  <c:v>10</c:v>
                </c:pt>
                <c:pt idx="60">
                  <c:v>13</c:v>
                </c:pt>
                <c:pt idx="61">
                  <c:v>10</c:v>
                </c:pt>
                <c:pt idx="62">
                  <c:v>9</c:v>
                </c:pt>
                <c:pt idx="63">
                  <c:v>10</c:v>
                </c:pt>
                <c:pt idx="64">
                  <c:v>10</c:v>
                </c:pt>
                <c:pt idx="65">
                  <c:v>9</c:v>
                </c:pt>
                <c:pt idx="66">
                  <c:v>7</c:v>
                </c:pt>
                <c:pt idx="67">
                  <c:v>40</c:v>
                </c:pt>
                <c:pt idx="68">
                  <c:v>12</c:v>
                </c:pt>
                <c:pt idx="69">
                  <c:v>8</c:v>
                </c:pt>
                <c:pt idx="70">
                  <c:v>8</c:v>
                </c:pt>
                <c:pt idx="71">
                  <c:v>11</c:v>
                </c:pt>
                <c:pt idx="72">
                  <c:v>11</c:v>
                </c:pt>
                <c:pt idx="73">
                  <c:v>11</c:v>
                </c:pt>
                <c:pt idx="74">
                  <c:v>10</c:v>
                </c:pt>
                <c:pt idx="75">
                  <c:v>8</c:v>
                </c:pt>
                <c:pt idx="76">
                  <c:v>8</c:v>
                </c:pt>
                <c:pt idx="77">
                  <c:v>9</c:v>
                </c:pt>
                <c:pt idx="78">
                  <c:v>9</c:v>
                </c:pt>
                <c:pt idx="79">
                  <c:v>6</c:v>
                </c:pt>
                <c:pt idx="80">
                  <c:v>14</c:v>
                </c:pt>
                <c:pt idx="81">
                  <c:v>9</c:v>
                </c:pt>
                <c:pt idx="82">
                  <c:v>10</c:v>
                </c:pt>
                <c:pt idx="83">
                  <c:v>8</c:v>
                </c:pt>
                <c:pt idx="84">
                  <c:v>12</c:v>
                </c:pt>
                <c:pt idx="85">
                  <c:v>8</c:v>
                </c:pt>
                <c:pt idx="86">
                  <c:v>4</c:v>
                </c:pt>
                <c:pt idx="87">
                  <c:v>10</c:v>
                </c:pt>
                <c:pt idx="88">
                  <c:v>10</c:v>
                </c:pt>
                <c:pt idx="89">
                  <c:v>9</c:v>
                </c:pt>
                <c:pt idx="90">
                  <c:v>6</c:v>
                </c:pt>
                <c:pt idx="91">
                  <c:v>7</c:v>
                </c:pt>
                <c:pt idx="92">
                  <c:v>8</c:v>
                </c:pt>
                <c:pt idx="93">
                  <c:v>8</c:v>
                </c:pt>
                <c:pt idx="94">
                  <c:v>8</c:v>
                </c:pt>
                <c:pt idx="95">
                  <c:v>9</c:v>
                </c:pt>
                <c:pt idx="96">
                  <c:v>10</c:v>
                </c:pt>
                <c:pt idx="97">
                  <c:v>10</c:v>
                </c:pt>
                <c:pt idx="98">
                  <c:v>10</c:v>
                </c:pt>
                <c:pt idx="99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FE7-4A01-90FE-6A8A1EA40D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10379855"/>
        <c:axId val="1263238319"/>
      </c:lineChart>
      <c:catAx>
        <c:axId val="12103798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Initial Input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3238319"/>
        <c:crosses val="autoZero"/>
        <c:auto val="1"/>
        <c:lblAlgn val="ctr"/>
        <c:lblOffset val="100"/>
        <c:noMultiLvlLbl val="0"/>
      </c:catAx>
      <c:valAx>
        <c:axId val="1263238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Number of 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79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Number of Iterations for Various Methods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[benchmark_data.xlsx]summary!$B$1</c:f>
              <c:strCache>
                <c:ptCount val="1"/>
                <c:pt idx="0">
                  <c:v>Average number of iterations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[benchmark_data.xlsx]summary!$A$2:$A$8</c:f>
              <c:strCache>
                <c:ptCount val="7"/>
                <c:pt idx="0">
                  <c:v>newton_raphson</c:v>
                </c:pt>
                <c:pt idx="1">
                  <c:v>secant</c:v>
                </c:pt>
                <c:pt idx="2">
                  <c:v>steffensen_secant</c:v>
                </c:pt>
                <c:pt idx="3">
                  <c:v>bisection</c:v>
                </c:pt>
                <c:pt idx="4">
                  <c:v>monte_carlo_bisection</c:v>
                </c:pt>
                <c:pt idx="5">
                  <c:v>regula_falsi</c:v>
                </c:pt>
                <c:pt idx="6">
                  <c:v>modified_regula_falsi</c:v>
                </c:pt>
              </c:strCache>
            </c:strRef>
          </c:cat>
          <c:val>
            <c:numRef>
              <c:f>[benchmark_data.xlsx]summary!$B$2:$B$8</c:f>
              <c:numCache>
                <c:formatCode>General</c:formatCode>
                <c:ptCount val="7"/>
                <c:pt idx="0">
                  <c:v>4.3899999999999997</c:v>
                </c:pt>
                <c:pt idx="1">
                  <c:v>6.7</c:v>
                </c:pt>
                <c:pt idx="2">
                  <c:v>2.83</c:v>
                </c:pt>
                <c:pt idx="3">
                  <c:v>10</c:v>
                </c:pt>
                <c:pt idx="4">
                  <c:v>18.190000000000001</c:v>
                </c:pt>
                <c:pt idx="5">
                  <c:v>5.62</c:v>
                </c:pt>
                <c:pt idx="6">
                  <c:v>11.38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A9-4A82-88AB-223459659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881936"/>
        <c:axId val="2069600976"/>
      </c:barChart>
      <c:catAx>
        <c:axId val="2001881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/>
                  <a:t>Method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9600976"/>
        <c:crosses val="autoZero"/>
        <c:auto val="1"/>
        <c:lblAlgn val="ctr"/>
        <c:lblOffset val="100"/>
        <c:noMultiLvlLbl val="0"/>
      </c:catAx>
      <c:valAx>
        <c:axId val="2069600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/>
                  <a:t>Average</a:t>
                </a:r>
                <a:r>
                  <a:rPr lang="en-US" sz="1050" baseline="0"/>
                  <a:t> Number of Iterations</a:t>
                </a:r>
                <a:endParaRPr lang="en-US" sz="105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1881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70865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10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2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82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78340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976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8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0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1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824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894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091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9271-61A3-4835-80FC-AD36CE971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Numerical methods for solving cutoff equation of coaxial cables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E5078-AF2E-478A-8E42-7E195584F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Wissam Razouki</a:t>
            </a:r>
          </a:p>
          <a:p>
            <a:r>
              <a:rPr lang="en-US" dirty="0"/>
              <a:t>CSE 3802</a:t>
            </a:r>
          </a:p>
        </p:txBody>
      </p:sp>
    </p:spTree>
    <p:extLst>
      <p:ext uri="{BB962C8B-B14F-4D97-AF65-F5344CB8AC3E}">
        <p14:creationId xmlns:p14="http://schemas.microsoft.com/office/powerpoint/2010/main" val="655020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9271-61A3-4835-80FC-AD36CE971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3054254"/>
            <a:ext cx="8361229" cy="749492"/>
          </a:xfrm>
        </p:spPr>
        <p:txBody>
          <a:bodyPr>
            <a:noAutofit/>
          </a:bodyPr>
          <a:lstStyle/>
          <a:p>
            <a:r>
              <a:rPr lang="en-US" sz="48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575792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CCF25F9-794D-45B1-8640-D5546C08C0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4234404"/>
              </p:ext>
            </p:extLst>
          </p:nvPr>
        </p:nvGraphicFramePr>
        <p:xfrm>
          <a:off x="674703" y="182880"/>
          <a:ext cx="11381173" cy="6492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2548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C275-9AA2-4F98-9F90-0EFCA437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665FE-E1F7-4297-A11B-37CDA41C4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data above shows how many iterations it took for each method to find a solution based on the (first) initial input.</a:t>
            </a:r>
          </a:p>
          <a:p>
            <a:pPr marL="0" indent="0">
              <a:buNone/>
            </a:pPr>
            <a:r>
              <a:rPr lang="en-US" dirty="0"/>
              <a:t>Notable points:</a:t>
            </a:r>
          </a:p>
          <a:p>
            <a:r>
              <a:rPr lang="en-US" dirty="0"/>
              <a:t>Monte Carlo bisection and modified </a:t>
            </a:r>
            <a:r>
              <a:rPr lang="en-US" dirty="0" err="1"/>
              <a:t>regula</a:t>
            </a:r>
            <a:r>
              <a:rPr lang="en-US" dirty="0"/>
              <a:t> </a:t>
            </a:r>
            <a:r>
              <a:rPr lang="en-US" dirty="0" err="1"/>
              <a:t>falsi</a:t>
            </a:r>
            <a:r>
              <a:rPr lang="en-US" dirty="0"/>
              <a:t> are the only methods that reach the maximum number of iterations (and thus, fail to find a solution)</a:t>
            </a:r>
          </a:p>
          <a:p>
            <a:pPr lvl="1"/>
            <a:r>
              <a:rPr lang="en-US" dirty="0"/>
              <a:t>This is due to the unstable nature of these methods</a:t>
            </a:r>
          </a:p>
          <a:p>
            <a:r>
              <a:rPr lang="en-US" dirty="0" err="1"/>
              <a:t>Steffensen’s</a:t>
            </a:r>
            <a:r>
              <a:rPr lang="en-US" dirty="0"/>
              <a:t> secant and Newton-Raphson seem to be the best performing methods</a:t>
            </a:r>
          </a:p>
        </p:txBody>
      </p:sp>
    </p:spTree>
    <p:extLst>
      <p:ext uri="{BB962C8B-B14F-4D97-AF65-F5344CB8AC3E}">
        <p14:creationId xmlns:p14="http://schemas.microsoft.com/office/powerpoint/2010/main" val="3811035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8305-B5DA-4E87-84C6-C90B74BD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Data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A22576D-A3A0-403C-968D-6E12CEC69E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723840"/>
              </p:ext>
            </p:extLst>
          </p:nvPr>
        </p:nvGraphicFramePr>
        <p:xfrm>
          <a:off x="6001305" y="1684537"/>
          <a:ext cx="5992427" cy="459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AD63995-7F21-4EED-8AF9-9F3ECCB74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66" y="2492758"/>
            <a:ext cx="4766518" cy="233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24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BA8F-814C-4DF6-9F36-0635AE11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9B61-6858-473F-B6D9-47A9CA8C6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data above aggregates the number of iterations and the success rate for each method.</a:t>
            </a:r>
          </a:p>
          <a:p>
            <a:pPr marL="0" indent="0">
              <a:buNone/>
            </a:pPr>
            <a:r>
              <a:rPr lang="en-US" dirty="0"/>
              <a:t>According to the data, we can conclude that:</a:t>
            </a:r>
          </a:p>
          <a:p>
            <a:r>
              <a:rPr lang="en-US" dirty="0" err="1"/>
              <a:t>Steffensen’s</a:t>
            </a:r>
            <a:r>
              <a:rPr lang="en-US" dirty="0"/>
              <a:t> secant is the fastest method for finding roots in the least amount of iterations</a:t>
            </a:r>
          </a:p>
          <a:p>
            <a:r>
              <a:rPr lang="en-US" dirty="0"/>
              <a:t>Bisection is the most reliable method as it always converges to a solution</a:t>
            </a:r>
          </a:p>
          <a:p>
            <a:r>
              <a:rPr lang="en-US" dirty="0"/>
              <a:t>Monte Carlo bisection is the worst method both in terms of speed and reliability</a:t>
            </a:r>
          </a:p>
        </p:txBody>
      </p:sp>
    </p:spTree>
    <p:extLst>
      <p:ext uri="{BB962C8B-B14F-4D97-AF65-F5344CB8AC3E}">
        <p14:creationId xmlns:p14="http://schemas.microsoft.com/office/powerpoint/2010/main" val="252227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589B-4CDC-4220-99C8-4549472D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Rates of Convergence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3FBCA7-3FD2-4C8C-8FD2-4885A8FF7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967" y="2263806"/>
            <a:ext cx="3139105" cy="25897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B4CBE5-2AAC-41A8-84E0-8DF58C172A53}"/>
              </a:ext>
            </a:extLst>
          </p:cNvPr>
          <p:cNvSpPr txBox="1"/>
          <p:nvPr/>
        </p:nvSpPr>
        <p:spPr>
          <a:xfrm>
            <a:off x="2110665" y="4929272"/>
            <a:ext cx="119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Quadratic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7ED1EF-3781-4CB7-88FC-F58F29BF0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433" y="2230364"/>
            <a:ext cx="3217388" cy="26566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A2E11E-A975-48AF-8258-4B9966491659}"/>
              </a:ext>
            </a:extLst>
          </p:cNvPr>
          <p:cNvSpPr txBox="1"/>
          <p:nvPr/>
        </p:nvSpPr>
        <p:spPr>
          <a:xfrm>
            <a:off x="5684675" y="4915961"/>
            <a:ext cx="220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Almost Quadratic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8E0BAF-543E-45F4-ABB6-E91AE2F62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7998" y="2280582"/>
            <a:ext cx="3112874" cy="26148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60800B-96EC-4497-9D3D-AD2EF4DA6E5A}"/>
              </a:ext>
            </a:extLst>
          </p:cNvPr>
          <p:cNvSpPr txBox="1"/>
          <p:nvPr/>
        </p:nvSpPr>
        <p:spPr>
          <a:xfrm>
            <a:off x="9809103" y="4923299"/>
            <a:ext cx="119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Quadratic</a:t>
            </a:r>
          </a:p>
        </p:txBody>
      </p:sp>
    </p:spTree>
    <p:extLst>
      <p:ext uri="{BB962C8B-B14F-4D97-AF65-F5344CB8AC3E}">
        <p14:creationId xmlns:p14="http://schemas.microsoft.com/office/powerpoint/2010/main" val="3681305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68DB77-7EC5-4483-8363-DE2364906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000" y="239775"/>
            <a:ext cx="3047948" cy="25911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D76995-0BCC-40AE-9EF3-CB550F2F6DA8}"/>
              </a:ext>
            </a:extLst>
          </p:cNvPr>
          <p:cNvSpPr txBox="1"/>
          <p:nvPr/>
        </p:nvSpPr>
        <p:spPr>
          <a:xfrm>
            <a:off x="2826801" y="2850899"/>
            <a:ext cx="119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18466C-AA44-4FF0-95AE-33FF1D0D1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217" y="239775"/>
            <a:ext cx="3032367" cy="25911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5EF3B1-BFFB-484C-A778-FA35B3DB54E9}"/>
              </a:ext>
            </a:extLst>
          </p:cNvPr>
          <p:cNvSpPr txBox="1"/>
          <p:nvPr/>
        </p:nvSpPr>
        <p:spPr>
          <a:xfrm>
            <a:off x="7616298" y="2850899"/>
            <a:ext cx="303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(pseudolinear)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129ACF-46F8-4171-BFE3-E627C02DA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000" y="3637770"/>
            <a:ext cx="3132091" cy="24843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1C1336-C99D-4AD3-8CD1-3F04AF373A7B}"/>
              </a:ext>
            </a:extLst>
          </p:cNvPr>
          <p:cNvSpPr txBox="1"/>
          <p:nvPr/>
        </p:nvSpPr>
        <p:spPr>
          <a:xfrm>
            <a:off x="2517934" y="6164941"/>
            <a:ext cx="167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Almost linear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BFE1A0-3CF9-4B17-9643-05DBC337C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911" y="3592430"/>
            <a:ext cx="3032367" cy="25296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43FA501-25B0-4835-8028-D1A6F5DD0469}"/>
              </a:ext>
            </a:extLst>
          </p:cNvPr>
          <p:cNvSpPr txBox="1"/>
          <p:nvPr/>
        </p:nvSpPr>
        <p:spPr>
          <a:xfrm>
            <a:off x="8295392" y="6164941"/>
            <a:ext cx="167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Almost linear</a:t>
            </a:r>
          </a:p>
        </p:txBody>
      </p:sp>
    </p:spTree>
    <p:extLst>
      <p:ext uri="{BB962C8B-B14F-4D97-AF65-F5344CB8AC3E}">
        <p14:creationId xmlns:p14="http://schemas.microsoft.com/office/powerpoint/2010/main" val="290687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ACCD-33B5-4E7C-A732-C2F68C92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5D2F9-E37E-4BFC-98BE-DA38EF135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According to these results, we can conclude that:</a:t>
            </a:r>
          </a:p>
          <a:p>
            <a:r>
              <a:rPr lang="en-US" dirty="0" err="1"/>
              <a:t>Steffensen’s</a:t>
            </a:r>
            <a:r>
              <a:rPr lang="en-US" dirty="0"/>
              <a:t> secant is the fastest algorithm</a:t>
            </a:r>
          </a:p>
          <a:p>
            <a:r>
              <a:rPr lang="en-US" dirty="0"/>
              <a:t>Bisection is the most reliable algorithm</a:t>
            </a:r>
          </a:p>
          <a:p>
            <a:pPr lvl="1"/>
            <a:r>
              <a:rPr lang="en-US" dirty="0"/>
              <a:t>These methods are best suited for this problem</a:t>
            </a:r>
          </a:p>
          <a:p>
            <a:r>
              <a:rPr lang="en-US" dirty="0"/>
              <a:t>Monte Carlo bisection and modified </a:t>
            </a:r>
            <a:r>
              <a:rPr lang="en-US" dirty="0" err="1"/>
              <a:t>regula</a:t>
            </a:r>
            <a:r>
              <a:rPr lang="en-US" dirty="0"/>
              <a:t> </a:t>
            </a:r>
            <a:r>
              <a:rPr lang="en-US" dirty="0" err="1"/>
              <a:t>falsi</a:t>
            </a:r>
            <a:r>
              <a:rPr lang="en-US" dirty="0"/>
              <a:t> are unstable, slow and unreliable</a:t>
            </a:r>
          </a:p>
          <a:p>
            <a:pPr lvl="1"/>
            <a:r>
              <a:rPr lang="en-US" dirty="0"/>
              <a:t>These methods are not suited for this problem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56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9271-61A3-4835-80FC-AD36CE971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3054254"/>
            <a:ext cx="8361229" cy="749492"/>
          </a:xfrm>
        </p:spPr>
        <p:txBody>
          <a:bodyPr>
            <a:noAutofit/>
          </a:bodyPr>
          <a:lstStyle/>
          <a:p>
            <a:r>
              <a:rPr lang="en-US" sz="4800" dirty="0"/>
              <a:t>Brief intro/background</a:t>
            </a:r>
          </a:p>
        </p:txBody>
      </p:sp>
    </p:spTree>
    <p:extLst>
      <p:ext uri="{BB962C8B-B14F-4D97-AF65-F5344CB8AC3E}">
        <p14:creationId xmlns:p14="http://schemas.microsoft.com/office/powerpoint/2010/main" val="818075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D4572-E84A-4EF4-A8D9-52F92091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Cutoff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A3B052-1482-4C67-80ED-D29AFD716D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derived equation for solving for the cutoff wavenumber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(in rad/inch) for a coaxial cable is given as: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𝑘𝑎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𝑘𝑏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𝑘𝑎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Si</a:t>
                </a:r>
                <a:r>
                  <a:rPr lang="en-US" dirty="0"/>
                  <a:t>nce most computational methods require a function in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, we can simply </a:t>
                </a:r>
                <a:r>
                  <a:rPr lang="en-US" dirty="0"/>
                  <a:t>implement </a:t>
                </a:r>
                <a:r>
                  <a:rPr lang="en-US" b="0" dirty="0"/>
                  <a:t>the above equation as: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𝑘𝑎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𝑘𝑏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Given the physical dimensions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=0.075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=0.325</m:t>
                    </m:r>
                  </m:oMath>
                </a14:m>
                <a:r>
                  <a:rPr lang="en-US" b="0" dirty="0"/>
                  <a:t> (in inches) and the Bessel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, we can solve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/>
                  <a:t> using several methods in MATLAB. The goal is to find the first 4 values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b="0" dirty="0"/>
                  <a:t>, and to analyze how each method handles this problem.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A3B052-1482-4C67-80ED-D29AFD716D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2211" r="-1016" b="-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74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DD750D-B001-4C05-A3F3-5FB225D90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4463" y="329916"/>
            <a:ext cx="8443073" cy="494777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2BBFBCF-A627-4B1F-997F-D97191BDF19D}"/>
                  </a:ext>
                </a:extLst>
              </p:cNvPr>
              <p:cNvSpPr/>
              <p:nvPr/>
            </p:nvSpPr>
            <p:spPr>
              <a:xfrm>
                <a:off x="2132317" y="5611073"/>
                <a:ext cx="792736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Plotting the function in MATLAB gives us a good idea of where the roots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lie.</a:t>
                </a: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This was used to verify the code for the various numerical methods. 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2BBFBCF-A627-4B1F-997F-D97191BDF1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317" y="5611073"/>
                <a:ext cx="7927363" cy="646331"/>
              </a:xfrm>
              <a:prstGeom prst="rect">
                <a:avLst/>
              </a:prstGeom>
              <a:blipFill>
                <a:blip r:embed="rId3"/>
                <a:stretch>
                  <a:fillRect l="-692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CA5B7C0-F3FE-4F8A-B6A6-1E031258EDF1}"/>
              </a:ext>
            </a:extLst>
          </p:cNvPr>
          <p:cNvSpPr txBox="1"/>
          <p:nvPr/>
        </p:nvSpPr>
        <p:spPr>
          <a:xfrm>
            <a:off x="3302493" y="3429000"/>
            <a:ext cx="129614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~12.26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290210-EE6A-4711-8A51-B78495CB5152}"/>
              </a:ext>
            </a:extLst>
          </p:cNvPr>
          <p:cNvSpPr txBox="1"/>
          <p:nvPr/>
        </p:nvSpPr>
        <p:spPr>
          <a:xfrm>
            <a:off x="4236127" y="4163081"/>
            <a:ext cx="129614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~24.95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E12970-6653-4E4B-8429-19DD05E4AEA0}"/>
              </a:ext>
            </a:extLst>
          </p:cNvPr>
          <p:cNvCxnSpPr>
            <a:cxnSpLocks/>
          </p:cNvCxnSpPr>
          <p:nvPr/>
        </p:nvCxnSpPr>
        <p:spPr>
          <a:xfrm flipH="1">
            <a:off x="3400148" y="3705999"/>
            <a:ext cx="186433" cy="25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7324BE-9ECC-4B17-BAD5-C24B89D882B0}"/>
              </a:ext>
            </a:extLst>
          </p:cNvPr>
          <p:cNvCxnSpPr>
            <a:cxnSpLocks/>
          </p:cNvCxnSpPr>
          <p:nvPr/>
        </p:nvCxnSpPr>
        <p:spPr>
          <a:xfrm flipH="1" flipV="1">
            <a:off x="4236127" y="3964587"/>
            <a:ext cx="238220" cy="198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BB922D2-EBB2-4265-A4A6-5D85D4FE55DD}"/>
              </a:ext>
            </a:extLst>
          </p:cNvPr>
          <p:cNvSpPr txBox="1"/>
          <p:nvPr/>
        </p:nvSpPr>
        <p:spPr>
          <a:xfrm>
            <a:off x="5052872" y="3428999"/>
            <a:ext cx="129614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~37.57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05BC12-6E7E-4C9B-9906-D4D5D45DEF96}"/>
              </a:ext>
            </a:extLst>
          </p:cNvPr>
          <p:cNvCxnSpPr>
            <a:cxnSpLocks/>
          </p:cNvCxnSpPr>
          <p:nvPr/>
        </p:nvCxnSpPr>
        <p:spPr>
          <a:xfrm flipH="1">
            <a:off x="5052873" y="3705998"/>
            <a:ext cx="202708" cy="25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5EC5A6D-15D9-4908-BD0B-6EECDE2A5DF0}"/>
              </a:ext>
            </a:extLst>
          </p:cNvPr>
          <p:cNvSpPr txBox="1"/>
          <p:nvPr/>
        </p:nvSpPr>
        <p:spPr>
          <a:xfrm>
            <a:off x="5935511" y="4163080"/>
            <a:ext cx="129614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~50.17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03E11F-A5EC-43C1-AC41-B29F251DFE86}"/>
              </a:ext>
            </a:extLst>
          </p:cNvPr>
          <p:cNvCxnSpPr>
            <a:cxnSpLocks/>
          </p:cNvCxnSpPr>
          <p:nvPr/>
        </p:nvCxnSpPr>
        <p:spPr>
          <a:xfrm flipH="1" flipV="1">
            <a:off x="5898971" y="3964588"/>
            <a:ext cx="211822" cy="198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C1225DC-3092-478A-B599-3D8DAB15CEE6}"/>
              </a:ext>
            </a:extLst>
          </p:cNvPr>
          <p:cNvSpPr txBox="1"/>
          <p:nvPr/>
        </p:nvSpPr>
        <p:spPr>
          <a:xfrm>
            <a:off x="6721874" y="3459047"/>
            <a:ext cx="129614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~62.75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61078F-5143-4C2C-B1B2-0CDE9FEC631A}"/>
              </a:ext>
            </a:extLst>
          </p:cNvPr>
          <p:cNvCxnSpPr>
            <a:cxnSpLocks/>
          </p:cNvCxnSpPr>
          <p:nvPr/>
        </p:nvCxnSpPr>
        <p:spPr>
          <a:xfrm flipH="1">
            <a:off x="6754183" y="3736046"/>
            <a:ext cx="182238" cy="22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1C7AB36-56B0-4228-8B68-916E52112894}"/>
              </a:ext>
            </a:extLst>
          </p:cNvPr>
          <p:cNvSpPr txBox="1"/>
          <p:nvPr/>
        </p:nvSpPr>
        <p:spPr>
          <a:xfrm>
            <a:off x="7571957" y="4182079"/>
            <a:ext cx="129614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~75.33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667AF1-4F33-4EA2-A04D-517C35DAADA8}"/>
              </a:ext>
            </a:extLst>
          </p:cNvPr>
          <p:cNvCxnSpPr>
            <a:cxnSpLocks/>
          </p:cNvCxnSpPr>
          <p:nvPr/>
        </p:nvCxnSpPr>
        <p:spPr>
          <a:xfrm flipH="1" flipV="1">
            <a:off x="7571957" y="3964588"/>
            <a:ext cx="222637" cy="217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AC5E482-6BB7-4A9C-81EF-3B4FC55AACC8}"/>
              </a:ext>
            </a:extLst>
          </p:cNvPr>
          <p:cNvSpPr txBox="1"/>
          <p:nvPr/>
        </p:nvSpPr>
        <p:spPr>
          <a:xfrm>
            <a:off x="8435023" y="3488845"/>
            <a:ext cx="129614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~87.91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B9815A-2DBC-43D3-BDB6-593A8544D2CC}"/>
              </a:ext>
            </a:extLst>
          </p:cNvPr>
          <p:cNvCxnSpPr>
            <a:cxnSpLocks/>
          </p:cNvCxnSpPr>
          <p:nvPr/>
        </p:nvCxnSpPr>
        <p:spPr>
          <a:xfrm flipH="1">
            <a:off x="8435023" y="3765844"/>
            <a:ext cx="185194" cy="19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BF6E699-8D38-44AE-88AA-CD0F9F2C09D6}"/>
              </a:ext>
            </a:extLst>
          </p:cNvPr>
          <p:cNvSpPr txBox="1"/>
          <p:nvPr/>
        </p:nvSpPr>
        <p:spPr>
          <a:xfrm>
            <a:off x="9098045" y="4244766"/>
            <a:ext cx="129614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~100.48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7A19845-102A-46A0-A34E-FE7D7432D08F}"/>
              </a:ext>
            </a:extLst>
          </p:cNvPr>
          <p:cNvCxnSpPr>
            <a:cxnSpLocks/>
          </p:cNvCxnSpPr>
          <p:nvPr/>
        </p:nvCxnSpPr>
        <p:spPr>
          <a:xfrm flipH="1" flipV="1">
            <a:off x="9216257" y="3964587"/>
            <a:ext cx="276688" cy="280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08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E650-762D-466E-B517-329198CD6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Used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D0BE57-279C-4002-B80C-33732B4305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Newton-Raphson</a:t>
                </a:r>
              </a:p>
              <a:p>
                <a:r>
                  <a:rPr lang="en-US" dirty="0"/>
                  <a:t>Secant</a:t>
                </a:r>
              </a:p>
              <a:p>
                <a:r>
                  <a:rPr lang="en-US" dirty="0" err="1"/>
                  <a:t>Steffensen’s</a:t>
                </a:r>
                <a:r>
                  <a:rPr lang="en-US" dirty="0"/>
                  <a:t> secant</a:t>
                </a:r>
              </a:p>
              <a:p>
                <a:r>
                  <a:rPr lang="en-US" dirty="0"/>
                  <a:t>Bisection</a:t>
                </a:r>
              </a:p>
              <a:p>
                <a:r>
                  <a:rPr lang="en-US" dirty="0"/>
                  <a:t>Monte Carlo bisection</a:t>
                </a:r>
              </a:p>
              <a:p>
                <a:r>
                  <a:rPr lang="en-US" dirty="0"/>
                  <a:t>Regula </a:t>
                </a:r>
                <a:r>
                  <a:rPr lang="en-US" dirty="0" err="1"/>
                  <a:t>falsi</a:t>
                </a:r>
                <a:endParaRPr lang="en-US" dirty="0"/>
              </a:p>
              <a:p>
                <a:r>
                  <a:rPr lang="en-US" dirty="0"/>
                  <a:t>Modified </a:t>
                </a:r>
                <a:r>
                  <a:rPr lang="en-US" dirty="0" err="1"/>
                  <a:t>regula</a:t>
                </a:r>
                <a:r>
                  <a:rPr lang="en-US" dirty="0"/>
                  <a:t> </a:t>
                </a:r>
                <a:r>
                  <a:rPr lang="en-US" dirty="0" err="1"/>
                  <a:t>falsi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D0BE57-279C-4002-B80C-33732B4305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16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9271-61A3-4835-80FC-AD36CE971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3054254"/>
            <a:ext cx="8361229" cy="749492"/>
          </a:xfrm>
        </p:spPr>
        <p:txBody>
          <a:bodyPr>
            <a:noAutofit/>
          </a:bodyPr>
          <a:lstStyle/>
          <a:p>
            <a:r>
              <a:rPr lang="en-US" sz="4800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535973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C62D-90F4-4F02-B5D8-15BBCC29C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– One Initial Guess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C5EBCF-1F08-4757-A34F-CF6238A961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5999"/>
                <a:ext cx="9601200" cy="40260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benchmark is required to evaluate each method reliably</a:t>
                </a:r>
              </a:p>
              <a:p>
                <a:r>
                  <a:rPr lang="en-US" dirty="0"/>
                  <a:t>For this benchmark, we will use a maximum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dirty="0"/>
                  <a:t> iterations and a tolerance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=0.0001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Each method will run 100 times for initial guesses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[1, 100]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a positive integer</a:t>
                </a:r>
              </a:p>
              <a:p>
                <a:r>
                  <a:rPr lang="en-US" dirty="0"/>
                  <a:t>If the method fails to converge after 40 iterations or finds a negative solution, we mark the test as a failure</a:t>
                </a:r>
              </a:p>
              <a:p>
                <a:r>
                  <a:rPr lang="en-US" dirty="0"/>
                  <a:t>If a positive solution is found, we mark it as a success</a:t>
                </a:r>
              </a:p>
              <a:p>
                <a:r>
                  <a:rPr lang="en-US" dirty="0"/>
                  <a:t>Performance is based on the average number of iterations needed and the rate of success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C5EBCF-1F08-4757-A34F-CF6238A961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5999"/>
                <a:ext cx="9601200" cy="4026023"/>
              </a:xfrm>
              <a:blipFill>
                <a:blip r:embed="rId2"/>
                <a:stretch>
                  <a:fillRect l="-635" t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53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C611-DD45-470F-A93D-068D1FCB5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4475"/>
            <a:ext cx="9162495" cy="1293028"/>
          </a:xfrm>
        </p:spPr>
        <p:txBody>
          <a:bodyPr/>
          <a:lstStyle/>
          <a:p>
            <a:r>
              <a:rPr lang="en-US" dirty="0"/>
              <a:t>Benchmark – Two Initial Guesses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9F5036-592D-4651-AB2C-0858099D83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Since several methods require a second initial guess, they will be evaluated differently</a:t>
                </a:r>
              </a:p>
              <a:p>
                <a:r>
                  <a:rPr lang="en-US" dirty="0"/>
                  <a:t>Maximum number of iterations and tolerance are the same</a:t>
                </a:r>
              </a:p>
              <a:p>
                <a:r>
                  <a:rPr lang="en-US" dirty="0"/>
                  <a:t>Each method will run 100 times for initial guesses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∈[1, 100]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21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, 1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are both positive integers (i.e. Test #1: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=21</m:t>
                    </m:r>
                  </m:oMath>
                </a14:m>
                <a:r>
                  <a:rPr lang="en-US" dirty="0"/>
                  <a:t>, Test #2: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22</m:t>
                    </m:r>
                  </m:oMath>
                </a14:m>
                <a:r>
                  <a:rPr lang="en-US" dirty="0"/>
                  <a:t>, etc.)</a:t>
                </a:r>
              </a:p>
              <a:p>
                <a:r>
                  <a:rPr lang="en-US" dirty="0"/>
                  <a:t>Conditions for success and failure are the same</a:t>
                </a:r>
              </a:p>
              <a:p>
                <a:r>
                  <a:rPr lang="en-US" dirty="0"/>
                  <a:t>Performance analysis is the same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9F5036-592D-4651-AB2C-0858099D83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1361" r="-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1271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3D6A-AE3D-464C-89D8-2AC1C6CC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of Convergence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3203F-6133-4BA5-B05F-79C900832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rate of convergence for each method can be estimated based on the step-to-step error of the output for a certain input.</a:t>
            </a:r>
          </a:p>
          <a:p>
            <a:pPr marL="0" indent="0">
              <a:buNone/>
            </a:pPr>
            <a:r>
              <a:rPr lang="en-US" dirty="0"/>
              <a:t>Plotting this error vs. the iteration in logarithmic form, we can approximate one of three types of convergence: linear, quadratic, or logarithmic.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F8D20-86D1-4110-975A-A36599B49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25"/>
          <a:stretch/>
        </p:blipFill>
        <p:spPr>
          <a:xfrm>
            <a:off x="3223619" y="3851800"/>
            <a:ext cx="5744761" cy="25062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80C594-1FA0-4F51-B5A7-858FF95FC879}"/>
              </a:ext>
            </a:extLst>
          </p:cNvPr>
          <p:cNvSpPr txBox="1"/>
          <p:nvPr/>
        </p:nvSpPr>
        <p:spPr>
          <a:xfrm>
            <a:off x="5495278" y="6358083"/>
            <a:ext cx="1677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From Wikipedia</a:t>
            </a:r>
          </a:p>
        </p:txBody>
      </p:sp>
    </p:spTree>
    <p:extLst>
      <p:ext uri="{BB962C8B-B14F-4D97-AF65-F5344CB8AC3E}">
        <p14:creationId xmlns:p14="http://schemas.microsoft.com/office/powerpoint/2010/main" val="273744408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898</TotalTime>
  <Words>740</Words>
  <Application>Microsoft Office PowerPoint</Application>
  <PresentationFormat>Widescreen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Cambria Math</vt:lpstr>
      <vt:lpstr>Franklin Gothic Book</vt:lpstr>
      <vt:lpstr>Crop</vt:lpstr>
      <vt:lpstr>Numerical methods for solving cutoff equation of coaxial cables</vt:lpstr>
      <vt:lpstr>Brief intro/background</vt:lpstr>
      <vt:lpstr>Cutoff Equation</vt:lpstr>
      <vt:lpstr>PowerPoint Presentation</vt:lpstr>
      <vt:lpstr>Methods Used</vt:lpstr>
      <vt:lpstr>Testing</vt:lpstr>
      <vt:lpstr>Benchmark – One Initial Guess</vt:lpstr>
      <vt:lpstr>Benchmark – Two Initial Guesses</vt:lpstr>
      <vt:lpstr>Rate of Convergence</vt:lpstr>
      <vt:lpstr>Results</vt:lpstr>
      <vt:lpstr>PowerPoint Presentation</vt:lpstr>
      <vt:lpstr>Test Data</vt:lpstr>
      <vt:lpstr>Performance Data</vt:lpstr>
      <vt:lpstr>Performance Summary</vt:lpstr>
      <vt:lpstr>Estimated Rates of Convergence</vt:lpstr>
      <vt:lpstr>PowerPoint Presentation</vt:lpstr>
      <vt:lpstr>Analysis and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methods for solving cutoff equation of coaxial cables</dc:title>
  <dc:creator>Wizzam Rocks</dc:creator>
  <cp:lastModifiedBy>Wizzam Rocks</cp:lastModifiedBy>
  <cp:revision>52</cp:revision>
  <dcterms:created xsi:type="dcterms:W3CDTF">2019-09-22T20:04:38Z</dcterms:created>
  <dcterms:modified xsi:type="dcterms:W3CDTF">2019-09-24T02:56:20Z</dcterms:modified>
</cp:coreProperties>
</file>