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8" r:id="rId3"/>
    <p:sldId id="257" r:id="rId4"/>
    <p:sldId id="261" r:id="rId5"/>
    <p:sldId id="260" r:id="rId6"/>
    <p:sldId id="259" r:id="rId7"/>
    <p:sldId id="262" r:id="rId8"/>
    <p:sldId id="263" r:id="rId9"/>
    <p:sldId id="264" r:id="rId10"/>
    <p:sldId id="266" r:id="rId11"/>
    <p:sldId id="265" r:id="rId12"/>
    <p:sldId id="267" r:id="rId13"/>
    <p:sldId id="268" r:id="rId14"/>
    <p:sldId id="270" r:id="rId15"/>
    <p:sldId id="271" r:id="rId16"/>
    <p:sldId id="272" r:id="rId17"/>
    <p:sldId id="276" r:id="rId18"/>
    <p:sldId id="273" r:id="rId19"/>
    <p:sldId id="274"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zzam Rocks" userId="e37fd2ca11dc8db3" providerId="LiveId" clId="{14E3F12A-5CF1-4B75-9424-EAE187A92726}"/>
    <pc:docChg chg="undo redo custSel addSld delSld modSld">
      <pc:chgData name="Wizzam Rocks" userId="e37fd2ca11dc8db3" providerId="LiveId" clId="{14E3F12A-5CF1-4B75-9424-EAE187A92726}" dt="2019-10-10T19:54:06.575" v="833" actId="20577"/>
      <pc:docMkLst>
        <pc:docMk/>
      </pc:docMkLst>
      <pc:sldChg chg="modSp">
        <pc:chgData name="Wizzam Rocks" userId="e37fd2ca11dc8db3" providerId="LiveId" clId="{14E3F12A-5CF1-4B75-9424-EAE187A92726}" dt="2019-10-09T19:54:06.612" v="300" actId="20577"/>
        <pc:sldMkLst>
          <pc:docMk/>
          <pc:sldMk cId="746612520" sldId="261"/>
        </pc:sldMkLst>
        <pc:spChg chg="mod">
          <ac:chgData name="Wizzam Rocks" userId="e37fd2ca11dc8db3" providerId="LiveId" clId="{14E3F12A-5CF1-4B75-9424-EAE187A92726}" dt="2019-10-09T19:54:06.612" v="300" actId="20577"/>
          <ac:spMkLst>
            <pc:docMk/>
            <pc:sldMk cId="746612520" sldId="261"/>
            <ac:spMk id="3" creationId="{BAB84976-D788-4CDA-9789-5952650A91CC}"/>
          </ac:spMkLst>
        </pc:spChg>
      </pc:sldChg>
      <pc:sldChg chg="modSp">
        <pc:chgData name="Wizzam Rocks" userId="e37fd2ca11dc8db3" providerId="LiveId" clId="{14E3F12A-5CF1-4B75-9424-EAE187A92726}" dt="2019-10-09T20:44:33.882" v="831" actId="20577"/>
        <pc:sldMkLst>
          <pc:docMk/>
          <pc:sldMk cId="803852035" sldId="264"/>
        </pc:sldMkLst>
        <pc:spChg chg="mod">
          <ac:chgData name="Wizzam Rocks" userId="e37fd2ca11dc8db3" providerId="LiveId" clId="{14E3F12A-5CF1-4B75-9424-EAE187A92726}" dt="2019-10-09T20:44:33.882" v="831" actId="20577"/>
          <ac:spMkLst>
            <pc:docMk/>
            <pc:sldMk cId="803852035" sldId="264"/>
            <ac:spMk id="3" creationId="{511C742B-3199-4E73-83CD-AAD9BF339538}"/>
          </ac:spMkLst>
        </pc:spChg>
      </pc:sldChg>
      <pc:sldChg chg="modSp">
        <pc:chgData name="Wizzam Rocks" userId="e37fd2ca11dc8db3" providerId="LiveId" clId="{14E3F12A-5CF1-4B75-9424-EAE187A92726}" dt="2019-10-09T19:44:58.959" v="57" actId="20577"/>
        <pc:sldMkLst>
          <pc:docMk/>
          <pc:sldMk cId="3480591462" sldId="270"/>
        </pc:sldMkLst>
        <pc:spChg chg="mod">
          <ac:chgData name="Wizzam Rocks" userId="e37fd2ca11dc8db3" providerId="LiveId" clId="{14E3F12A-5CF1-4B75-9424-EAE187A92726}" dt="2019-10-09T19:44:58.959" v="57" actId="20577"/>
          <ac:spMkLst>
            <pc:docMk/>
            <pc:sldMk cId="3480591462" sldId="270"/>
            <ac:spMk id="3" creationId="{AB18FA5F-E98F-42BC-9FFC-251E7B8717B0}"/>
          </ac:spMkLst>
        </pc:spChg>
      </pc:sldChg>
      <pc:sldChg chg="modSp">
        <pc:chgData name="Wizzam Rocks" userId="e37fd2ca11dc8db3" providerId="LiveId" clId="{14E3F12A-5CF1-4B75-9424-EAE187A92726}" dt="2019-10-09T20:33:48.907" v="830" actId="113"/>
        <pc:sldMkLst>
          <pc:docMk/>
          <pc:sldMk cId="2823429887" sldId="275"/>
        </pc:sldMkLst>
        <pc:spChg chg="mod">
          <ac:chgData name="Wizzam Rocks" userId="e37fd2ca11dc8db3" providerId="LiveId" clId="{14E3F12A-5CF1-4B75-9424-EAE187A92726}" dt="2019-10-09T20:33:48.907" v="830" actId="113"/>
          <ac:spMkLst>
            <pc:docMk/>
            <pc:sldMk cId="2823429887" sldId="275"/>
            <ac:spMk id="3" creationId="{1BBF226C-4981-4DED-B065-C086543BB37B}"/>
          </ac:spMkLst>
        </pc:spChg>
      </pc:sldChg>
      <pc:sldChg chg="modSp">
        <pc:chgData name="Wizzam Rocks" userId="e37fd2ca11dc8db3" providerId="LiveId" clId="{14E3F12A-5CF1-4B75-9424-EAE187A92726}" dt="2019-10-10T19:54:06.575" v="833" actId="20577"/>
        <pc:sldMkLst>
          <pc:docMk/>
          <pc:sldMk cId="1757658977" sldId="276"/>
        </pc:sldMkLst>
        <pc:spChg chg="mod">
          <ac:chgData name="Wizzam Rocks" userId="e37fd2ca11dc8db3" providerId="LiveId" clId="{14E3F12A-5CF1-4B75-9424-EAE187A92726}" dt="2019-10-10T19:54:06.575" v="833" actId="20577"/>
          <ac:spMkLst>
            <pc:docMk/>
            <pc:sldMk cId="1757658977" sldId="276"/>
            <ac:spMk id="3" creationId="{E86389DE-E82F-4326-A367-731D56AEA539}"/>
          </ac:spMkLst>
        </pc:spChg>
      </pc:sldChg>
      <pc:sldChg chg="modSp">
        <pc:chgData name="Wizzam Rocks" userId="e37fd2ca11dc8db3" providerId="LiveId" clId="{14E3F12A-5CF1-4B75-9424-EAE187A92726}" dt="2019-10-09T20:26:41.465" v="785" actId="20577"/>
        <pc:sldMkLst>
          <pc:docMk/>
          <pc:sldMk cId="1550161210" sldId="277"/>
        </pc:sldMkLst>
        <pc:spChg chg="mod">
          <ac:chgData name="Wizzam Rocks" userId="e37fd2ca11dc8db3" providerId="LiveId" clId="{14E3F12A-5CF1-4B75-9424-EAE187A92726}" dt="2019-10-09T20:26:41.465" v="785" actId="20577"/>
          <ac:spMkLst>
            <pc:docMk/>
            <pc:sldMk cId="1550161210" sldId="277"/>
            <ac:spMk id="3" creationId="{9B0ADEA5-026F-4120-92FA-1BFCA0EF5A37}"/>
          </ac:spMkLst>
        </pc:spChg>
      </pc:sldChg>
      <pc:sldChg chg="modSp add del">
        <pc:chgData name="Wizzam Rocks" userId="e37fd2ca11dc8db3" providerId="LiveId" clId="{14E3F12A-5CF1-4B75-9424-EAE187A92726}" dt="2019-10-09T20:26:46.295" v="786" actId="47"/>
        <pc:sldMkLst>
          <pc:docMk/>
          <pc:sldMk cId="434482069" sldId="278"/>
        </pc:sldMkLst>
        <pc:spChg chg="mod">
          <ac:chgData name="Wizzam Rocks" userId="e37fd2ca11dc8db3" providerId="LiveId" clId="{14E3F12A-5CF1-4B75-9424-EAE187A92726}" dt="2019-10-09T20:06:16.214" v="329" actId="20577"/>
          <ac:spMkLst>
            <pc:docMk/>
            <pc:sldMk cId="434482069" sldId="278"/>
            <ac:spMk id="2" creationId="{86B71966-F13A-4315-B760-1FC62A4DF53F}"/>
          </ac:spMkLst>
        </pc:spChg>
        <pc:spChg chg="mod">
          <ac:chgData name="Wizzam Rocks" userId="e37fd2ca11dc8db3" providerId="LiveId" clId="{14E3F12A-5CF1-4B75-9424-EAE187A92726}" dt="2019-10-09T20:16:26.897" v="697" actId="20577"/>
          <ac:spMkLst>
            <pc:docMk/>
            <pc:sldMk cId="434482069" sldId="278"/>
            <ac:spMk id="3" creationId="{06533ECE-4620-4034-AD93-A52CC8E0A7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8D38747-4367-4BD2-8D51-C97E202738E2}" type="datetime1">
              <a:rPr lang="en-US" smtClean="0"/>
              <a:t>10/10/2019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1873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92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310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714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AE507A8-A5CF-4D38-AB86-7EDDA87A85D4}" type="datetime1">
              <a:rPr lang="en-US" smtClean="0"/>
              <a:t>10/10/2019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16155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583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6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33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697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0277FD-7DE6-41D4-930D-AC99F5AFE54E}" type="datetime1">
              <a:rPr lang="en-US" smtClean="0"/>
              <a:t>10/10/2019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448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A15526-7079-4B7B-987C-1B5FAE11A0FF}" type="datetime1">
              <a:rPr lang="en-US" smtClean="0"/>
              <a:t>10/10/2019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533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73ED0CC-082F-4160-86E5-0D6041F12778}" type="datetime1">
              <a:rPr lang="en-US" smtClean="0"/>
              <a:t>10/10/2019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95421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65D2F-72A3-44C5-804E-2308D816F8F1}"/>
              </a:ext>
            </a:extLst>
          </p:cNvPr>
          <p:cNvPicPr>
            <a:picLocks noChangeAspect="1"/>
          </p:cNvPicPr>
          <p:nvPr/>
        </p:nvPicPr>
        <p:blipFill rotWithShape="1">
          <a:blip r:embed="rId3">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47A007A6-96E6-40D6-A66E-84244610C6A4}"/>
              </a:ext>
            </a:extLst>
          </p:cNvPr>
          <p:cNvSpPr>
            <a:spLocks noGrp="1"/>
          </p:cNvSpPr>
          <p:nvPr>
            <p:ph type="ctrTitle"/>
          </p:nvPr>
        </p:nvSpPr>
        <p:spPr/>
        <p:txBody>
          <a:bodyPr>
            <a:noAutofit/>
          </a:bodyPr>
          <a:lstStyle/>
          <a:p>
            <a:r>
              <a:rPr lang="en-US" sz="4800" dirty="0"/>
              <a:t>Interpolation Methods for analyzing under-sampled impedance data</a:t>
            </a:r>
          </a:p>
        </p:txBody>
      </p:sp>
      <p:sp>
        <p:nvSpPr>
          <p:cNvPr id="3" name="Subtitle 2">
            <a:extLst>
              <a:ext uri="{FF2B5EF4-FFF2-40B4-BE49-F238E27FC236}">
                <a16:creationId xmlns:a16="http://schemas.microsoft.com/office/drawing/2014/main" id="{6EED4A33-EA56-415D-900A-1FBAB955D5BD}"/>
              </a:ext>
            </a:extLst>
          </p:cNvPr>
          <p:cNvSpPr>
            <a:spLocks noGrp="1"/>
          </p:cNvSpPr>
          <p:nvPr>
            <p:ph type="subTitle" idx="1"/>
          </p:nvPr>
        </p:nvSpPr>
        <p:spPr/>
        <p:txBody>
          <a:bodyPr>
            <a:normAutofit/>
          </a:bodyPr>
          <a:lstStyle/>
          <a:p>
            <a:r>
              <a:rPr lang="en-US" dirty="0"/>
              <a:t>Wissam Razouki</a:t>
            </a:r>
          </a:p>
          <a:p>
            <a:r>
              <a:rPr lang="en-US" dirty="0"/>
              <a:t>CSE 3802</a:t>
            </a:r>
          </a:p>
        </p:txBody>
      </p:sp>
    </p:spTree>
    <p:extLst>
      <p:ext uri="{BB962C8B-B14F-4D97-AF65-F5344CB8AC3E}">
        <p14:creationId xmlns:p14="http://schemas.microsoft.com/office/powerpoint/2010/main" val="225161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65D2F-72A3-44C5-804E-2308D816F8F1}"/>
              </a:ext>
            </a:extLst>
          </p:cNvPr>
          <p:cNvPicPr>
            <a:picLocks noChangeAspect="1"/>
          </p:cNvPicPr>
          <p:nvPr/>
        </p:nvPicPr>
        <p:blipFill rotWithShape="1">
          <a:blip r:embed="rId2">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47A007A6-96E6-40D6-A66E-84244610C6A4}"/>
              </a:ext>
            </a:extLst>
          </p:cNvPr>
          <p:cNvSpPr>
            <a:spLocks noGrp="1"/>
          </p:cNvSpPr>
          <p:nvPr>
            <p:ph type="ctrTitle"/>
          </p:nvPr>
        </p:nvSpPr>
        <p:spPr>
          <a:xfrm>
            <a:off x="1416372" y="3429000"/>
            <a:ext cx="9359256" cy="713981"/>
          </a:xfrm>
        </p:spPr>
        <p:txBody>
          <a:bodyPr>
            <a:noAutofit/>
          </a:bodyPr>
          <a:lstStyle/>
          <a:p>
            <a:r>
              <a:rPr lang="en-US" sz="4800" dirty="0"/>
              <a:t>Experimental results and analysis</a:t>
            </a:r>
          </a:p>
        </p:txBody>
      </p:sp>
    </p:spTree>
    <p:extLst>
      <p:ext uri="{BB962C8B-B14F-4D97-AF65-F5344CB8AC3E}">
        <p14:creationId xmlns:p14="http://schemas.microsoft.com/office/powerpoint/2010/main" val="45038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8A8A-4760-4B14-9BD8-C6BDE318BF7C}"/>
              </a:ext>
            </a:extLst>
          </p:cNvPr>
          <p:cNvSpPr>
            <a:spLocks noGrp="1"/>
          </p:cNvSpPr>
          <p:nvPr>
            <p:ph type="title"/>
          </p:nvPr>
        </p:nvSpPr>
        <p:spPr/>
        <p:txBody>
          <a:bodyPr/>
          <a:lstStyle/>
          <a:p>
            <a:r>
              <a:rPr lang="en-US" dirty="0"/>
              <a:t>Newton Polynomial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C7A3C9-EB97-4A09-80F8-20772660C94B}"/>
                  </a:ext>
                </a:extLst>
              </p:cNvPr>
              <p:cNvSpPr>
                <a:spLocks noGrp="1"/>
              </p:cNvSpPr>
              <p:nvPr>
                <p:ph idx="1"/>
              </p:nvPr>
            </p:nvSpPr>
            <p:spPr>
              <a:xfrm>
                <a:off x="1371600" y="2286000"/>
                <a:ext cx="9601200" cy="4105922"/>
              </a:xfrm>
            </p:spPr>
            <p:txBody>
              <a:bodyPr>
                <a:normAutofit lnSpcReduction="10000"/>
              </a:bodyPr>
              <a:lstStyle/>
              <a:p>
                <a:pPr marL="0" indent="0">
                  <a:buNone/>
                </a:pPr>
                <a:r>
                  <a:rPr lang="en-US" dirty="0"/>
                  <a:t>Newton’s method of interpolation falls under the “interpolating polynomial” family</a:t>
                </a:r>
              </a:p>
              <a:p>
                <a:r>
                  <a:rPr lang="en-US" dirty="0"/>
                  <a:t>It requires the use of divided differences for calculating the coefficients of the polynomial</a:t>
                </a:r>
              </a:p>
              <a:p>
                <a:pPr lvl="1"/>
                <a:r>
                  <a:rPr lang="en-US" dirty="0"/>
                  <a:t>This can result in a lot of terms in the code for many data points</a:t>
                </a:r>
              </a:p>
              <a:p>
                <a:pPr marL="0" indent="0">
                  <a:buNone/>
                </a:pPr>
                <a:r>
                  <a:rPr lang="en-US" dirty="0"/>
                  <a:t>Since we only need to find the frequency and input resistance where the reactance goes from positive to negative and vice versa, we can choose to interpolate over only the necessary data points </a:t>
                </a:r>
              </a:p>
              <a:p>
                <a:r>
                  <a:rPr lang="en-US" dirty="0"/>
                  <a:t>Choosing a small limit might cause loss of significance, while choosing a large limit might result in incorrect values as the polynomial becomes more complex</a:t>
                </a:r>
              </a:p>
              <a:p>
                <a:r>
                  <a:rPr lang="en-US" dirty="0"/>
                  <a:t>For this method, we will interpolate over the data where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∈[11.40,  18.00]</m:t>
                    </m:r>
                  </m:oMath>
                </a14:m>
                <a:r>
                  <a:rPr lang="en-US" dirty="0"/>
                  <a:t> (for a total of 12 data points)</a:t>
                </a:r>
              </a:p>
              <a:p>
                <a:pPr marL="0" indent="0">
                  <a:buNone/>
                </a:pPr>
                <a:r>
                  <a:rPr lang="en-US" dirty="0"/>
                  <a:t>The resulting plots for “f vs. X” and “f vs. R” (with solutions marked) are shown below</a:t>
                </a:r>
              </a:p>
              <a:p>
                <a:endParaRPr lang="en-US" dirty="0"/>
              </a:p>
            </p:txBody>
          </p:sp>
        </mc:Choice>
        <mc:Fallback xmlns="">
          <p:sp>
            <p:nvSpPr>
              <p:cNvPr id="3" name="Content Placeholder 2">
                <a:extLst>
                  <a:ext uri="{FF2B5EF4-FFF2-40B4-BE49-F238E27FC236}">
                    <a16:creationId xmlns:a16="http://schemas.microsoft.com/office/drawing/2014/main" id="{77C7A3C9-EB97-4A09-80F8-20772660C94B}"/>
                  </a:ext>
                </a:extLst>
              </p:cNvPr>
              <p:cNvSpPr>
                <a:spLocks noGrp="1" noRot="1" noChangeAspect="1" noMove="1" noResize="1" noEditPoints="1" noAdjustHandles="1" noChangeArrowheads="1" noChangeShapeType="1" noTextEdit="1"/>
              </p:cNvSpPr>
              <p:nvPr>
                <p:ph idx="1"/>
              </p:nvPr>
            </p:nvSpPr>
            <p:spPr>
              <a:xfrm>
                <a:off x="1371600" y="2286000"/>
                <a:ext cx="9601200" cy="4105922"/>
              </a:xfrm>
              <a:blipFill>
                <a:blip r:embed="rId2"/>
                <a:stretch>
                  <a:fillRect l="-635" t="-1929" r="-1206" b="-445"/>
                </a:stretch>
              </a:blipFill>
            </p:spPr>
            <p:txBody>
              <a:bodyPr/>
              <a:lstStyle/>
              <a:p>
                <a:r>
                  <a:rPr lang="en-US">
                    <a:noFill/>
                  </a:rPr>
                  <a:t> </a:t>
                </a:r>
              </a:p>
            </p:txBody>
          </p:sp>
        </mc:Fallback>
      </mc:AlternateContent>
    </p:spTree>
    <p:extLst>
      <p:ext uri="{BB962C8B-B14F-4D97-AF65-F5344CB8AC3E}">
        <p14:creationId xmlns:p14="http://schemas.microsoft.com/office/powerpoint/2010/main" val="200626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9CE12-1939-41C0-A86A-650AE2FE3ECF}"/>
              </a:ext>
            </a:extLst>
          </p:cNvPr>
          <p:cNvPicPr>
            <a:picLocks noChangeAspect="1"/>
          </p:cNvPicPr>
          <p:nvPr/>
        </p:nvPicPr>
        <p:blipFill rotWithShape="1">
          <a:blip r:embed="rId2">
            <a:extLst>
              <a:ext uri="{28A0092B-C50C-407E-A947-70E740481C1C}">
                <a14:useLocalDpi xmlns:a14="http://schemas.microsoft.com/office/drawing/2010/main" val="0"/>
              </a:ext>
            </a:extLst>
          </a:blip>
          <a:srcRect l="6845" r="6141"/>
          <a:stretch/>
        </p:blipFill>
        <p:spPr>
          <a:xfrm>
            <a:off x="985420" y="189185"/>
            <a:ext cx="10608817" cy="6337585"/>
          </a:xfrm>
          <a:prstGeom prst="rect">
            <a:avLst/>
          </a:prstGeom>
        </p:spPr>
      </p:pic>
      <p:cxnSp>
        <p:nvCxnSpPr>
          <p:cNvPr id="6" name="Straight Arrow Connector 5">
            <a:extLst>
              <a:ext uri="{FF2B5EF4-FFF2-40B4-BE49-F238E27FC236}">
                <a16:creationId xmlns:a16="http://schemas.microsoft.com/office/drawing/2014/main" id="{60BF5A56-2D0C-4EC3-A7F0-5BDA4AC081B3}"/>
              </a:ext>
            </a:extLst>
          </p:cNvPr>
          <p:cNvCxnSpPr>
            <a:cxnSpLocks/>
          </p:cNvCxnSpPr>
          <p:nvPr/>
        </p:nvCxnSpPr>
        <p:spPr>
          <a:xfrm flipH="1">
            <a:off x="3542190" y="2698812"/>
            <a:ext cx="458680" cy="523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2018496-1822-4822-9747-C82976687DF8}"/>
                  </a:ext>
                </a:extLst>
              </p:cNvPr>
              <p:cNvSpPr txBox="1"/>
              <p:nvPr/>
            </p:nvSpPr>
            <p:spPr>
              <a:xfrm>
                <a:off x="3542190" y="2360258"/>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≈12.65</m:t>
                      </m:r>
                    </m:oMath>
                  </m:oMathPara>
                </a14:m>
                <a:endParaRPr lang="en-US" dirty="0"/>
              </a:p>
            </p:txBody>
          </p:sp>
        </mc:Choice>
        <mc:Fallback xmlns="">
          <p:sp>
            <p:nvSpPr>
              <p:cNvPr id="7" name="TextBox 6">
                <a:extLst>
                  <a:ext uri="{FF2B5EF4-FFF2-40B4-BE49-F238E27FC236}">
                    <a16:creationId xmlns:a16="http://schemas.microsoft.com/office/drawing/2014/main" id="{82018496-1822-4822-9747-C82976687DF8}"/>
                  </a:ext>
                </a:extLst>
              </p:cNvPr>
              <p:cNvSpPr txBox="1">
                <a:spLocks noRot="1" noChangeAspect="1" noMove="1" noResize="1" noEditPoints="1" noAdjustHandles="1" noChangeArrowheads="1" noChangeShapeType="1" noTextEdit="1"/>
              </p:cNvSpPr>
              <p:nvPr/>
            </p:nvSpPr>
            <p:spPr>
              <a:xfrm>
                <a:off x="3542190" y="2360258"/>
                <a:ext cx="1171851" cy="338554"/>
              </a:xfrm>
              <a:prstGeom prst="rect">
                <a:avLst/>
              </a:prstGeom>
              <a:blipFill>
                <a:blip r:embed="rId3"/>
                <a:stretch>
                  <a:fillRect b="-10714"/>
                </a:stretch>
              </a:blipFill>
              <a:ln>
                <a:no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B90C095-C9BF-4B0C-A371-1534BBAD9577}"/>
              </a:ext>
            </a:extLst>
          </p:cNvPr>
          <p:cNvCxnSpPr>
            <a:cxnSpLocks/>
          </p:cNvCxnSpPr>
          <p:nvPr/>
        </p:nvCxnSpPr>
        <p:spPr>
          <a:xfrm>
            <a:off x="8442664" y="2698812"/>
            <a:ext cx="612559" cy="523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A72EB3-069F-4F73-AE45-5D0ED5E0A8DD}"/>
                  </a:ext>
                </a:extLst>
              </p:cNvPr>
              <p:cNvSpPr txBox="1"/>
              <p:nvPr/>
            </p:nvSpPr>
            <p:spPr>
              <a:xfrm>
                <a:off x="7856738" y="2360258"/>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≈16.53</m:t>
                      </m:r>
                    </m:oMath>
                  </m:oMathPara>
                </a14:m>
                <a:endParaRPr lang="en-US" dirty="0"/>
              </a:p>
            </p:txBody>
          </p:sp>
        </mc:Choice>
        <mc:Fallback xmlns="">
          <p:sp>
            <p:nvSpPr>
              <p:cNvPr id="11" name="TextBox 10">
                <a:extLst>
                  <a:ext uri="{FF2B5EF4-FFF2-40B4-BE49-F238E27FC236}">
                    <a16:creationId xmlns:a16="http://schemas.microsoft.com/office/drawing/2014/main" id="{83A72EB3-069F-4F73-AE45-5D0ED5E0A8DD}"/>
                  </a:ext>
                </a:extLst>
              </p:cNvPr>
              <p:cNvSpPr txBox="1">
                <a:spLocks noRot="1" noChangeAspect="1" noMove="1" noResize="1" noEditPoints="1" noAdjustHandles="1" noChangeArrowheads="1" noChangeShapeType="1" noTextEdit="1"/>
              </p:cNvSpPr>
              <p:nvPr/>
            </p:nvSpPr>
            <p:spPr>
              <a:xfrm>
                <a:off x="7856738" y="2360258"/>
                <a:ext cx="1171851" cy="338554"/>
              </a:xfrm>
              <a:prstGeom prst="rect">
                <a:avLst/>
              </a:prstGeom>
              <a:blipFill>
                <a:blip r:embed="rId4"/>
                <a:stretch>
                  <a:fillRect b="-107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1034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F69FEA-B26E-406F-B560-0AE277B1B544}"/>
              </a:ext>
            </a:extLst>
          </p:cNvPr>
          <p:cNvPicPr>
            <a:picLocks noChangeAspect="1"/>
          </p:cNvPicPr>
          <p:nvPr/>
        </p:nvPicPr>
        <p:blipFill rotWithShape="1">
          <a:blip r:embed="rId2">
            <a:extLst>
              <a:ext uri="{28A0092B-C50C-407E-A947-70E740481C1C}">
                <a14:useLocalDpi xmlns:a14="http://schemas.microsoft.com/office/drawing/2010/main" val="0"/>
              </a:ext>
            </a:extLst>
          </a:blip>
          <a:srcRect l="6626" r="5704"/>
          <a:stretch/>
        </p:blipFill>
        <p:spPr>
          <a:xfrm>
            <a:off x="985422" y="260366"/>
            <a:ext cx="10688715" cy="6337267"/>
          </a:xfrm>
          <a:prstGeom prst="rect">
            <a:avLst/>
          </a:prstGeom>
        </p:spPr>
      </p:pic>
      <p:cxnSp>
        <p:nvCxnSpPr>
          <p:cNvPr id="6" name="Straight Arrow Connector 5">
            <a:extLst>
              <a:ext uri="{FF2B5EF4-FFF2-40B4-BE49-F238E27FC236}">
                <a16:creationId xmlns:a16="http://schemas.microsoft.com/office/drawing/2014/main" id="{5E07B6DC-CE5C-4BEC-8397-47111801BBE1}"/>
              </a:ext>
            </a:extLst>
          </p:cNvPr>
          <p:cNvCxnSpPr>
            <a:cxnSpLocks/>
          </p:cNvCxnSpPr>
          <p:nvPr/>
        </p:nvCxnSpPr>
        <p:spPr>
          <a:xfrm flipH="1">
            <a:off x="3577701" y="3790765"/>
            <a:ext cx="458680" cy="523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276747-C6D7-44A2-BA98-099C80C262FC}"/>
                  </a:ext>
                </a:extLst>
              </p:cNvPr>
              <p:cNvSpPr txBox="1"/>
              <p:nvPr/>
            </p:nvSpPr>
            <p:spPr>
              <a:xfrm>
                <a:off x="3657535" y="3428999"/>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≈22.07</m:t>
                      </m:r>
                    </m:oMath>
                  </m:oMathPara>
                </a14:m>
                <a:endParaRPr lang="en-US" dirty="0"/>
              </a:p>
            </p:txBody>
          </p:sp>
        </mc:Choice>
        <mc:Fallback xmlns="">
          <p:sp>
            <p:nvSpPr>
              <p:cNvPr id="7" name="TextBox 6">
                <a:extLst>
                  <a:ext uri="{FF2B5EF4-FFF2-40B4-BE49-F238E27FC236}">
                    <a16:creationId xmlns:a16="http://schemas.microsoft.com/office/drawing/2014/main" id="{63276747-C6D7-44A2-BA98-099C80C262FC}"/>
                  </a:ext>
                </a:extLst>
              </p:cNvPr>
              <p:cNvSpPr txBox="1">
                <a:spLocks noRot="1" noChangeAspect="1" noMove="1" noResize="1" noEditPoints="1" noAdjustHandles="1" noChangeArrowheads="1" noChangeShapeType="1" noTextEdit="1"/>
              </p:cNvSpPr>
              <p:nvPr/>
            </p:nvSpPr>
            <p:spPr>
              <a:xfrm>
                <a:off x="3657535" y="3428999"/>
                <a:ext cx="1171851" cy="338554"/>
              </a:xfrm>
              <a:prstGeom prst="rect">
                <a:avLst/>
              </a:prstGeom>
              <a:blipFill>
                <a:blip r:embed="rId3"/>
                <a:stretch>
                  <a:fillRect/>
                </a:stretch>
              </a:blipFill>
              <a:ln>
                <a:no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FA841C2-A7DF-450C-829C-374BF1B11A21}"/>
              </a:ext>
            </a:extLst>
          </p:cNvPr>
          <p:cNvCxnSpPr>
            <a:cxnSpLocks/>
          </p:cNvCxnSpPr>
          <p:nvPr/>
        </p:nvCxnSpPr>
        <p:spPr>
          <a:xfrm>
            <a:off x="8362765" y="1438183"/>
            <a:ext cx="719091" cy="4350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68CA92-2D0A-4599-95C8-53C21660E614}"/>
                  </a:ext>
                </a:extLst>
              </p:cNvPr>
              <p:cNvSpPr txBox="1"/>
              <p:nvPr/>
            </p:nvSpPr>
            <p:spPr>
              <a:xfrm>
                <a:off x="7776840" y="1099629"/>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≈684.5</m:t>
                      </m:r>
                    </m:oMath>
                  </m:oMathPara>
                </a14:m>
                <a:endParaRPr lang="en-US" dirty="0"/>
              </a:p>
            </p:txBody>
          </p:sp>
        </mc:Choice>
        <mc:Fallback xmlns="">
          <p:sp>
            <p:nvSpPr>
              <p:cNvPr id="11" name="TextBox 10">
                <a:extLst>
                  <a:ext uri="{FF2B5EF4-FFF2-40B4-BE49-F238E27FC236}">
                    <a16:creationId xmlns:a16="http://schemas.microsoft.com/office/drawing/2014/main" id="{5668CA92-2D0A-4599-95C8-53C21660E614}"/>
                  </a:ext>
                </a:extLst>
              </p:cNvPr>
              <p:cNvSpPr txBox="1">
                <a:spLocks noRot="1" noChangeAspect="1" noMove="1" noResize="1" noEditPoints="1" noAdjustHandles="1" noChangeArrowheads="1" noChangeShapeType="1" noTextEdit="1"/>
              </p:cNvSpPr>
              <p:nvPr/>
            </p:nvSpPr>
            <p:spPr>
              <a:xfrm>
                <a:off x="7776840" y="1099629"/>
                <a:ext cx="1171851" cy="338554"/>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8661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8B52-7A0C-4A6B-A09E-0FC544FC9585}"/>
              </a:ext>
            </a:extLst>
          </p:cNvPr>
          <p:cNvSpPr>
            <a:spLocks noGrp="1"/>
          </p:cNvSpPr>
          <p:nvPr>
            <p:ph type="title"/>
          </p:nvPr>
        </p:nvSpPr>
        <p:spPr/>
        <p:txBody>
          <a:bodyPr/>
          <a:lstStyle/>
          <a:p>
            <a:r>
              <a:rPr lang="en-US" dirty="0"/>
              <a:t>Quadratic Spline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18FA5F-E98F-42BC-9FFC-251E7B8717B0}"/>
                  </a:ext>
                </a:extLst>
              </p:cNvPr>
              <p:cNvSpPr>
                <a:spLocks noGrp="1"/>
              </p:cNvSpPr>
              <p:nvPr>
                <p:ph idx="1"/>
              </p:nvPr>
            </p:nvSpPr>
            <p:spPr>
              <a:xfrm>
                <a:off x="1371600" y="2286000"/>
                <a:ext cx="9601200" cy="4434396"/>
              </a:xfrm>
            </p:spPr>
            <p:txBody>
              <a:bodyPr>
                <a:normAutofit/>
              </a:bodyPr>
              <a:lstStyle/>
              <a:p>
                <a:pPr marL="0" indent="0">
                  <a:buNone/>
                </a:pPr>
                <a:r>
                  <a:rPr lang="en-US" dirty="0"/>
                  <a:t>Quadratic splines fall under the “spline” family</a:t>
                </a:r>
              </a:p>
              <a:p>
                <a:r>
                  <a:rPr lang="en-US" dirty="0"/>
                  <a:t>It uses a set of piecewise functions to build a less complex polynomial, resulting in similar results while avoiding Runge’s phenomenon of higher order polynomials</a:t>
                </a:r>
              </a:p>
              <a:p>
                <a:pPr marL="0" indent="0">
                  <a:buNone/>
                </a:pPr>
                <a:r>
                  <a:rPr lang="en-US" dirty="0"/>
                  <a:t>In order to do a proper comparison, we should use the same limits as before</a:t>
                </a:r>
              </a:p>
              <a:p>
                <a:r>
                  <a:rPr lang="en-US" dirty="0"/>
                  <a:t>For this method, we will interpolate over the data 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ea typeface="Cambria Math" panose="02040503050406030204" pitchFamily="18" charset="0"/>
                      </a:rPr>
                      <m:t>∈[11.40,  18.00]</m:t>
                    </m:r>
                  </m:oMath>
                </a14:m>
                <a:r>
                  <a:rPr lang="en-US" dirty="0"/>
                  <a:t> (for a total of 12 data points)</a:t>
                </a:r>
              </a:p>
              <a:p>
                <a:pPr lvl="1"/>
                <a:r>
                  <a:rPr lang="en-US" dirty="0"/>
                  <a:t>This was implemented in Mathematica using a </a:t>
                </a:r>
                <a:r>
                  <a:rPr lang="en-US" b="1" dirty="0"/>
                  <a:t>clamped boundary </a:t>
                </a:r>
                <a:r>
                  <a:rPr lang="en-US" dirty="0"/>
                  <a:t>(MATLAB does not handle piecewise functions well)</a:t>
                </a:r>
              </a:p>
              <a:p>
                <a:pPr marL="0" indent="0">
                  <a:buNone/>
                </a:pPr>
                <a:endParaRPr lang="en-US" dirty="0"/>
              </a:p>
              <a:p>
                <a:pPr marL="0" indent="0">
                  <a:buNone/>
                </a:pPr>
                <a:r>
                  <a:rPr lang="en-US" dirty="0"/>
                  <a:t>The resulting plots for “f vs. X” and “f vs. R” (with solutions marked) are shown below</a:t>
                </a:r>
              </a:p>
            </p:txBody>
          </p:sp>
        </mc:Choice>
        <mc:Fallback xmlns="">
          <p:sp>
            <p:nvSpPr>
              <p:cNvPr id="3" name="Content Placeholder 2">
                <a:extLst>
                  <a:ext uri="{FF2B5EF4-FFF2-40B4-BE49-F238E27FC236}">
                    <a16:creationId xmlns:a16="http://schemas.microsoft.com/office/drawing/2014/main" id="{AB18FA5F-E98F-42BC-9FFC-251E7B8717B0}"/>
                  </a:ext>
                </a:extLst>
              </p:cNvPr>
              <p:cNvSpPr>
                <a:spLocks noGrp="1" noRot="1" noChangeAspect="1" noMove="1" noResize="1" noEditPoints="1" noAdjustHandles="1" noChangeArrowheads="1" noChangeShapeType="1" noTextEdit="1"/>
              </p:cNvSpPr>
              <p:nvPr>
                <p:ph idx="1"/>
              </p:nvPr>
            </p:nvSpPr>
            <p:spPr>
              <a:xfrm>
                <a:off x="1371600" y="2286000"/>
                <a:ext cx="9601200" cy="4434396"/>
              </a:xfrm>
              <a:blipFill>
                <a:blip r:embed="rId2"/>
                <a:stretch>
                  <a:fillRect l="-635" t="-1100"/>
                </a:stretch>
              </a:blipFill>
            </p:spPr>
            <p:txBody>
              <a:bodyPr/>
              <a:lstStyle/>
              <a:p>
                <a:r>
                  <a:rPr lang="en-US">
                    <a:noFill/>
                  </a:rPr>
                  <a:t> </a:t>
                </a:r>
              </a:p>
            </p:txBody>
          </p:sp>
        </mc:Fallback>
      </mc:AlternateContent>
    </p:spTree>
    <p:extLst>
      <p:ext uri="{BB962C8B-B14F-4D97-AF65-F5344CB8AC3E}">
        <p14:creationId xmlns:p14="http://schemas.microsoft.com/office/powerpoint/2010/main" val="348059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2C9B49-5C63-4D69-BFFE-CA63CBF8F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40" y="349302"/>
            <a:ext cx="11125358" cy="6159396"/>
          </a:xfrm>
          <a:prstGeom prst="rect">
            <a:avLst/>
          </a:prstGeom>
        </p:spPr>
      </p:pic>
      <p:cxnSp>
        <p:nvCxnSpPr>
          <p:cNvPr id="7" name="Straight Connector 6">
            <a:extLst>
              <a:ext uri="{FF2B5EF4-FFF2-40B4-BE49-F238E27FC236}">
                <a16:creationId xmlns:a16="http://schemas.microsoft.com/office/drawing/2014/main" id="{5AD5ED4D-31E2-441A-B4AF-773F32265373}"/>
              </a:ext>
            </a:extLst>
          </p:cNvPr>
          <p:cNvCxnSpPr>
            <a:cxnSpLocks/>
          </p:cNvCxnSpPr>
          <p:nvPr/>
        </p:nvCxnSpPr>
        <p:spPr>
          <a:xfrm>
            <a:off x="2991775" y="710214"/>
            <a:ext cx="0" cy="5690586"/>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D41523F-D4F8-45E4-83F0-393808868348}"/>
              </a:ext>
            </a:extLst>
          </p:cNvPr>
          <p:cNvCxnSpPr>
            <a:cxnSpLocks/>
          </p:cNvCxnSpPr>
          <p:nvPr/>
        </p:nvCxnSpPr>
        <p:spPr>
          <a:xfrm>
            <a:off x="8080160" y="710214"/>
            <a:ext cx="0" cy="5690586"/>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27E77E6-BB0C-4130-86E1-E372FFA22696}"/>
              </a:ext>
            </a:extLst>
          </p:cNvPr>
          <p:cNvCxnSpPr>
            <a:cxnSpLocks/>
          </p:cNvCxnSpPr>
          <p:nvPr/>
        </p:nvCxnSpPr>
        <p:spPr>
          <a:xfrm flipH="1">
            <a:off x="2991775" y="3161560"/>
            <a:ext cx="458680" cy="534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045934-458F-4D14-93FD-5A7F3CF2BFD7}"/>
                  </a:ext>
                </a:extLst>
              </p:cNvPr>
              <p:cNvSpPr txBox="1"/>
              <p:nvPr/>
            </p:nvSpPr>
            <p:spPr>
              <a:xfrm>
                <a:off x="3015272" y="2823006"/>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≈12.65</m:t>
                      </m:r>
                    </m:oMath>
                  </m:oMathPara>
                </a14:m>
                <a:endParaRPr lang="en-US" dirty="0"/>
              </a:p>
            </p:txBody>
          </p:sp>
        </mc:Choice>
        <mc:Fallback xmlns="">
          <p:sp>
            <p:nvSpPr>
              <p:cNvPr id="13" name="TextBox 12">
                <a:extLst>
                  <a:ext uri="{FF2B5EF4-FFF2-40B4-BE49-F238E27FC236}">
                    <a16:creationId xmlns:a16="http://schemas.microsoft.com/office/drawing/2014/main" id="{5A045934-458F-4D14-93FD-5A7F3CF2BFD7}"/>
                  </a:ext>
                </a:extLst>
              </p:cNvPr>
              <p:cNvSpPr txBox="1">
                <a:spLocks noRot="1" noChangeAspect="1" noMove="1" noResize="1" noEditPoints="1" noAdjustHandles="1" noChangeArrowheads="1" noChangeShapeType="1" noTextEdit="1"/>
              </p:cNvSpPr>
              <p:nvPr/>
            </p:nvSpPr>
            <p:spPr>
              <a:xfrm>
                <a:off x="3015272" y="2823006"/>
                <a:ext cx="1171851" cy="338554"/>
              </a:xfrm>
              <a:prstGeom prst="rect">
                <a:avLst/>
              </a:prstGeom>
              <a:blipFill>
                <a:blip r:embed="rId3"/>
                <a:stretch>
                  <a:fillRect b="-10714"/>
                </a:stretch>
              </a:blipFill>
              <a:ln>
                <a:no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8FA3E4CF-B83C-4CED-9277-027A119FF552}"/>
              </a:ext>
            </a:extLst>
          </p:cNvPr>
          <p:cNvCxnSpPr>
            <a:cxnSpLocks/>
          </p:cNvCxnSpPr>
          <p:nvPr/>
        </p:nvCxnSpPr>
        <p:spPr>
          <a:xfrm>
            <a:off x="7343492" y="3161560"/>
            <a:ext cx="676184" cy="5293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6A9787-1F17-4B45-A73A-6A8839507276}"/>
                  </a:ext>
                </a:extLst>
              </p:cNvPr>
              <p:cNvSpPr txBox="1"/>
              <p:nvPr/>
            </p:nvSpPr>
            <p:spPr>
              <a:xfrm>
                <a:off x="6727325" y="2823006"/>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≈16.55</m:t>
                      </m:r>
                    </m:oMath>
                  </m:oMathPara>
                </a14:m>
                <a:endParaRPr lang="en-US" dirty="0"/>
              </a:p>
            </p:txBody>
          </p:sp>
        </mc:Choice>
        <mc:Fallback xmlns="">
          <p:sp>
            <p:nvSpPr>
              <p:cNvPr id="16" name="TextBox 15">
                <a:extLst>
                  <a:ext uri="{FF2B5EF4-FFF2-40B4-BE49-F238E27FC236}">
                    <a16:creationId xmlns:a16="http://schemas.microsoft.com/office/drawing/2014/main" id="{606A9787-1F17-4B45-A73A-6A8839507276}"/>
                  </a:ext>
                </a:extLst>
              </p:cNvPr>
              <p:cNvSpPr txBox="1">
                <a:spLocks noRot="1" noChangeAspect="1" noMove="1" noResize="1" noEditPoints="1" noAdjustHandles="1" noChangeArrowheads="1" noChangeShapeType="1" noTextEdit="1"/>
              </p:cNvSpPr>
              <p:nvPr/>
            </p:nvSpPr>
            <p:spPr>
              <a:xfrm>
                <a:off x="6727325" y="2823006"/>
                <a:ext cx="1171851" cy="338554"/>
              </a:xfrm>
              <a:prstGeom prst="rect">
                <a:avLst/>
              </a:prstGeom>
              <a:blipFill>
                <a:blip r:embed="rId4"/>
                <a:stretch>
                  <a:fillRect b="-107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3302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45FD7D-CB80-48B9-ADFF-FE79088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00" y="398201"/>
            <a:ext cx="11090179" cy="6109131"/>
          </a:xfrm>
          <a:prstGeom prst="rect">
            <a:avLst/>
          </a:prstGeom>
        </p:spPr>
      </p:pic>
      <p:cxnSp>
        <p:nvCxnSpPr>
          <p:cNvPr id="6" name="Straight Connector 5">
            <a:extLst>
              <a:ext uri="{FF2B5EF4-FFF2-40B4-BE49-F238E27FC236}">
                <a16:creationId xmlns:a16="http://schemas.microsoft.com/office/drawing/2014/main" id="{7AE20C1E-1B58-46E0-82FB-489462DBB7B9}"/>
              </a:ext>
            </a:extLst>
          </p:cNvPr>
          <p:cNvCxnSpPr>
            <a:cxnSpLocks/>
          </p:cNvCxnSpPr>
          <p:nvPr/>
        </p:nvCxnSpPr>
        <p:spPr>
          <a:xfrm>
            <a:off x="2920753" y="583707"/>
            <a:ext cx="0" cy="5690586"/>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97EB11E-413A-4DCE-B936-9163186C7D50}"/>
              </a:ext>
            </a:extLst>
          </p:cNvPr>
          <p:cNvCxnSpPr>
            <a:cxnSpLocks/>
          </p:cNvCxnSpPr>
          <p:nvPr/>
        </p:nvCxnSpPr>
        <p:spPr>
          <a:xfrm>
            <a:off x="7920361" y="583707"/>
            <a:ext cx="0" cy="5690586"/>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B45842-AFD4-466B-9463-DC07C3E05738}"/>
              </a:ext>
            </a:extLst>
          </p:cNvPr>
          <p:cNvCxnSpPr>
            <a:cxnSpLocks/>
          </p:cNvCxnSpPr>
          <p:nvPr/>
        </p:nvCxnSpPr>
        <p:spPr>
          <a:xfrm flipH="1">
            <a:off x="2920753" y="5477522"/>
            <a:ext cx="458680" cy="523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E4F804-B009-47C1-AFAA-A0B1D49E847A}"/>
                  </a:ext>
                </a:extLst>
              </p:cNvPr>
              <p:cNvSpPr txBox="1"/>
              <p:nvPr/>
            </p:nvSpPr>
            <p:spPr>
              <a:xfrm>
                <a:off x="3018343" y="5138968"/>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≈26.4</m:t>
                      </m:r>
                    </m:oMath>
                  </m:oMathPara>
                </a14:m>
                <a:endParaRPr lang="en-US" dirty="0"/>
              </a:p>
            </p:txBody>
          </p:sp>
        </mc:Choice>
        <mc:Fallback xmlns="">
          <p:sp>
            <p:nvSpPr>
              <p:cNvPr id="9" name="TextBox 8">
                <a:extLst>
                  <a:ext uri="{FF2B5EF4-FFF2-40B4-BE49-F238E27FC236}">
                    <a16:creationId xmlns:a16="http://schemas.microsoft.com/office/drawing/2014/main" id="{2AE4F804-B009-47C1-AFAA-A0B1D49E847A}"/>
                  </a:ext>
                </a:extLst>
              </p:cNvPr>
              <p:cNvSpPr txBox="1">
                <a:spLocks noRot="1" noChangeAspect="1" noMove="1" noResize="1" noEditPoints="1" noAdjustHandles="1" noChangeArrowheads="1" noChangeShapeType="1" noTextEdit="1"/>
              </p:cNvSpPr>
              <p:nvPr/>
            </p:nvSpPr>
            <p:spPr>
              <a:xfrm>
                <a:off x="3018343" y="5138968"/>
                <a:ext cx="1171851" cy="338554"/>
              </a:xfrm>
              <a:prstGeom prst="rect">
                <a:avLst/>
              </a:prstGeom>
              <a:blipFill>
                <a:blip r:embed="rId3"/>
                <a:stretch>
                  <a:fillRect/>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5DD980D-5C28-47F1-9F2A-FC3961FDFB95}"/>
              </a:ext>
            </a:extLst>
          </p:cNvPr>
          <p:cNvCxnSpPr>
            <a:cxnSpLocks/>
          </p:cNvCxnSpPr>
          <p:nvPr/>
        </p:nvCxnSpPr>
        <p:spPr>
          <a:xfrm flipH="1" flipV="1">
            <a:off x="7920361" y="1109710"/>
            <a:ext cx="611079" cy="29296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4639EC4-EAE2-4154-B47D-18982A1D953B}"/>
                  </a:ext>
                </a:extLst>
              </p:cNvPr>
              <p:cNvSpPr txBox="1"/>
              <p:nvPr/>
            </p:nvSpPr>
            <p:spPr>
              <a:xfrm>
                <a:off x="8171394" y="1367163"/>
                <a:ext cx="1345465"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≈703.45</m:t>
                      </m:r>
                    </m:oMath>
                  </m:oMathPara>
                </a14:m>
                <a:endParaRPr lang="en-US" dirty="0"/>
              </a:p>
            </p:txBody>
          </p:sp>
        </mc:Choice>
        <mc:Fallback xmlns="">
          <p:sp>
            <p:nvSpPr>
              <p:cNvPr id="13" name="TextBox 12">
                <a:extLst>
                  <a:ext uri="{FF2B5EF4-FFF2-40B4-BE49-F238E27FC236}">
                    <a16:creationId xmlns:a16="http://schemas.microsoft.com/office/drawing/2014/main" id="{D4639EC4-EAE2-4154-B47D-18982A1D953B}"/>
                  </a:ext>
                </a:extLst>
              </p:cNvPr>
              <p:cNvSpPr txBox="1">
                <a:spLocks noRot="1" noChangeAspect="1" noMove="1" noResize="1" noEditPoints="1" noAdjustHandles="1" noChangeArrowheads="1" noChangeShapeType="1" noTextEdit="1"/>
              </p:cNvSpPr>
              <p:nvPr/>
            </p:nvSpPr>
            <p:spPr>
              <a:xfrm>
                <a:off x="8171394" y="1367163"/>
                <a:ext cx="1345465" cy="338554"/>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8770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AABC-A105-4573-B98A-D0A88B62CFD3}"/>
              </a:ext>
            </a:extLst>
          </p:cNvPr>
          <p:cNvSpPr>
            <a:spLocks noGrp="1"/>
          </p:cNvSpPr>
          <p:nvPr>
            <p:ph type="title"/>
          </p:nvPr>
        </p:nvSpPr>
        <p:spPr/>
        <p:txBody>
          <a:bodyPr/>
          <a:lstStyle/>
          <a:p>
            <a:r>
              <a:rPr lang="en-US" dirty="0"/>
              <a:t>Graphical Analysis</a:t>
            </a:r>
          </a:p>
        </p:txBody>
      </p:sp>
      <p:sp>
        <p:nvSpPr>
          <p:cNvPr id="3" name="Content Placeholder 2">
            <a:extLst>
              <a:ext uri="{FF2B5EF4-FFF2-40B4-BE49-F238E27FC236}">
                <a16:creationId xmlns:a16="http://schemas.microsoft.com/office/drawing/2014/main" id="{E86389DE-E82F-4326-A367-731D56AEA539}"/>
              </a:ext>
            </a:extLst>
          </p:cNvPr>
          <p:cNvSpPr>
            <a:spLocks noGrp="1"/>
          </p:cNvSpPr>
          <p:nvPr>
            <p:ph idx="1"/>
          </p:nvPr>
        </p:nvSpPr>
        <p:spPr>
          <a:xfrm>
            <a:off x="1371600" y="2286000"/>
            <a:ext cx="5402062" cy="4052656"/>
          </a:xfrm>
        </p:spPr>
        <p:txBody>
          <a:bodyPr>
            <a:normAutofit/>
          </a:bodyPr>
          <a:lstStyle/>
          <a:p>
            <a:pPr marL="0" indent="0">
              <a:buNone/>
            </a:pPr>
            <a:r>
              <a:rPr lang="en-US" dirty="0"/>
              <a:t>Looking at the graphs above, we notice that the “waves” in the Newton polynomial are much greater at the endpoints compared to the quadratic spline</a:t>
            </a:r>
          </a:p>
          <a:p>
            <a:r>
              <a:rPr lang="en-US" dirty="0"/>
              <a:t>This is a simple case of </a:t>
            </a:r>
            <a:r>
              <a:rPr lang="en-US" b="1" dirty="0"/>
              <a:t>Runge’s phenomenon</a:t>
            </a:r>
            <a:r>
              <a:rPr lang="en-US" dirty="0"/>
              <a:t>, which shows that interpolating polynomials of a higher degree tend to oscillate more at the edges of the interval</a:t>
            </a:r>
          </a:p>
          <a:p>
            <a:r>
              <a:rPr lang="en-US" dirty="0"/>
              <a:t>In this case, we are analyzing a 11</a:t>
            </a:r>
            <a:r>
              <a:rPr lang="en-US" baseline="30000" dirty="0"/>
              <a:t>th</a:t>
            </a:r>
            <a:r>
              <a:rPr lang="en-US" dirty="0"/>
              <a:t> degree Newton polynomial vs. a 2</a:t>
            </a:r>
            <a:r>
              <a:rPr lang="en-US" baseline="30000" dirty="0"/>
              <a:t>nd</a:t>
            </a:r>
            <a:r>
              <a:rPr lang="en-US" dirty="0"/>
              <a:t> degree quadratic spline polynomial</a:t>
            </a:r>
          </a:p>
          <a:p>
            <a:pPr marL="0" indent="0">
              <a:buNone/>
            </a:pPr>
            <a:endParaRPr lang="en-US" dirty="0"/>
          </a:p>
        </p:txBody>
      </p:sp>
      <p:pic>
        <p:nvPicPr>
          <p:cNvPr id="5" name="Picture 4">
            <a:extLst>
              <a:ext uri="{FF2B5EF4-FFF2-40B4-BE49-F238E27FC236}">
                <a16:creationId xmlns:a16="http://schemas.microsoft.com/office/drawing/2014/main" id="{3D6179C9-1F1F-49F0-9731-3D9FA8213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102" y="972221"/>
            <a:ext cx="3889854" cy="5199979"/>
          </a:xfrm>
          <a:prstGeom prst="rect">
            <a:avLst/>
          </a:prstGeom>
        </p:spPr>
      </p:pic>
      <p:sp>
        <p:nvSpPr>
          <p:cNvPr id="6" name="TextBox 5">
            <a:extLst>
              <a:ext uri="{FF2B5EF4-FFF2-40B4-BE49-F238E27FC236}">
                <a16:creationId xmlns:a16="http://schemas.microsoft.com/office/drawing/2014/main" id="{068A3900-C46B-4E1B-845F-65A043698CF4}"/>
              </a:ext>
            </a:extLst>
          </p:cNvPr>
          <p:cNvSpPr txBox="1"/>
          <p:nvPr/>
        </p:nvSpPr>
        <p:spPr>
          <a:xfrm>
            <a:off x="8161306" y="6172200"/>
            <a:ext cx="2725445" cy="276999"/>
          </a:xfrm>
          <a:prstGeom prst="rect">
            <a:avLst/>
          </a:prstGeom>
          <a:noFill/>
        </p:spPr>
        <p:txBody>
          <a:bodyPr wrap="square" rtlCol="0">
            <a:spAutoFit/>
          </a:bodyPr>
          <a:lstStyle/>
          <a:p>
            <a:r>
              <a:rPr lang="en-US" sz="1200" dirty="0"/>
              <a:t>Runge’s phenomenon (from Wikipedia)</a:t>
            </a:r>
          </a:p>
        </p:txBody>
      </p:sp>
    </p:spTree>
    <p:extLst>
      <p:ext uri="{BB962C8B-B14F-4D97-AF65-F5344CB8AC3E}">
        <p14:creationId xmlns:p14="http://schemas.microsoft.com/office/powerpoint/2010/main" val="17576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DE82-9E06-4A22-B9D9-8C2EED614ABA}"/>
              </a:ext>
            </a:extLst>
          </p:cNvPr>
          <p:cNvSpPr>
            <a:spLocks noGrp="1"/>
          </p:cNvSpPr>
          <p:nvPr>
            <p:ph type="title"/>
          </p:nvPr>
        </p:nvSpPr>
        <p:spPr/>
        <p:txBody>
          <a:bodyPr/>
          <a:lstStyle/>
          <a:p>
            <a:r>
              <a:rPr lang="en-US" dirty="0"/>
              <a:t>Error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27C3FB-D70A-42F5-B018-06BD496B6A44}"/>
                  </a:ext>
                </a:extLst>
              </p:cNvPr>
              <p:cNvSpPr>
                <a:spLocks noGrp="1"/>
              </p:cNvSpPr>
              <p:nvPr>
                <p:ph idx="1"/>
              </p:nvPr>
            </p:nvSpPr>
            <p:spPr/>
            <p:txBody>
              <a:bodyPr/>
              <a:lstStyle/>
              <a:p>
                <a:pPr marL="0" indent="0">
                  <a:buNone/>
                </a:pPr>
                <a:r>
                  <a:rPr lang="en-US" dirty="0"/>
                  <a:t>The formula for </a:t>
                </a:r>
                <a:r>
                  <a:rPr lang="en-US" b="1" dirty="0"/>
                  <a:t>percent error </a:t>
                </a:r>
                <a:r>
                  <a:rPr lang="en-US" dirty="0"/>
                  <a:t>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𝑅</m:t>
                              </m:r>
                            </m:e>
                          </m:d>
                        </m:num>
                        <m:den>
                          <m:r>
                            <a:rPr lang="en-US" b="0" i="1" smtClean="0">
                              <a:latin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×100%</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𝐸</m:t>
                    </m:r>
                  </m:oMath>
                </a14:m>
                <a:r>
                  <a:rPr lang="en-US" dirty="0"/>
                  <a:t> is the </a:t>
                </a:r>
                <a:r>
                  <a:rPr lang="en-US" b="1" dirty="0"/>
                  <a:t>experimental</a:t>
                </a:r>
                <a:r>
                  <a:rPr lang="en-US" dirty="0"/>
                  <a:t> value, and </a:t>
                </a:r>
                <a14:m>
                  <m:oMath xmlns:m="http://schemas.openxmlformats.org/officeDocument/2006/math">
                    <m:r>
                      <a:rPr lang="en-US" b="0" i="1" smtClean="0">
                        <a:latin typeface="Cambria Math" panose="02040503050406030204" pitchFamily="18" charset="0"/>
                      </a:rPr>
                      <m:t>𝑅</m:t>
                    </m:r>
                  </m:oMath>
                </a14:m>
                <a:r>
                  <a:rPr lang="en-US" dirty="0"/>
                  <a:t> is the </a:t>
                </a:r>
                <a:r>
                  <a:rPr lang="en-US" b="1" dirty="0"/>
                  <a:t>reference</a:t>
                </a:r>
                <a:r>
                  <a:rPr lang="en-US" dirty="0"/>
                  <a:t> value.</a:t>
                </a:r>
              </a:p>
              <a:p>
                <a:pPr marL="0" indent="0">
                  <a:buNone/>
                </a:pPr>
                <a:r>
                  <a:rPr lang="en-US" dirty="0"/>
                  <a:t>Using this on each of the solutions for each experimental method, we can come up with concrete results telling us which method was better in finding the necessary data (assuming our reference, MATLAB’s cubic spline interpolation, is most accurate).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727C3FB-D70A-42F5-B018-06BD496B6A44}"/>
                  </a:ext>
                </a:extLst>
              </p:cNvPr>
              <p:cNvSpPr>
                <a:spLocks noGrp="1" noRot="1" noChangeAspect="1" noMove="1" noResize="1" noEditPoints="1" noAdjustHandles="1" noChangeArrowheads="1" noChangeShapeType="1" noTextEdit="1"/>
              </p:cNvSpPr>
              <p:nvPr>
                <p:ph idx="1"/>
              </p:nvPr>
            </p:nvSpPr>
            <p:spPr>
              <a:blipFill>
                <a:blip r:embed="rId2"/>
                <a:stretch>
                  <a:fillRect l="-635" t="-1361" r="-381"/>
                </a:stretch>
              </a:blipFill>
            </p:spPr>
            <p:txBody>
              <a:bodyPr/>
              <a:lstStyle/>
              <a:p>
                <a:r>
                  <a:rPr lang="en-US">
                    <a:noFill/>
                  </a:rPr>
                  <a:t> </a:t>
                </a:r>
              </a:p>
            </p:txBody>
          </p:sp>
        </mc:Fallback>
      </mc:AlternateContent>
    </p:spTree>
    <p:extLst>
      <p:ext uri="{BB962C8B-B14F-4D97-AF65-F5344CB8AC3E}">
        <p14:creationId xmlns:p14="http://schemas.microsoft.com/office/powerpoint/2010/main" val="338593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E6E9-9753-44B1-A498-DEEADCF732D9}"/>
              </a:ext>
            </a:extLst>
          </p:cNvPr>
          <p:cNvSpPr>
            <a:spLocks noGrp="1"/>
          </p:cNvSpPr>
          <p:nvPr>
            <p:ph type="title"/>
          </p:nvPr>
        </p:nvSpPr>
        <p:spPr/>
        <p:txBody>
          <a:bodyPr/>
          <a:lstStyle/>
          <a:p>
            <a:r>
              <a:rPr lang="en-US" dirty="0"/>
              <a:t>Error Analysis Results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4D41B15-3BD0-430E-806B-4320F0039960}"/>
                  </a:ext>
                </a:extLst>
              </p:cNvPr>
              <p:cNvGraphicFramePr>
                <a:graphicFrameLocks noGrp="1"/>
              </p:cNvGraphicFramePr>
              <p:nvPr>
                <p:ph idx="1"/>
                <p:extLst>
                  <p:ext uri="{D42A27DB-BD31-4B8C-83A1-F6EECF244321}">
                    <p14:modId xmlns:p14="http://schemas.microsoft.com/office/powerpoint/2010/main" val="3091349621"/>
                  </p:ext>
                </p:extLst>
              </p:nvPr>
            </p:nvGraphicFramePr>
            <p:xfrm>
              <a:off x="1868750" y="2383655"/>
              <a:ext cx="3413464" cy="3829824"/>
            </p:xfrm>
            <a:graphic>
              <a:graphicData uri="http://schemas.openxmlformats.org/drawingml/2006/table">
                <a:tbl>
                  <a:tblPr firstRow="1" bandRow="1">
                    <a:tableStyleId>{5C22544A-7EE6-4342-B048-85BDC9FD1C3A}</a:tableStyleId>
                  </a:tblPr>
                  <a:tblGrid>
                    <a:gridCol w="1706732">
                      <a:extLst>
                        <a:ext uri="{9D8B030D-6E8A-4147-A177-3AD203B41FA5}">
                          <a16:colId xmlns:a16="http://schemas.microsoft.com/office/drawing/2014/main" val="3196919438"/>
                        </a:ext>
                      </a:extLst>
                    </a:gridCol>
                    <a:gridCol w="1706732">
                      <a:extLst>
                        <a:ext uri="{9D8B030D-6E8A-4147-A177-3AD203B41FA5}">
                          <a16:colId xmlns:a16="http://schemas.microsoft.com/office/drawing/2014/main" val="3274866783"/>
                        </a:ext>
                      </a:extLst>
                    </a:gridCol>
                  </a:tblGrid>
                  <a:tr h="638304">
                    <a:tc>
                      <a:txBody>
                        <a:bodyPr/>
                        <a:lstStyle/>
                        <a:p>
                          <a:pPr algn="ctr"/>
                          <a:r>
                            <a:rPr lang="en-US" dirty="0"/>
                            <a:t>Value</a:t>
                          </a:r>
                        </a:p>
                      </a:txBody>
                      <a:tcPr anchor="ctr"/>
                    </a:tc>
                    <a:tc>
                      <a:txBody>
                        <a:bodyPr/>
                        <a:lstStyle/>
                        <a:p>
                          <a:pPr algn="ctr"/>
                          <a:r>
                            <a:rPr lang="en-US" dirty="0"/>
                            <a:t>Percent Error</a:t>
                          </a:r>
                        </a:p>
                      </a:txBody>
                      <a:tcPr anchor="ctr"/>
                    </a:tc>
                    <a:extLst>
                      <a:ext uri="{0D108BD9-81ED-4DB2-BD59-A6C34878D82A}">
                        <a16:rowId xmlns:a16="http://schemas.microsoft.com/office/drawing/2014/main" val="3313473146"/>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0.08%</m:t>
                                </m:r>
                              </m:oMath>
                            </m:oMathPara>
                          </a14:m>
                          <a:endParaRPr lang="en-US" dirty="0"/>
                        </a:p>
                      </a:txBody>
                      <a:tcPr anchor="ctr"/>
                    </a:tc>
                    <a:extLst>
                      <a:ext uri="{0D108BD9-81ED-4DB2-BD59-A6C34878D82A}">
                        <a16:rowId xmlns:a16="http://schemas.microsoft.com/office/drawing/2014/main" val="1875794545"/>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15.99%</m:t>
                                </m:r>
                              </m:oMath>
                            </m:oMathPara>
                          </a14:m>
                          <a:endParaRPr lang="en-US" dirty="0"/>
                        </a:p>
                      </a:txBody>
                      <a:tcPr anchor="ctr"/>
                    </a:tc>
                    <a:extLst>
                      <a:ext uri="{0D108BD9-81ED-4DB2-BD59-A6C34878D82A}">
                        <a16:rowId xmlns:a16="http://schemas.microsoft.com/office/drawing/2014/main" val="503486408"/>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0.24%</m:t>
                                </m:r>
                              </m:oMath>
                            </m:oMathPara>
                          </a14:m>
                          <a:endParaRPr lang="en-US" dirty="0"/>
                        </a:p>
                      </a:txBody>
                      <a:tcPr anchor="ctr"/>
                    </a:tc>
                    <a:extLst>
                      <a:ext uri="{0D108BD9-81ED-4DB2-BD59-A6C34878D82A}">
                        <a16:rowId xmlns:a16="http://schemas.microsoft.com/office/drawing/2014/main" val="292392018"/>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7.02%</m:t>
                                </m:r>
                              </m:oMath>
                            </m:oMathPara>
                          </a14:m>
                          <a:endParaRPr lang="en-US" dirty="0"/>
                        </a:p>
                      </a:txBody>
                      <a:tcPr anchor="ctr"/>
                    </a:tc>
                    <a:extLst>
                      <a:ext uri="{0D108BD9-81ED-4DB2-BD59-A6C34878D82A}">
                        <a16:rowId xmlns:a16="http://schemas.microsoft.com/office/drawing/2014/main" val="2142643279"/>
                      </a:ext>
                    </a:extLst>
                  </a:tr>
                  <a:tr h="638304">
                    <a:tc>
                      <a:txBody>
                        <a:bodyPr/>
                        <a:lstStyle/>
                        <a:p>
                          <a:pPr algn="l"/>
                          <a:r>
                            <a:rPr lang="en-US" sz="1400" dirty="0">
                              <a:solidFill>
                                <a:srgbClr val="FF0000"/>
                              </a:solidFill>
                            </a:rPr>
                            <a:t>Average percent error for all values</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5.83%</m:t>
                                </m:r>
                              </m:oMath>
                            </m:oMathPara>
                          </a14:m>
                          <a:endParaRPr lang="en-US" dirty="0">
                            <a:solidFill>
                              <a:srgbClr val="FF0000"/>
                            </a:solidFill>
                          </a:endParaRPr>
                        </a:p>
                      </a:txBody>
                      <a:tcPr anchor="ctr"/>
                    </a:tc>
                    <a:extLst>
                      <a:ext uri="{0D108BD9-81ED-4DB2-BD59-A6C34878D82A}">
                        <a16:rowId xmlns:a16="http://schemas.microsoft.com/office/drawing/2014/main" val="981364946"/>
                      </a:ext>
                    </a:extLst>
                  </a:tr>
                </a:tbl>
              </a:graphicData>
            </a:graphic>
          </p:graphicFrame>
        </mc:Choice>
        <mc:Fallback xmlns="">
          <p:graphicFrame>
            <p:nvGraphicFramePr>
              <p:cNvPr id="4" name="Table 4">
                <a:extLst>
                  <a:ext uri="{FF2B5EF4-FFF2-40B4-BE49-F238E27FC236}">
                    <a16:creationId xmlns:a16="http://schemas.microsoft.com/office/drawing/2014/main" id="{B4D41B15-3BD0-430E-806B-4320F0039960}"/>
                  </a:ext>
                </a:extLst>
              </p:cNvPr>
              <p:cNvGraphicFramePr>
                <a:graphicFrameLocks noGrp="1"/>
              </p:cNvGraphicFramePr>
              <p:nvPr>
                <p:ph idx="1"/>
                <p:extLst>
                  <p:ext uri="{D42A27DB-BD31-4B8C-83A1-F6EECF244321}">
                    <p14:modId xmlns:p14="http://schemas.microsoft.com/office/powerpoint/2010/main" val="3091349621"/>
                  </p:ext>
                </p:extLst>
              </p:nvPr>
            </p:nvGraphicFramePr>
            <p:xfrm>
              <a:off x="1868750" y="2383655"/>
              <a:ext cx="3413464" cy="3829824"/>
            </p:xfrm>
            <a:graphic>
              <a:graphicData uri="http://schemas.openxmlformats.org/drawingml/2006/table">
                <a:tbl>
                  <a:tblPr firstRow="1" bandRow="1">
                    <a:tableStyleId>{5C22544A-7EE6-4342-B048-85BDC9FD1C3A}</a:tableStyleId>
                  </a:tblPr>
                  <a:tblGrid>
                    <a:gridCol w="1706732">
                      <a:extLst>
                        <a:ext uri="{9D8B030D-6E8A-4147-A177-3AD203B41FA5}">
                          <a16:colId xmlns:a16="http://schemas.microsoft.com/office/drawing/2014/main" val="3196919438"/>
                        </a:ext>
                      </a:extLst>
                    </a:gridCol>
                    <a:gridCol w="1706732">
                      <a:extLst>
                        <a:ext uri="{9D8B030D-6E8A-4147-A177-3AD203B41FA5}">
                          <a16:colId xmlns:a16="http://schemas.microsoft.com/office/drawing/2014/main" val="3274866783"/>
                        </a:ext>
                      </a:extLst>
                    </a:gridCol>
                  </a:tblGrid>
                  <a:tr h="638304">
                    <a:tc>
                      <a:txBody>
                        <a:bodyPr/>
                        <a:lstStyle/>
                        <a:p>
                          <a:pPr algn="ctr"/>
                          <a:r>
                            <a:rPr lang="en-US" dirty="0"/>
                            <a:t>Value</a:t>
                          </a:r>
                        </a:p>
                      </a:txBody>
                      <a:tcPr anchor="ctr"/>
                    </a:tc>
                    <a:tc>
                      <a:txBody>
                        <a:bodyPr/>
                        <a:lstStyle/>
                        <a:p>
                          <a:pPr algn="ctr"/>
                          <a:r>
                            <a:rPr lang="en-US" dirty="0"/>
                            <a:t>Percent Error</a:t>
                          </a:r>
                        </a:p>
                      </a:txBody>
                      <a:tcPr anchor="ctr"/>
                    </a:tc>
                    <a:extLst>
                      <a:ext uri="{0D108BD9-81ED-4DB2-BD59-A6C34878D82A}">
                        <a16:rowId xmlns:a16="http://schemas.microsoft.com/office/drawing/2014/main" val="3313473146"/>
                      </a:ext>
                    </a:extLst>
                  </a:tr>
                  <a:tr h="638304">
                    <a:tc>
                      <a:txBody>
                        <a:bodyPr/>
                        <a:lstStyle/>
                        <a:p>
                          <a:endParaRPr lang="en-US"/>
                        </a:p>
                      </a:txBody>
                      <a:tcPr anchor="ctr">
                        <a:blipFill>
                          <a:blip r:embed="rId2"/>
                          <a:stretch>
                            <a:fillRect l="-356" t="-101905" r="-101068" b="-400952"/>
                          </a:stretch>
                        </a:blipFill>
                      </a:tcPr>
                    </a:tc>
                    <a:tc>
                      <a:txBody>
                        <a:bodyPr/>
                        <a:lstStyle/>
                        <a:p>
                          <a:endParaRPr lang="en-US"/>
                        </a:p>
                      </a:txBody>
                      <a:tcPr anchor="ctr">
                        <a:blipFill>
                          <a:blip r:embed="rId2"/>
                          <a:stretch>
                            <a:fillRect l="-100714" t="-101905" r="-1429" b="-400952"/>
                          </a:stretch>
                        </a:blipFill>
                      </a:tcPr>
                    </a:tc>
                    <a:extLst>
                      <a:ext uri="{0D108BD9-81ED-4DB2-BD59-A6C34878D82A}">
                        <a16:rowId xmlns:a16="http://schemas.microsoft.com/office/drawing/2014/main" val="1875794545"/>
                      </a:ext>
                    </a:extLst>
                  </a:tr>
                  <a:tr h="638304">
                    <a:tc>
                      <a:txBody>
                        <a:bodyPr/>
                        <a:lstStyle/>
                        <a:p>
                          <a:endParaRPr lang="en-US"/>
                        </a:p>
                      </a:txBody>
                      <a:tcPr anchor="ctr">
                        <a:blipFill>
                          <a:blip r:embed="rId2"/>
                          <a:stretch>
                            <a:fillRect l="-356" t="-201905" r="-101068" b="-300952"/>
                          </a:stretch>
                        </a:blipFill>
                      </a:tcPr>
                    </a:tc>
                    <a:tc>
                      <a:txBody>
                        <a:bodyPr/>
                        <a:lstStyle/>
                        <a:p>
                          <a:endParaRPr lang="en-US"/>
                        </a:p>
                      </a:txBody>
                      <a:tcPr anchor="ctr">
                        <a:blipFill>
                          <a:blip r:embed="rId2"/>
                          <a:stretch>
                            <a:fillRect l="-100714" t="-201905" r="-1429" b="-300952"/>
                          </a:stretch>
                        </a:blipFill>
                      </a:tcPr>
                    </a:tc>
                    <a:extLst>
                      <a:ext uri="{0D108BD9-81ED-4DB2-BD59-A6C34878D82A}">
                        <a16:rowId xmlns:a16="http://schemas.microsoft.com/office/drawing/2014/main" val="503486408"/>
                      </a:ext>
                    </a:extLst>
                  </a:tr>
                  <a:tr h="638304">
                    <a:tc>
                      <a:txBody>
                        <a:bodyPr/>
                        <a:lstStyle/>
                        <a:p>
                          <a:endParaRPr lang="en-US"/>
                        </a:p>
                      </a:txBody>
                      <a:tcPr anchor="ctr">
                        <a:blipFill>
                          <a:blip r:embed="rId2"/>
                          <a:stretch>
                            <a:fillRect l="-356" t="-304808" r="-101068" b="-203846"/>
                          </a:stretch>
                        </a:blipFill>
                      </a:tcPr>
                    </a:tc>
                    <a:tc>
                      <a:txBody>
                        <a:bodyPr/>
                        <a:lstStyle/>
                        <a:p>
                          <a:endParaRPr lang="en-US"/>
                        </a:p>
                      </a:txBody>
                      <a:tcPr anchor="ctr">
                        <a:blipFill>
                          <a:blip r:embed="rId2"/>
                          <a:stretch>
                            <a:fillRect l="-100714" t="-304808" r="-1429" b="-203846"/>
                          </a:stretch>
                        </a:blipFill>
                      </a:tcPr>
                    </a:tc>
                    <a:extLst>
                      <a:ext uri="{0D108BD9-81ED-4DB2-BD59-A6C34878D82A}">
                        <a16:rowId xmlns:a16="http://schemas.microsoft.com/office/drawing/2014/main" val="292392018"/>
                      </a:ext>
                    </a:extLst>
                  </a:tr>
                  <a:tr h="638304">
                    <a:tc>
                      <a:txBody>
                        <a:bodyPr/>
                        <a:lstStyle/>
                        <a:p>
                          <a:endParaRPr lang="en-US"/>
                        </a:p>
                      </a:txBody>
                      <a:tcPr anchor="ctr">
                        <a:blipFill>
                          <a:blip r:embed="rId2"/>
                          <a:stretch>
                            <a:fillRect l="-356" t="-400952" r="-101068" b="-101905"/>
                          </a:stretch>
                        </a:blipFill>
                      </a:tcPr>
                    </a:tc>
                    <a:tc>
                      <a:txBody>
                        <a:bodyPr/>
                        <a:lstStyle/>
                        <a:p>
                          <a:endParaRPr lang="en-US"/>
                        </a:p>
                      </a:txBody>
                      <a:tcPr anchor="ctr">
                        <a:blipFill>
                          <a:blip r:embed="rId2"/>
                          <a:stretch>
                            <a:fillRect l="-100714" t="-400952" r="-1429" b="-101905"/>
                          </a:stretch>
                        </a:blipFill>
                      </a:tcPr>
                    </a:tc>
                    <a:extLst>
                      <a:ext uri="{0D108BD9-81ED-4DB2-BD59-A6C34878D82A}">
                        <a16:rowId xmlns:a16="http://schemas.microsoft.com/office/drawing/2014/main" val="2142643279"/>
                      </a:ext>
                    </a:extLst>
                  </a:tr>
                  <a:tr h="638304">
                    <a:tc>
                      <a:txBody>
                        <a:bodyPr/>
                        <a:lstStyle/>
                        <a:p>
                          <a:pPr algn="l"/>
                          <a:r>
                            <a:rPr lang="en-US" sz="1400" dirty="0">
                              <a:solidFill>
                                <a:srgbClr val="FF0000"/>
                              </a:solidFill>
                            </a:rPr>
                            <a:t>Average percent error for all values</a:t>
                          </a:r>
                        </a:p>
                      </a:txBody>
                      <a:tcPr anchor="ctr"/>
                    </a:tc>
                    <a:tc>
                      <a:txBody>
                        <a:bodyPr/>
                        <a:lstStyle/>
                        <a:p>
                          <a:endParaRPr lang="en-US"/>
                        </a:p>
                      </a:txBody>
                      <a:tcPr anchor="ctr">
                        <a:blipFill>
                          <a:blip r:embed="rId2"/>
                          <a:stretch>
                            <a:fillRect l="-100714" t="-500952" r="-1429" b="-1905"/>
                          </a:stretch>
                        </a:blipFill>
                      </a:tcPr>
                    </a:tc>
                    <a:extLst>
                      <a:ext uri="{0D108BD9-81ED-4DB2-BD59-A6C34878D82A}">
                        <a16:rowId xmlns:a16="http://schemas.microsoft.com/office/drawing/2014/main" val="98136494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4">
                <a:extLst>
                  <a:ext uri="{FF2B5EF4-FFF2-40B4-BE49-F238E27FC236}">
                    <a16:creationId xmlns:a16="http://schemas.microsoft.com/office/drawing/2014/main" id="{D3197D59-3F39-42F9-B2BE-B03D432CFEE1}"/>
                  </a:ext>
                </a:extLst>
              </p:cNvPr>
              <p:cNvGraphicFramePr>
                <a:graphicFrameLocks/>
              </p:cNvGraphicFramePr>
              <p:nvPr>
                <p:extLst>
                  <p:ext uri="{D42A27DB-BD31-4B8C-83A1-F6EECF244321}">
                    <p14:modId xmlns:p14="http://schemas.microsoft.com/office/powerpoint/2010/main" val="2330972705"/>
                  </p:ext>
                </p:extLst>
              </p:nvPr>
            </p:nvGraphicFramePr>
            <p:xfrm>
              <a:off x="6909788" y="2383655"/>
              <a:ext cx="3413464" cy="3829824"/>
            </p:xfrm>
            <a:graphic>
              <a:graphicData uri="http://schemas.openxmlformats.org/drawingml/2006/table">
                <a:tbl>
                  <a:tblPr firstRow="1" bandRow="1">
                    <a:tableStyleId>{5C22544A-7EE6-4342-B048-85BDC9FD1C3A}</a:tableStyleId>
                  </a:tblPr>
                  <a:tblGrid>
                    <a:gridCol w="1706732">
                      <a:extLst>
                        <a:ext uri="{9D8B030D-6E8A-4147-A177-3AD203B41FA5}">
                          <a16:colId xmlns:a16="http://schemas.microsoft.com/office/drawing/2014/main" val="3196919438"/>
                        </a:ext>
                      </a:extLst>
                    </a:gridCol>
                    <a:gridCol w="1706732">
                      <a:extLst>
                        <a:ext uri="{9D8B030D-6E8A-4147-A177-3AD203B41FA5}">
                          <a16:colId xmlns:a16="http://schemas.microsoft.com/office/drawing/2014/main" val="3274866783"/>
                        </a:ext>
                      </a:extLst>
                    </a:gridCol>
                  </a:tblGrid>
                  <a:tr h="638304">
                    <a:tc>
                      <a:txBody>
                        <a:bodyPr/>
                        <a:lstStyle/>
                        <a:p>
                          <a:pPr algn="ctr"/>
                          <a:r>
                            <a:rPr lang="en-US" dirty="0"/>
                            <a:t>Value</a:t>
                          </a:r>
                        </a:p>
                      </a:txBody>
                      <a:tcPr anchor="ctr"/>
                    </a:tc>
                    <a:tc>
                      <a:txBody>
                        <a:bodyPr/>
                        <a:lstStyle/>
                        <a:p>
                          <a:pPr algn="ctr"/>
                          <a:r>
                            <a:rPr lang="en-US" dirty="0"/>
                            <a:t>Percent Error</a:t>
                          </a:r>
                        </a:p>
                      </a:txBody>
                      <a:tcPr anchor="ctr"/>
                    </a:tc>
                    <a:extLst>
                      <a:ext uri="{0D108BD9-81ED-4DB2-BD59-A6C34878D82A}">
                        <a16:rowId xmlns:a16="http://schemas.microsoft.com/office/drawing/2014/main" val="3313473146"/>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0.08%</m:t>
                                </m:r>
                              </m:oMath>
                            </m:oMathPara>
                          </a14:m>
                          <a:endParaRPr lang="en-US" dirty="0"/>
                        </a:p>
                      </a:txBody>
                      <a:tcPr anchor="ctr"/>
                    </a:tc>
                    <a:extLst>
                      <a:ext uri="{0D108BD9-81ED-4DB2-BD59-A6C34878D82A}">
                        <a16:rowId xmlns:a16="http://schemas.microsoft.com/office/drawing/2014/main" val="1875794545"/>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0.49%</m:t>
                                </m:r>
                              </m:oMath>
                            </m:oMathPara>
                          </a14:m>
                          <a:endParaRPr lang="en-US" dirty="0"/>
                        </a:p>
                      </a:txBody>
                      <a:tcPr anchor="ctr"/>
                    </a:tc>
                    <a:extLst>
                      <a:ext uri="{0D108BD9-81ED-4DB2-BD59-A6C34878D82A}">
                        <a16:rowId xmlns:a16="http://schemas.microsoft.com/office/drawing/2014/main" val="503486408"/>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0.24%</m:t>
                                </m:r>
                              </m:oMath>
                            </m:oMathPara>
                          </a14:m>
                          <a:endParaRPr lang="en-US" dirty="0"/>
                        </a:p>
                      </a:txBody>
                      <a:tcPr anchor="ctr"/>
                    </a:tc>
                    <a:extLst>
                      <a:ext uri="{0D108BD9-81ED-4DB2-BD59-A6C34878D82A}">
                        <a16:rowId xmlns:a16="http://schemas.microsoft.com/office/drawing/2014/main" val="292392018"/>
                      </a:ext>
                    </a:extLst>
                  </a:tr>
                  <a:tr h="638304">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9.98%</m:t>
                                </m:r>
                              </m:oMath>
                            </m:oMathPara>
                          </a14:m>
                          <a:endParaRPr lang="en-US" dirty="0"/>
                        </a:p>
                      </a:txBody>
                      <a:tcPr anchor="ctr"/>
                    </a:tc>
                    <a:extLst>
                      <a:ext uri="{0D108BD9-81ED-4DB2-BD59-A6C34878D82A}">
                        <a16:rowId xmlns:a16="http://schemas.microsoft.com/office/drawing/2014/main" val="2142643279"/>
                      </a:ext>
                    </a:extLst>
                  </a:tr>
                  <a:tr h="638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mn-lt"/>
                              <a:ea typeface="+mn-ea"/>
                              <a:cs typeface="+mn-cs"/>
                            </a:rPr>
                            <a:t>Average percent error for all values</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2.70%</m:t>
                                </m:r>
                              </m:oMath>
                            </m:oMathPara>
                          </a14:m>
                          <a:endParaRPr lang="en-US" dirty="0">
                            <a:solidFill>
                              <a:srgbClr val="FF0000"/>
                            </a:solidFill>
                          </a:endParaRPr>
                        </a:p>
                      </a:txBody>
                      <a:tcPr anchor="ctr"/>
                    </a:tc>
                    <a:extLst>
                      <a:ext uri="{0D108BD9-81ED-4DB2-BD59-A6C34878D82A}">
                        <a16:rowId xmlns:a16="http://schemas.microsoft.com/office/drawing/2014/main" val="1421473797"/>
                      </a:ext>
                    </a:extLst>
                  </a:tr>
                </a:tbl>
              </a:graphicData>
            </a:graphic>
          </p:graphicFrame>
        </mc:Choice>
        <mc:Fallback xmlns="">
          <p:graphicFrame>
            <p:nvGraphicFramePr>
              <p:cNvPr id="6" name="Table 4">
                <a:extLst>
                  <a:ext uri="{FF2B5EF4-FFF2-40B4-BE49-F238E27FC236}">
                    <a16:creationId xmlns:a16="http://schemas.microsoft.com/office/drawing/2014/main" id="{D3197D59-3F39-42F9-B2BE-B03D432CFEE1}"/>
                  </a:ext>
                </a:extLst>
              </p:cNvPr>
              <p:cNvGraphicFramePr>
                <a:graphicFrameLocks/>
              </p:cNvGraphicFramePr>
              <p:nvPr>
                <p:extLst>
                  <p:ext uri="{D42A27DB-BD31-4B8C-83A1-F6EECF244321}">
                    <p14:modId xmlns:p14="http://schemas.microsoft.com/office/powerpoint/2010/main" val="2330972705"/>
                  </p:ext>
                </p:extLst>
              </p:nvPr>
            </p:nvGraphicFramePr>
            <p:xfrm>
              <a:off x="6909788" y="2383655"/>
              <a:ext cx="3413464" cy="3829824"/>
            </p:xfrm>
            <a:graphic>
              <a:graphicData uri="http://schemas.openxmlformats.org/drawingml/2006/table">
                <a:tbl>
                  <a:tblPr firstRow="1" bandRow="1">
                    <a:tableStyleId>{5C22544A-7EE6-4342-B048-85BDC9FD1C3A}</a:tableStyleId>
                  </a:tblPr>
                  <a:tblGrid>
                    <a:gridCol w="1706732">
                      <a:extLst>
                        <a:ext uri="{9D8B030D-6E8A-4147-A177-3AD203B41FA5}">
                          <a16:colId xmlns:a16="http://schemas.microsoft.com/office/drawing/2014/main" val="3196919438"/>
                        </a:ext>
                      </a:extLst>
                    </a:gridCol>
                    <a:gridCol w="1706732">
                      <a:extLst>
                        <a:ext uri="{9D8B030D-6E8A-4147-A177-3AD203B41FA5}">
                          <a16:colId xmlns:a16="http://schemas.microsoft.com/office/drawing/2014/main" val="3274866783"/>
                        </a:ext>
                      </a:extLst>
                    </a:gridCol>
                  </a:tblGrid>
                  <a:tr h="638304">
                    <a:tc>
                      <a:txBody>
                        <a:bodyPr/>
                        <a:lstStyle/>
                        <a:p>
                          <a:pPr algn="ctr"/>
                          <a:r>
                            <a:rPr lang="en-US" dirty="0"/>
                            <a:t>Value</a:t>
                          </a:r>
                        </a:p>
                      </a:txBody>
                      <a:tcPr anchor="ctr"/>
                    </a:tc>
                    <a:tc>
                      <a:txBody>
                        <a:bodyPr/>
                        <a:lstStyle/>
                        <a:p>
                          <a:pPr algn="ctr"/>
                          <a:r>
                            <a:rPr lang="en-US" dirty="0"/>
                            <a:t>Percent Error</a:t>
                          </a:r>
                        </a:p>
                      </a:txBody>
                      <a:tcPr anchor="ctr"/>
                    </a:tc>
                    <a:extLst>
                      <a:ext uri="{0D108BD9-81ED-4DB2-BD59-A6C34878D82A}">
                        <a16:rowId xmlns:a16="http://schemas.microsoft.com/office/drawing/2014/main" val="3313473146"/>
                      </a:ext>
                    </a:extLst>
                  </a:tr>
                  <a:tr h="638304">
                    <a:tc>
                      <a:txBody>
                        <a:bodyPr/>
                        <a:lstStyle/>
                        <a:p>
                          <a:endParaRPr lang="en-US"/>
                        </a:p>
                      </a:txBody>
                      <a:tcPr anchor="ctr">
                        <a:blipFill>
                          <a:blip r:embed="rId3"/>
                          <a:stretch>
                            <a:fillRect l="-356" t="-101905" r="-101068" b="-400952"/>
                          </a:stretch>
                        </a:blipFill>
                      </a:tcPr>
                    </a:tc>
                    <a:tc>
                      <a:txBody>
                        <a:bodyPr/>
                        <a:lstStyle/>
                        <a:p>
                          <a:endParaRPr lang="en-US"/>
                        </a:p>
                      </a:txBody>
                      <a:tcPr anchor="ctr">
                        <a:blipFill>
                          <a:blip r:embed="rId3"/>
                          <a:stretch>
                            <a:fillRect l="-100714" t="-101905" r="-1429" b="-400952"/>
                          </a:stretch>
                        </a:blipFill>
                      </a:tcPr>
                    </a:tc>
                    <a:extLst>
                      <a:ext uri="{0D108BD9-81ED-4DB2-BD59-A6C34878D82A}">
                        <a16:rowId xmlns:a16="http://schemas.microsoft.com/office/drawing/2014/main" val="1875794545"/>
                      </a:ext>
                    </a:extLst>
                  </a:tr>
                  <a:tr h="638304">
                    <a:tc>
                      <a:txBody>
                        <a:bodyPr/>
                        <a:lstStyle/>
                        <a:p>
                          <a:endParaRPr lang="en-US"/>
                        </a:p>
                      </a:txBody>
                      <a:tcPr anchor="ctr">
                        <a:blipFill>
                          <a:blip r:embed="rId3"/>
                          <a:stretch>
                            <a:fillRect l="-356" t="-201905" r="-101068" b="-300952"/>
                          </a:stretch>
                        </a:blipFill>
                      </a:tcPr>
                    </a:tc>
                    <a:tc>
                      <a:txBody>
                        <a:bodyPr/>
                        <a:lstStyle/>
                        <a:p>
                          <a:endParaRPr lang="en-US"/>
                        </a:p>
                      </a:txBody>
                      <a:tcPr anchor="ctr">
                        <a:blipFill>
                          <a:blip r:embed="rId3"/>
                          <a:stretch>
                            <a:fillRect l="-100714" t="-201905" r="-1429" b="-300952"/>
                          </a:stretch>
                        </a:blipFill>
                      </a:tcPr>
                    </a:tc>
                    <a:extLst>
                      <a:ext uri="{0D108BD9-81ED-4DB2-BD59-A6C34878D82A}">
                        <a16:rowId xmlns:a16="http://schemas.microsoft.com/office/drawing/2014/main" val="503486408"/>
                      </a:ext>
                    </a:extLst>
                  </a:tr>
                  <a:tr h="638304">
                    <a:tc>
                      <a:txBody>
                        <a:bodyPr/>
                        <a:lstStyle/>
                        <a:p>
                          <a:endParaRPr lang="en-US"/>
                        </a:p>
                      </a:txBody>
                      <a:tcPr anchor="ctr">
                        <a:blipFill>
                          <a:blip r:embed="rId3"/>
                          <a:stretch>
                            <a:fillRect l="-356" t="-304808" r="-101068" b="-203846"/>
                          </a:stretch>
                        </a:blipFill>
                      </a:tcPr>
                    </a:tc>
                    <a:tc>
                      <a:txBody>
                        <a:bodyPr/>
                        <a:lstStyle/>
                        <a:p>
                          <a:endParaRPr lang="en-US"/>
                        </a:p>
                      </a:txBody>
                      <a:tcPr anchor="ctr">
                        <a:blipFill>
                          <a:blip r:embed="rId3"/>
                          <a:stretch>
                            <a:fillRect l="-100714" t="-304808" r="-1429" b="-203846"/>
                          </a:stretch>
                        </a:blipFill>
                      </a:tcPr>
                    </a:tc>
                    <a:extLst>
                      <a:ext uri="{0D108BD9-81ED-4DB2-BD59-A6C34878D82A}">
                        <a16:rowId xmlns:a16="http://schemas.microsoft.com/office/drawing/2014/main" val="292392018"/>
                      </a:ext>
                    </a:extLst>
                  </a:tr>
                  <a:tr h="638304">
                    <a:tc>
                      <a:txBody>
                        <a:bodyPr/>
                        <a:lstStyle/>
                        <a:p>
                          <a:endParaRPr lang="en-US"/>
                        </a:p>
                      </a:txBody>
                      <a:tcPr anchor="ctr">
                        <a:blipFill>
                          <a:blip r:embed="rId3"/>
                          <a:stretch>
                            <a:fillRect l="-356" t="-400952" r="-101068" b="-101905"/>
                          </a:stretch>
                        </a:blipFill>
                      </a:tcPr>
                    </a:tc>
                    <a:tc>
                      <a:txBody>
                        <a:bodyPr/>
                        <a:lstStyle/>
                        <a:p>
                          <a:endParaRPr lang="en-US"/>
                        </a:p>
                      </a:txBody>
                      <a:tcPr anchor="ctr">
                        <a:blipFill>
                          <a:blip r:embed="rId3"/>
                          <a:stretch>
                            <a:fillRect l="-100714" t="-400952" r="-1429" b="-101905"/>
                          </a:stretch>
                        </a:blipFill>
                      </a:tcPr>
                    </a:tc>
                    <a:extLst>
                      <a:ext uri="{0D108BD9-81ED-4DB2-BD59-A6C34878D82A}">
                        <a16:rowId xmlns:a16="http://schemas.microsoft.com/office/drawing/2014/main" val="2142643279"/>
                      </a:ext>
                    </a:extLst>
                  </a:tr>
                  <a:tr h="638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mn-lt"/>
                              <a:ea typeface="+mn-ea"/>
                              <a:cs typeface="+mn-cs"/>
                            </a:rPr>
                            <a:t>Average percent error for all values</a:t>
                          </a:r>
                        </a:p>
                      </a:txBody>
                      <a:tcPr anchor="ctr"/>
                    </a:tc>
                    <a:tc>
                      <a:txBody>
                        <a:bodyPr/>
                        <a:lstStyle/>
                        <a:p>
                          <a:endParaRPr lang="en-US"/>
                        </a:p>
                      </a:txBody>
                      <a:tcPr anchor="ctr">
                        <a:blipFill>
                          <a:blip r:embed="rId3"/>
                          <a:stretch>
                            <a:fillRect l="-100714" t="-500952" r="-1429" b="-1905"/>
                          </a:stretch>
                        </a:blipFill>
                      </a:tcPr>
                    </a:tc>
                    <a:extLst>
                      <a:ext uri="{0D108BD9-81ED-4DB2-BD59-A6C34878D82A}">
                        <a16:rowId xmlns:a16="http://schemas.microsoft.com/office/drawing/2014/main" val="1421473797"/>
                      </a:ext>
                    </a:extLst>
                  </a:tr>
                </a:tbl>
              </a:graphicData>
            </a:graphic>
          </p:graphicFrame>
        </mc:Fallback>
      </mc:AlternateContent>
      <p:sp>
        <p:nvSpPr>
          <p:cNvPr id="7" name="TextBox 6">
            <a:extLst>
              <a:ext uri="{FF2B5EF4-FFF2-40B4-BE49-F238E27FC236}">
                <a16:creationId xmlns:a16="http://schemas.microsoft.com/office/drawing/2014/main" id="{9461609D-DF64-49F9-9B8D-9B07ADBBC3F5}"/>
              </a:ext>
            </a:extLst>
          </p:cNvPr>
          <p:cNvSpPr txBox="1"/>
          <p:nvPr/>
        </p:nvSpPr>
        <p:spPr>
          <a:xfrm>
            <a:off x="2523478" y="1939973"/>
            <a:ext cx="2104007" cy="369332"/>
          </a:xfrm>
          <a:prstGeom prst="rect">
            <a:avLst/>
          </a:prstGeom>
          <a:noFill/>
        </p:spPr>
        <p:txBody>
          <a:bodyPr wrap="square" rtlCol="0">
            <a:spAutoFit/>
          </a:bodyPr>
          <a:lstStyle/>
          <a:p>
            <a:r>
              <a:rPr lang="en-US" b="1" dirty="0"/>
              <a:t>Newton Polynomial</a:t>
            </a:r>
          </a:p>
        </p:txBody>
      </p:sp>
      <p:sp>
        <p:nvSpPr>
          <p:cNvPr id="8" name="TextBox 7">
            <a:extLst>
              <a:ext uri="{FF2B5EF4-FFF2-40B4-BE49-F238E27FC236}">
                <a16:creationId xmlns:a16="http://schemas.microsoft.com/office/drawing/2014/main" id="{A19D5E17-458F-4F84-A9B3-B7A505641361}"/>
              </a:ext>
            </a:extLst>
          </p:cNvPr>
          <p:cNvSpPr txBox="1"/>
          <p:nvPr/>
        </p:nvSpPr>
        <p:spPr>
          <a:xfrm>
            <a:off x="7708408" y="1939973"/>
            <a:ext cx="1816223" cy="369332"/>
          </a:xfrm>
          <a:prstGeom prst="rect">
            <a:avLst/>
          </a:prstGeom>
          <a:noFill/>
        </p:spPr>
        <p:txBody>
          <a:bodyPr wrap="square" rtlCol="0">
            <a:spAutoFit/>
          </a:bodyPr>
          <a:lstStyle/>
          <a:p>
            <a:r>
              <a:rPr lang="en-US" b="1" dirty="0"/>
              <a:t>Quadratic Spline</a:t>
            </a:r>
          </a:p>
        </p:txBody>
      </p:sp>
    </p:spTree>
    <p:extLst>
      <p:ext uri="{BB962C8B-B14F-4D97-AF65-F5344CB8AC3E}">
        <p14:creationId xmlns:p14="http://schemas.microsoft.com/office/powerpoint/2010/main" val="373938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65D2F-72A3-44C5-804E-2308D816F8F1}"/>
              </a:ext>
            </a:extLst>
          </p:cNvPr>
          <p:cNvPicPr>
            <a:picLocks noChangeAspect="1"/>
          </p:cNvPicPr>
          <p:nvPr/>
        </p:nvPicPr>
        <p:blipFill rotWithShape="1">
          <a:blip r:embed="rId2">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47A007A6-96E6-40D6-A66E-84244610C6A4}"/>
              </a:ext>
            </a:extLst>
          </p:cNvPr>
          <p:cNvSpPr>
            <a:spLocks noGrp="1"/>
          </p:cNvSpPr>
          <p:nvPr>
            <p:ph type="ctrTitle"/>
          </p:nvPr>
        </p:nvSpPr>
        <p:spPr>
          <a:xfrm>
            <a:off x="1915385" y="3072009"/>
            <a:ext cx="8361229" cy="713981"/>
          </a:xfrm>
        </p:spPr>
        <p:txBody>
          <a:bodyPr>
            <a:noAutofit/>
          </a:bodyPr>
          <a:lstStyle/>
          <a:p>
            <a:r>
              <a:rPr lang="en-US" sz="4800" dirty="0"/>
              <a:t>introduction</a:t>
            </a:r>
          </a:p>
        </p:txBody>
      </p:sp>
    </p:spTree>
    <p:extLst>
      <p:ext uri="{BB962C8B-B14F-4D97-AF65-F5344CB8AC3E}">
        <p14:creationId xmlns:p14="http://schemas.microsoft.com/office/powerpoint/2010/main" val="299651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7344-848D-45F3-A509-9AFB343A6733}"/>
              </a:ext>
            </a:extLst>
          </p:cNvPr>
          <p:cNvSpPr>
            <a:spLocks noGrp="1"/>
          </p:cNvSpPr>
          <p:nvPr>
            <p:ph type="title"/>
          </p:nvPr>
        </p:nvSpPr>
        <p:spPr/>
        <p:txBody>
          <a:bodyPr/>
          <a:lstStyle/>
          <a:p>
            <a:r>
              <a:rPr lang="en-US" dirty="0"/>
              <a:t>Risk, Challenges, and Sources of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ADEA5-026F-4120-92FA-1BFCA0EF5A37}"/>
                  </a:ext>
                </a:extLst>
              </p:cNvPr>
              <p:cNvSpPr>
                <a:spLocks noGrp="1"/>
              </p:cNvSpPr>
              <p:nvPr>
                <p:ph idx="1"/>
              </p:nvPr>
            </p:nvSpPr>
            <p:spPr>
              <a:xfrm>
                <a:off x="1371600" y="2285999"/>
                <a:ext cx="9601200" cy="4265721"/>
              </a:xfrm>
            </p:spPr>
            <p:txBody>
              <a:bodyPr>
                <a:normAutofit fontScale="92500" lnSpcReduction="10000"/>
              </a:bodyPr>
              <a:lstStyle/>
              <a:p>
                <a:pPr marL="0" indent="0">
                  <a:buNone/>
                </a:pPr>
                <a:r>
                  <a:rPr lang="en-US" dirty="0"/>
                  <a:t>It is impossible to know the exact solutions for these values. The best we can do is approximate using interpolation.</a:t>
                </a:r>
              </a:p>
              <a:p>
                <a:r>
                  <a:rPr lang="en-US" dirty="0"/>
                  <a:t>Cubic splining (using all data points with the built-in MATLAB function) should </a:t>
                </a:r>
                <a:r>
                  <a:rPr lang="en-US" b="1" dirty="0"/>
                  <a:t>theoretically</a:t>
                </a:r>
                <a:r>
                  <a:rPr lang="en-US" dirty="0"/>
                  <a:t> provide the best possible results, thus we set it as our </a:t>
                </a:r>
                <a:r>
                  <a:rPr lang="en-US" b="1" dirty="0"/>
                  <a:t>reference</a:t>
                </a:r>
                <a:r>
                  <a:rPr lang="en-US" dirty="0"/>
                  <a:t> method and use it to evaluate our </a:t>
                </a:r>
                <a:r>
                  <a:rPr lang="en-US" b="1" dirty="0"/>
                  <a:t>experimental</a:t>
                </a:r>
                <a:r>
                  <a:rPr lang="en-US" dirty="0"/>
                  <a:t> methods</a:t>
                </a:r>
              </a:p>
              <a:p>
                <a:pPr marL="0" indent="0">
                  <a:buNone/>
                </a:pPr>
                <a:r>
                  <a:rPr lang="en-US" dirty="0"/>
                  <a:t>Due to the solutions being relatively close to each other for all methods, we can say with a </a:t>
                </a:r>
                <a:r>
                  <a:rPr lang="en-US" b="1" dirty="0"/>
                  <a:t>high degree of confidence </a:t>
                </a:r>
                <a:r>
                  <a:rPr lang="en-US" dirty="0"/>
                  <a:t>that both experimental methods provide fairly correct solutions.</a:t>
                </a:r>
              </a:p>
              <a:p>
                <a:pPr marL="0" indent="0">
                  <a:buNone/>
                </a:pPr>
                <a:r>
                  <a:rPr lang="en-US" dirty="0"/>
                  <a:t>Regardless, </a:t>
                </a:r>
                <a:r>
                  <a:rPr lang="en-US" b="1" dirty="0"/>
                  <a:t>sources of error </a:t>
                </a:r>
                <a:r>
                  <a:rPr lang="en-US" dirty="0"/>
                  <a:t>could be attributed to many things, including:</a:t>
                </a:r>
              </a:p>
              <a:p>
                <a:r>
                  <a:rPr lang="en-US" dirty="0"/>
                  <a:t>Runge’s phenomenon</a:t>
                </a:r>
              </a:p>
              <a:p>
                <a:r>
                  <a:rPr lang="en-US" dirty="0"/>
                  <a:t>Loss of significance</a:t>
                </a:r>
              </a:p>
              <a:p>
                <a:r>
                  <a:rPr lang="en-US" dirty="0"/>
                  <a:t>A limited data set</a:t>
                </a:r>
              </a:p>
              <a:p>
                <a:r>
                  <a:rPr lang="en-US" dirty="0"/>
                  <a:t>Large variances in subsequent points (</a:t>
                </a:r>
                <a14:m>
                  <m:oMath xmlns:m="http://schemas.openxmlformats.org/officeDocument/2006/math">
                    <m:r>
                      <a:rPr lang="en-US" b="0" i="1" smtClean="0">
                        <a:latin typeface="Cambria Math" panose="02040503050406030204" pitchFamily="18" charset="0"/>
                      </a:rPr>
                      <m:t>𝑋</m:t>
                    </m:r>
                  </m:oMath>
                </a14:m>
                <a:r>
                  <a:rPr lang="en-US" dirty="0"/>
                  <a:t> goes from </a:t>
                </a:r>
                <a14:m>
                  <m:oMath xmlns:m="http://schemas.openxmlformats.org/officeDocument/2006/math">
                    <m:r>
                      <a:rPr lang="en-US" i="1">
                        <a:latin typeface="Cambria Math" panose="02040503050406030204" pitchFamily="18" charset="0"/>
                      </a:rPr>
                      <m:t>−231.01 </m:t>
                    </m:r>
                    <m:r>
                      <a:rPr lang="en-US" i="1" dirty="0">
                        <a:latin typeface="Cambria Math" panose="02040503050406030204" pitchFamily="18" charset="0"/>
                      </a:rPr>
                      <m:t>𝛺</m:t>
                    </m:r>
                  </m:oMath>
                </a14:m>
                <a:r>
                  <a:rPr lang="en-US" dirty="0"/>
                  <a:t> to </a:t>
                </a:r>
                <a14:m>
                  <m:oMath xmlns:m="http://schemas.openxmlformats.org/officeDocument/2006/math">
                    <m:r>
                      <a:rPr lang="en-US" i="1">
                        <a:latin typeface="Cambria Math" panose="02040503050406030204" pitchFamily="18" charset="0"/>
                      </a:rPr>
                      <m:t>229.80 </m:t>
                    </m:r>
                    <m:r>
                      <a:rPr lang="en-US" i="1" dirty="0">
                        <a:latin typeface="Cambria Math" panose="02040503050406030204" pitchFamily="18" charset="0"/>
                      </a:rPr>
                      <m:t>𝛺</m:t>
                    </m:r>
                  </m:oMath>
                </a14:m>
                <a:r>
                  <a:rPr lang="en-US" dirty="0"/>
                  <a:t>, for example)</a:t>
                </a:r>
              </a:p>
              <a:p>
                <a:pPr marL="0" indent="0">
                  <a:buNone/>
                </a:pPr>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0ADEA5-026F-4120-92FA-1BFCA0EF5A37}"/>
                  </a:ext>
                </a:extLst>
              </p:cNvPr>
              <p:cNvSpPr>
                <a:spLocks noGrp="1" noRot="1" noChangeAspect="1" noMove="1" noResize="1" noEditPoints="1" noAdjustHandles="1" noChangeArrowheads="1" noChangeShapeType="1" noTextEdit="1"/>
              </p:cNvSpPr>
              <p:nvPr>
                <p:ph idx="1"/>
              </p:nvPr>
            </p:nvSpPr>
            <p:spPr>
              <a:xfrm>
                <a:off x="1371600" y="2285999"/>
                <a:ext cx="9601200" cy="4265721"/>
              </a:xfrm>
              <a:blipFill>
                <a:blip r:embed="rId2"/>
                <a:stretch>
                  <a:fillRect l="-571" t="-1857" r="-127"/>
                </a:stretch>
              </a:blipFill>
            </p:spPr>
            <p:txBody>
              <a:bodyPr/>
              <a:lstStyle/>
              <a:p>
                <a:r>
                  <a:rPr lang="en-US">
                    <a:noFill/>
                  </a:rPr>
                  <a:t> </a:t>
                </a:r>
              </a:p>
            </p:txBody>
          </p:sp>
        </mc:Fallback>
      </mc:AlternateContent>
    </p:spTree>
    <p:extLst>
      <p:ext uri="{BB962C8B-B14F-4D97-AF65-F5344CB8AC3E}">
        <p14:creationId xmlns:p14="http://schemas.microsoft.com/office/powerpoint/2010/main" val="15501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C257-EB69-4795-9EF2-745AE3CA0D60}"/>
              </a:ext>
            </a:extLst>
          </p:cNvPr>
          <p:cNvSpPr>
            <a:spLocks noGrp="1"/>
          </p:cNvSpPr>
          <p:nvPr>
            <p:ph type="title"/>
          </p:nvPr>
        </p:nvSpPr>
        <p:spPr/>
        <p:txBody>
          <a:bodyPr/>
          <a:lstStyle/>
          <a:p>
            <a:r>
              <a:rPr lang="en-US" dirty="0"/>
              <a:t>Further Analysis and Conclusions</a:t>
            </a:r>
          </a:p>
        </p:txBody>
      </p:sp>
      <p:sp>
        <p:nvSpPr>
          <p:cNvPr id="3" name="Content Placeholder 2">
            <a:extLst>
              <a:ext uri="{FF2B5EF4-FFF2-40B4-BE49-F238E27FC236}">
                <a16:creationId xmlns:a16="http://schemas.microsoft.com/office/drawing/2014/main" id="{1BBF226C-4981-4DED-B065-C086543BB37B}"/>
              </a:ext>
            </a:extLst>
          </p:cNvPr>
          <p:cNvSpPr>
            <a:spLocks noGrp="1"/>
          </p:cNvSpPr>
          <p:nvPr>
            <p:ph idx="1"/>
          </p:nvPr>
        </p:nvSpPr>
        <p:spPr/>
        <p:txBody>
          <a:bodyPr/>
          <a:lstStyle/>
          <a:p>
            <a:pPr marL="0" indent="0">
              <a:buNone/>
            </a:pPr>
            <a:r>
              <a:rPr lang="en-US" dirty="0"/>
              <a:t>According to these results, we can conclude that </a:t>
            </a:r>
            <a:r>
              <a:rPr lang="en-US" b="1" dirty="0"/>
              <a:t>quadratic splining is</a:t>
            </a:r>
            <a:r>
              <a:rPr lang="en-US" dirty="0"/>
              <a:t> </a:t>
            </a:r>
            <a:r>
              <a:rPr lang="en-US" b="1" dirty="0"/>
              <a:t>better suited </a:t>
            </a:r>
            <a:r>
              <a:rPr lang="en-US" dirty="0"/>
              <a:t>for this problem than Newton polynomial (</a:t>
            </a:r>
            <a:r>
              <a:rPr lang="en-US" i="1" dirty="0"/>
              <a:t>on average</a:t>
            </a:r>
            <a:r>
              <a:rPr lang="en-US" dirty="0"/>
              <a:t>).</a:t>
            </a:r>
          </a:p>
          <a:p>
            <a:r>
              <a:rPr lang="en-US" dirty="0"/>
              <a:t>This is to be expected, as quadratic splining uses a lower order polynomial, resulting in less variation in the data</a:t>
            </a:r>
          </a:p>
          <a:p>
            <a:pPr marL="0" indent="0">
              <a:buNone/>
            </a:pPr>
            <a:r>
              <a:rPr lang="en-US" dirty="0"/>
              <a:t>For a simple problem like this (where we only need to query a few specific points), both methods provide sufficiently accurate results. </a:t>
            </a:r>
          </a:p>
          <a:p>
            <a:pPr marL="0" indent="0">
              <a:buNone/>
            </a:pPr>
            <a:r>
              <a:rPr lang="en-US" dirty="0"/>
              <a:t>However, were we given even more data (hundreds or even thousands of data points), and tasked with providing an interpolation function for finding sufficiently accurate data at </a:t>
            </a:r>
            <a:r>
              <a:rPr lang="en-US" b="1" dirty="0"/>
              <a:t>all </a:t>
            </a:r>
            <a:r>
              <a:rPr lang="en-US" dirty="0"/>
              <a:t>inputs, quadratic splining becomes significantly more appealing than Newton polynomial.</a:t>
            </a:r>
          </a:p>
        </p:txBody>
      </p:sp>
    </p:spTree>
    <p:extLst>
      <p:ext uri="{BB962C8B-B14F-4D97-AF65-F5344CB8AC3E}">
        <p14:creationId xmlns:p14="http://schemas.microsoft.com/office/powerpoint/2010/main" val="282342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50F4-3733-4504-9A2C-CD5F6112E59D}"/>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42D160-79D6-44FC-95F1-E43E2819C84A}"/>
                  </a:ext>
                </a:extLst>
              </p:cNvPr>
              <p:cNvSpPr>
                <a:spLocks noGrp="1"/>
              </p:cNvSpPr>
              <p:nvPr>
                <p:ph idx="1"/>
              </p:nvPr>
            </p:nvSpPr>
            <p:spPr>
              <a:xfrm>
                <a:off x="1371600" y="2285999"/>
                <a:ext cx="6138910" cy="3981635"/>
              </a:xfrm>
            </p:spPr>
            <p:txBody>
              <a:bodyPr>
                <a:normAutofit lnSpcReduction="10000"/>
              </a:bodyPr>
              <a:lstStyle/>
              <a:p>
                <a:pPr marL="0" indent="0">
                  <a:buNone/>
                </a:pPr>
                <a:r>
                  <a:rPr lang="en-US" dirty="0"/>
                  <a:t>The impedance data for an antenna is given as shown</a:t>
                </a:r>
              </a:p>
              <a:p>
                <a:r>
                  <a:rPr lang="en-US" dirty="0"/>
                  <a:t>There is a total of 16 data points</a:t>
                </a:r>
              </a:p>
              <a:p>
                <a:endParaRPr lang="en-US" dirty="0"/>
              </a:p>
              <a:p>
                <a:pPr marL="0" indent="0">
                  <a:buNone/>
                </a:pPr>
                <a:r>
                  <a:rPr lang="en-US" dirty="0"/>
                  <a:t>Using different methods of interpolation, we must find:</a:t>
                </a:r>
              </a:p>
              <a:p>
                <a:pPr marL="457200" indent="-457200">
                  <a:buFont typeface="+mj-lt"/>
                  <a:buAutoNum type="arabicPeriod"/>
                </a:pPr>
                <a:r>
                  <a:rPr lang="en-US" dirty="0"/>
                  <a:t>The frequency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a14:m>
                <a:r>
                  <a:rPr lang="en-US" dirty="0"/>
                  <a:t> where the antenna goes through its first resonance (Reactance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 as </a:t>
                </a:r>
                <a14:m>
                  <m:oMath xmlns:m="http://schemas.openxmlformats.org/officeDocument/2006/math">
                    <m:r>
                      <a:rPr lang="en-US" i="1" dirty="0"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a:t>
                </a:r>
              </a:p>
              <a:p>
                <a:pPr marL="457200" indent="-457200">
                  <a:buFont typeface="+mj-lt"/>
                  <a:buAutoNum type="arabicPeriod"/>
                </a:pPr>
                <a:r>
                  <a:rPr lang="en-US" dirty="0"/>
                  <a:t>The input resistance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oMath>
                </a14:m>
                <a:endParaRPr lang="en-US" dirty="0"/>
              </a:p>
              <a:p>
                <a:pPr marL="457200" indent="-457200">
                  <a:buFont typeface="+mj-lt"/>
                  <a:buAutoNum type="arabicPeriod"/>
                </a:pPr>
                <a:r>
                  <a:rPr lang="en-US" dirty="0"/>
                  <a:t>The frequency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oMath>
                </a14:m>
                <a:r>
                  <a:rPr lang="en-US" dirty="0"/>
                  <a:t> where the antenna goes through an anti-resonance (Reactance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=0</m:t>
                    </m:r>
                  </m:oMath>
                </a14:m>
                <a:r>
                  <a:rPr lang="en-US" dirty="0"/>
                  <a:t> as </a:t>
                </a:r>
                <a14:m>
                  <m:oMath xmlns:m="http://schemas.openxmlformats.org/officeDocument/2006/math">
                    <m:r>
                      <a:rPr lang="en-US" b="0" i="1" dirty="0"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𝑋</m:t>
                    </m:r>
                  </m:oMath>
                </a14:m>
                <a:r>
                  <a:rPr lang="en-US" dirty="0"/>
                  <a:t>)</a:t>
                </a:r>
              </a:p>
              <a:p>
                <a:pPr marL="457200" indent="-457200">
                  <a:buFont typeface="+mj-lt"/>
                  <a:buAutoNum type="arabicPeriod"/>
                </a:pPr>
                <a:r>
                  <a:rPr lang="en-US" dirty="0"/>
                  <a:t>The input resistance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oMath>
                </a14:m>
                <a:r>
                  <a:rPr lang="en-US" dirty="0"/>
                  <a:t>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oMath>
                </a14:m>
                <a:r>
                  <a:rPr lang="en-US" dirty="0"/>
                  <a:t> </a:t>
                </a:r>
              </a:p>
            </p:txBody>
          </p:sp>
        </mc:Choice>
        <mc:Fallback xmlns="">
          <p:sp>
            <p:nvSpPr>
              <p:cNvPr id="3" name="Content Placeholder 2">
                <a:extLst>
                  <a:ext uri="{FF2B5EF4-FFF2-40B4-BE49-F238E27FC236}">
                    <a16:creationId xmlns:a16="http://schemas.microsoft.com/office/drawing/2014/main" id="{6242D160-79D6-44FC-95F1-E43E2819C84A}"/>
                  </a:ext>
                </a:extLst>
              </p:cNvPr>
              <p:cNvSpPr>
                <a:spLocks noGrp="1" noRot="1" noChangeAspect="1" noMove="1" noResize="1" noEditPoints="1" noAdjustHandles="1" noChangeArrowheads="1" noChangeShapeType="1" noTextEdit="1"/>
              </p:cNvSpPr>
              <p:nvPr>
                <p:ph idx="1"/>
              </p:nvPr>
            </p:nvSpPr>
            <p:spPr>
              <a:xfrm>
                <a:off x="1371600" y="2285999"/>
                <a:ext cx="6138910" cy="3981635"/>
              </a:xfrm>
              <a:blipFill>
                <a:blip r:embed="rId2"/>
                <a:stretch>
                  <a:fillRect l="-993" t="-1991" r="-9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54B9767-0961-4A61-B372-4FF9551ED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435" y="1358283"/>
            <a:ext cx="3478759" cy="4813917"/>
          </a:xfrm>
          <a:prstGeom prst="rect">
            <a:avLst/>
          </a:prstGeom>
        </p:spPr>
      </p:pic>
    </p:spTree>
    <p:extLst>
      <p:ext uri="{BB962C8B-B14F-4D97-AF65-F5344CB8AC3E}">
        <p14:creationId xmlns:p14="http://schemas.microsoft.com/office/powerpoint/2010/main" val="388295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6E85-D1F9-4363-8FB8-E8ECB5CBD2B3}"/>
              </a:ext>
            </a:extLst>
          </p:cNvPr>
          <p:cNvSpPr>
            <a:spLocks noGrp="1"/>
          </p:cNvSpPr>
          <p:nvPr>
            <p:ph type="title"/>
          </p:nvPr>
        </p:nvSpPr>
        <p:spPr/>
        <p:txBody>
          <a:bodyPr/>
          <a:lstStyle/>
          <a:p>
            <a:r>
              <a:rPr lang="en-US" dirty="0"/>
              <a:t>Methods Used</a:t>
            </a:r>
          </a:p>
        </p:txBody>
      </p:sp>
      <p:sp>
        <p:nvSpPr>
          <p:cNvPr id="3" name="Content Placeholder 2">
            <a:extLst>
              <a:ext uri="{FF2B5EF4-FFF2-40B4-BE49-F238E27FC236}">
                <a16:creationId xmlns:a16="http://schemas.microsoft.com/office/drawing/2014/main" id="{BAB84976-D788-4CDA-9789-5952650A91CC}"/>
              </a:ext>
            </a:extLst>
          </p:cNvPr>
          <p:cNvSpPr>
            <a:spLocks noGrp="1"/>
          </p:cNvSpPr>
          <p:nvPr>
            <p:ph idx="1"/>
          </p:nvPr>
        </p:nvSpPr>
        <p:spPr/>
        <p:txBody>
          <a:bodyPr/>
          <a:lstStyle/>
          <a:p>
            <a:pPr marL="0" indent="0">
              <a:buNone/>
            </a:pPr>
            <a:r>
              <a:rPr lang="en-US" dirty="0"/>
              <a:t>Reference method:</a:t>
            </a:r>
          </a:p>
          <a:p>
            <a:r>
              <a:rPr lang="en-US" dirty="0"/>
              <a:t>MATLAB Cubic Spline Interpolation</a:t>
            </a:r>
          </a:p>
          <a:p>
            <a:pPr marL="0" indent="0">
              <a:buNone/>
            </a:pPr>
            <a:endParaRPr lang="en-US" dirty="0"/>
          </a:p>
          <a:p>
            <a:pPr marL="0" indent="0">
              <a:buNone/>
            </a:pPr>
            <a:r>
              <a:rPr lang="en-US" dirty="0"/>
              <a:t>Experimental methods:</a:t>
            </a:r>
          </a:p>
          <a:p>
            <a:r>
              <a:rPr lang="en-US" dirty="0"/>
              <a:t>Newton Polynomial Interpolation</a:t>
            </a:r>
          </a:p>
          <a:p>
            <a:r>
              <a:rPr lang="en-US" dirty="0"/>
              <a:t>Quadratic Spline Interpolation (with Clamped Boundary)</a:t>
            </a:r>
          </a:p>
        </p:txBody>
      </p:sp>
    </p:spTree>
    <p:extLst>
      <p:ext uri="{BB962C8B-B14F-4D97-AF65-F5344CB8AC3E}">
        <p14:creationId xmlns:p14="http://schemas.microsoft.com/office/powerpoint/2010/main" val="74661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65D2F-72A3-44C5-804E-2308D816F8F1}"/>
              </a:ext>
            </a:extLst>
          </p:cNvPr>
          <p:cNvPicPr>
            <a:picLocks noChangeAspect="1"/>
          </p:cNvPicPr>
          <p:nvPr/>
        </p:nvPicPr>
        <p:blipFill rotWithShape="1">
          <a:blip r:embed="rId2">
            <a:alphaModFix amt="3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47A007A6-96E6-40D6-A66E-84244610C6A4}"/>
              </a:ext>
            </a:extLst>
          </p:cNvPr>
          <p:cNvSpPr>
            <a:spLocks noGrp="1"/>
          </p:cNvSpPr>
          <p:nvPr>
            <p:ph type="ctrTitle"/>
          </p:nvPr>
        </p:nvSpPr>
        <p:spPr>
          <a:xfrm>
            <a:off x="2449689" y="3429000"/>
            <a:ext cx="7292622" cy="713981"/>
          </a:xfrm>
        </p:spPr>
        <p:txBody>
          <a:bodyPr>
            <a:noAutofit/>
          </a:bodyPr>
          <a:lstStyle/>
          <a:p>
            <a:r>
              <a:rPr lang="en-US" sz="4800" dirty="0"/>
              <a:t>testing method and solutions</a:t>
            </a:r>
          </a:p>
        </p:txBody>
      </p:sp>
    </p:spTree>
    <p:extLst>
      <p:ext uri="{BB962C8B-B14F-4D97-AF65-F5344CB8AC3E}">
        <p14:creationId xmlns:p14="http://schemas.microsoft.com/office/powerpoint/2010/main" val="3103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9A2E-90FD-4B86-8E6A-E0E7320D4AB5}"/>
              </a:ext>
            </a:extLst>
          </p:cNvPr>
          <p:cNvSpPr>
            <a:spLocks noGrp="1"/>
          </p:cNvSpPr>
          <p:nvPr>
            <p:ph type="title"/>
          </p:nvPr>
        </p:nvSpPr>
        <p:spPr/>
        <p:txBody>
          <a:bodyPr/>
          <a:lstStyle/>
          <a:p>
            <a:r>
              <a:rPr lang="en-US" dirty="0"/>
              <a:t>The Reference Method</a:t>
            </a:r>
          </a:p>
        </p:txBody>
      </p:sp>
      <p:sp>
        <p:nvSpPr>
          <p:cNvPr id="3" name="Content Placeholder 2">
            <a:extLst>
              <a:ext uri="{FF2B5EF4-FFF2-40B4-BE49-F238E27FC236}">
                <a16:creationId xmlns:a16="http://schemas.microsoft.com/office/drawing/2014/main" id="{D9A611FD-7C67-47EF-93CD-EE1B0B41E723}"/>
              </a:ext>
            </a:extLst>
          </p:cNvPr>
          <p:cNvSpPr>
            <a:spLocks noGrp="1"/>
          </p:cNvSpPr>
          <p:nvPr>
            <p:ph idx="1"/>
          </p:nvPr>
        </p:nvSpPr>
        <p:spPr>
          <a:xfrm>
            <a:off x="1371600" y="2285999"/>
            <a:ext cx="9601200" cy="3886201"/>
          </a:xfrm>
        </p:spPr>
        <p:txBody>
          <a:bodyPr>
            <a:normAutofit fontScale="92500" lnSpcReduction="10000"/>
          </a:bodyPr>
          <a:lstStyle/>
          <a:p>
            <a:pPr marL="0" indent="0">
              <a:buNone/>
            </a:pPr>
            <a:r>
              <a:rPr lang="en-US" dirty="0"/>
              <a:t>Since the exact solutions to the problem are not given, we need a way to empirically evaluate and compare our experimental methods. </a:t>
            </a:r>
          </a:p>
          <a:p>
            <a:pPr marL="0" indent="0">
              <a:buNone/>
            </a:pPr>
            <a:r>
              <a:rPr lang="en-US" dirty="0"/>
              <a:t>An alternative way to do this is by using a </a:t>
            </a:r>
            <a:r>
              <a:rPr lang="en-US" b="1" dirty="0"/>
              <a:t>reference method</a:t>
            </a:r>
            <a:r>
              <a:rPr lang="en-US" dirty="0"/>
              <a:t>:</a:t>
            </a:r>
          </a:p>
          <a:p>
            <a:r>
              <a:rPr lang="en-US" dirty="0"/>
              <a:t>MATLAB provides the built-in function </a:t>
            </a:r>
            <a:r>
              <a:rPr lang="en-US" dirty="0">
                <a:latin typeface="Courier New" panose="02070309020205020404" pitchFamily="49" charset="0"/>
                <a:cs typeface="Courier New" panose="02070309020205020404" pitchFamily="49" charset="0"/>
              </a:rPr>
              <a:t>interp1(…)</a:t>
            </a:r>
            <a:r>
              <a:rPr lang="en-US" dirty="0"/>
              <a:t> for interpolating over one-dimensional data using various methods</a:t>
            </a:r>
          </a:p>
          <a:p>
            <a:r>
              <a:rPr lang="en-US" dirty="0"/>
              <a:t>In order to obtain maximum possible accuracy, we must interpolate over the </a:t>
            </a:r>
            <a:r>
              <a:rPr lang="en-US" b="1" dirty="0"/>
              <a:t>entire dataset</a:t>
            </a:r>
            <a:r>
              <a:rPr lang="en-US" dirty="0"/>
              <a:t> using </a:t>
            </a:r>
            <a:r>
              <a:rPr lang="en-US" b="1" dirty="0"/>
              <a:t>cubic splines</a:t>
            </a:r>
          </a:p>
          <a:p>
            <a:pPr lvl="1"/>
            <a:r>
              <a:rPr lang="en-US" dirty="0"/>
              <a:t>First, we interpolate f vs. X and find the f values</a:t>
            </a:r>
          </a:p>
          <a:p>
            <a:pPr lvl="1"/>
            <a:r>
              <a:rPr lang="en-US" dirty="0"/>
              <a:t>Next, we interpolate f vs. R and find the R values at the f values found previously</a:t>
            </a:r>
          </a:p>
          <a:p>
            <a:pPr marL="0" indent="0">
              <a:buNone/>
            </a:pPr>
            <a:endParaRPr lang="en-US" dirty="0"/>
          </a:p>
          <a:p>
            <a:pPr marL="0" indent="0">
              <a:buNone/>
            </a:pPr>
            <a:r>
              <a:rPr lang="en-US" dirty="0"/>
              <a:t>The resulting plots for “f vs. X” and “f vs. R” (with solutions marked) are shown below</a:t>
            </a:r>
          </a:p>
        </p:txBody>
      </p:sp>
    </p:spTree>
    <p:extLst>
      <p:ext uri="{BB962C8B-B14F-4D97-AF65-F5344CB8AC3E}">
        <p14:creationId xmlns:p14="http://schemas.microsoft.com/office/powerpoint/2010/main" val="42645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8259508-B75C-4EDB-A750-6F063B01BE0F}"/>
              </a:ext>
            </a:extLst>
          </p:cNvPr>
          <p:cNvPicPr>
            <a:picLocks noChangeAspect="1"/>
          </p:cNvPicPr>
          <p:nvPr/>
        </p:nvPicPr>
        <p:blipFill rotWithShape="1">
          <a:blip r:embed="rId2">
            <a:extLst>
              <a:ext uri="{28A0092B-C50C-407E-A947-70E740481C1C}">
                <a14:useLocalDpi xmlns:a14="http://schemas.microsoft.com/office/drawing/2010/main" val="0"/>
              </a:ext>
            </a:extLst>
          </a:blip>
          <a:srcRect l="6171" r="6527"/>
          <a:stretch/>
        </p:blipFill>
        <p:spPr>
          <a:xfrm>
            <a:off x="914399" y="322566"/>
            <a:ext cx="10855217" cy="6212867"/>
          </a:xfrm>
          <a:prstGeom prst="rect">
            <a:avLst/>
          </a:prstGeom>
        </p:spPr>
      </p:pic>
      <p:cxnSp>
        <p:nvCxnSpPr>
          <p:cNvPr id="15" name="Straight Arrow Connector 14">
            <a:extLst>
              <a:ext uri="{FF2B5EF4-FFF2-40B4-BE49-F238E27FC236}">
                <a16:creationId xmlns:a16="http://schemas.microsoft.com/office/drawing/2014/main" id="{B5534BA2-5928-4DFE-BF62-252771E095EE}"/>
              </a:ext>
            </a:extLst>
          </p:cNvPr>
          <p:cNvCxnSpPr>
            <a:cxnSpLocks/>
          </p:cNvCxnSpPr>
          <p:nvPr/>
        </p:nvCxnSpPr>
        <p:spPr>
          <a:xfrm flipH="1">
            <a:off x="5705383" y="2521255"/>
            <a:ext cx="440924" cy="39949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E6D6FFF-82C7-4189-8B16-257D8C2EB50D}"/>
                  </a:ext>
                </a:extLst>
              </p:cNvPr>
              <p:cNvSpPr txBox="1"/>
              <p:nvPr/>
            </p:nvSpPr>
            <p:spPr>
              <a:xfrm>
                <a:off x="5756081" y="2146589"/>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≈12.66</m:t>
                      </m:r>
                    </m:oMath>
                  </m:oMathPara>
                </a14:m>
                <a:endParaRPr lang="en-US" dirty="0"/>
              </a:p>
            </p:txBody>
          </p:sp>
        </mc:Choice>
        <mc:Fallback xmlns="">
          <p:sp>
            <p:nvSpPr>
              <p:cNvPr id="20" name="TextBox 19">
                <a:extLst>
                  <a:ext uri="{FF2B5EF4-FFF2-40B4-BE49-F238E27FC236}">
                    <a16:creationId xmlns:a16="http://schemas.microsoft.com/office/drawing/2014/main" id="{FE6D6FFF-82C7-4189-8B16-257D8C2EB50D}"/>
                  </a:ext>
                </a:extLst>
              </p:cNvPr>
              <p:cNvSpPr txBox="1">
                <a:spLocks noRot="1" noChangeAspect="1" noMove="1" noResize="1" noEditPoints="1" noAdjustHandles="1" noChangeArrowheads="1" noChangeShapeType="1" noTextEdit="1"/>
              </p:cNvSpPr>
              <p:nvPr/>
            </p:nvSpPr>
            <p:spPr>
              <a:xfrm>
                <a:off x="5756081" y="2146589"/>
                <a:ext cx="1171851" cy="338554"/>
              </a:xfrm>
              <a:prstGeom prst="rect">
                <a:avLst/>
              </a:prstGeom>
              <a:blipFill>
                <a:blip r:embed="rId3"/>
                <a:stretch>
                  <a:fillRect b="-10714"/>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681E4D2D-F12F-4C75-9D2C-03BA08E4EECB}"/>
              </a:ext>
            </a:extLst>
          </p:cNvPr>
          <p:cNvCxnSpPr>
            <a:cxnSpLocks/>
          </p:cNvCxnSpPr>
          <p:nvPr/>
        </p:nvCxnSpPr>
        <p:spPr>
          <a:xfrm>
            <a:off x="9241654" y="2441359"/>
            <a:ext cx="506028" cy="47939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C738CEE-52A9-47C3-8F55-F056A56153A0}"/>
                  </a:ext>
                </a:extLst>
              </p:cNvPr>
              <p:cNvSpPr txBox="1"/>
              <p:nvPr/>
            </p:nvSpPr>
            <p:spPr>
              <a:xfrm>
                <a:off x="8575831" y="2102805"/>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≈16.49</m:t>
                      </m:r>
                    </m:oMath>
                  </m:oMathPara>
                </a14:m>
                <a:endParaRPr lang="en-US" dirty="0"/>
              </a:p>
            </p:txBody>
          </p:sp>
        </mc:Choice>
        <mc:Fallback xmlns="">
          <p:sp>
            <p:nvSpPr>
              <p:cNvPr id="27" name="TextBox 26">
                <a:extLst>
                  <a:ext uri="{FF2B5EF4-FFF2-40B4-BE49-F238E27FC236}">
                    <a16:creationId xmlns:a16="http://schemas.microsoft.com/office/drawing/2014/main" id="{8C738CEE-52A9-47C3-8F55-F056A56153A0}"/>
                  </a:ext>
                </a:extLst>
              </p:cNvPr>
              <p:cNvSpPr txBox="1">
                <a:spLocks noRot="1" noChangeAspect="1" noMove="1" noResize="1" noEditPoints="1" noAdjustHandles="1" noChangeArrowheads="1" noChangeShapeType="1" noTextEdit="1"/>
              </p:cNvSpPr>
              <p:nvPr/>
            </p:nvSpPr>
            <p:spPr>
              <a:xfrm>
                <a:off x="8575831" y="2102805"/>
                <a:ext cx="1171851" cy="338554"/>
              </a:xfrm>
              <a:prstGeom prst="rect">
                <a:avLst/>
              </a:prstGeom>
              <a:blipFill>
                <a:blip r:embed="rId4"/>
                <a:stretch>
                  <a:fillRect b="-1272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1625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460C7-E162-4BB7-812E-407C1EAD6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23" r="6645"/>
          <a:stretch/>
        </p:blipFill>
        <p:spPr>
          <a:xfrm>
            <a:off x="905522" y="244135"/>
            <a:ext cx="10741853" cy="6156663"/>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838506-B66E-4522-AD27-B8F597B24BD8}"/>
                  </a:ext>
                </a:extLst>
              </p:cNvPr>
              <p:cNvSpPr txBox="1"/>
              <p:nvPr/>
            </p:nvSpPr>
            <p:spPr>
              <a:xfrm>
                <a:off x="5690522" y="4641819"/>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≈26.27</m:t>
                      </m:r>
                    </m:oMath>
                  </m:oMathPara>
                </a14:m>
                <a:endParaRPr lang="en-US" dirty="0"/>
              </a:p>
            </p:txBody>
          </p:sp>
        </mc:Choice>
        <mc:Fallback xmlns="">
          <p:sp>
            <p:nvSpPr>
              <p:cNvPr id="7" name="TextBox 6">
                <a:extLst>
                  <a:ext uri="{FF2B5EF4-FFF2-40B4-BE49-F238E27FC236}">
                    <a16:creationId xmlns:a16="http://schemas.microsoft.com/office/drawing/2014/main" id="{BF838506-B66E-4522-AD27-B8F597B24BD8}"/>
                  </a:ext>
                </a:extLst>
              </p:cNvPr>
              <p:cNvSpPr txBox="1">
                <a:spLocks noRot="1" noChangeAspect="1" noMove="1" noResize="1" noEditPoints="1" noAdjustHandles="1" noChangeArrowheads="1" noChangeShapeType="1" noTextEdit="1"/>
              </p:cNvSpPr>
              <p:nvPr/>
            </p:nvSpPr>
            <p:spPr>
              <a:xfrm>
                <a:off x="5690522" y="4641819"/>
                <a:ext cx="1171851" cy="338554"/>
              </a:xfrm>
              <a:prstGeom prst="rect">
                <a:avLst/>
              </a:prstGeom>
              <a:blipFill>
                <a:blip r:embed="rId3"/>
                <a:stretch>
                  <a:fillRect/>
                </a:stretch>
              </a:blipFill>
              <a:ln>
                <a:no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925060E-7EA1-4714-B8E8-285B6DAC12AE}"/>
              </a:ext>
            </a:extLst>
          </p:cNvPr>
          <p:cNvCxnSpPr>
            <a:cxnSpLocks/>
          </p:cNvCxnSpPr>
          <p:nvPr/>
        </p:nvCxnSpPr>
        <p:spPr>
          <a:xfrm flipH="1">
            <a:off x="5637320" y="4980373"/>
            <a:ext cx="458680" cy="523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0CB5207D-2889-43D3-B953-FDA3E8E5C034}"/>
              </a:ext>
            </a:extLst>
          </p:cNvPr>
          <p:cNvCxnSpPr>
            <a:cxnSpLocks/>
          </p:cNvCxnSpPr>
          <p:nvPr/>
        </p:nvCxnSpPr>
        <p:spPr>
          <a:xfrm flipH="1" flipV="1">
            <a:off x="9703294" y="1136342"/>
            <a:ext cx="577048" cy="3284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A016241-73B3-490B-BF08-3928F25B89A2}"/>
                  </a:ext>
                </a:extLst>
              </p:cNvPr>
              <p:cNvSpPr txBox="1"/>
              <p:nvPr/>
            </p:nvSpPr>
            <p:spPr>
              <a:xfrm>
                <a:off x="9991818" y="1464816"/>
                <a:ext cx="1171851"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R</m:t>
                          </m:r>
                        </m:e>
                        <m:sub>
                          <m:r>
                            <a:rPr lang="en-US" sz="1600" b="0" i="0"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≈639.6</m:t>
                      </m:r>
                    </m:oMath>
                  </m:oMathPara>
                </a14:m>
                <a:endParaRPr lang="en-US" dirty="0"/>
              </a:p>
            </p:txBody>
          </p:sp>
        </mc:Choice>
        <mc:Fallback xmlns="">
          <p:sp>
            <p:nvSpPr>
              <p:cNvPr id="15" name="TextBox 14">
                <a:extLst>
                  <a:ext uri="{FF2B5EF4-FFF2-40B4-BE49-F238E27FC236}">
                    <a16:creationId xmlns:a16="http://schemas.microsoft.com/office/drawing/2014/main" id="{0A016241-73B3-490B-BF08-3928F25B89A2}"/>
                  </a:ext>
                </a:extLst>
              </p:cNvPr>
              <p:cNvSpPr txBox="1">
                <a:spLocks noRot="1" noChangeAspect="1" noMove="1" noResize="1" noEditPoints="1" noAdjustHandles="1" noChangeArrowheads="1" noChangeShapeType="1" noTextEdit="1"/>
              </p:cNvSpPr>
              <p:nvPr/>
            </p:nvSpPr>
            <p:spPr>
              <a:xfrm>
                <a:off x="9991818" y="1464816"/>
                <a:ext cx="1171851" cy="338554"/>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5240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62ED-747B-4B7F-BA85-BBA2A9A801A1}"/>
              </a:ext>
            </a:extLst>
          </p:cNvPr>
          <p:cNvSpPr>
            <a:spLocks noGrp="1"/>
          </p:cNvSpPr>
          <p:nvPr>
            <p:ph type="title"/>
          </p:nvPr>
        </p:nvSpPr>
        <p:spPr/>
        <p:txBody>
          <a:bodyPr/>
          <a:lstStyle/>
          <a:p>
            <a:r>
              <a:rPr lang="en-US" dirty="0"/>
              <a:t>The Reference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1C742B-3199-4E73-83CD-AAD9BF339538}"/>
                  </a:ext>
                </a:extLst>
              </p:cNvPr>
              <p:cNvSpPr>
                <a:spLocks noGrp="1"/>
              </p:cNvSpPr>
              <p:nvPr>
                <p:ph idx="1"/>
              </p:nvPr>
            </p:nvSpPr>
            <p:spPr>
              <a:xfrm>
                <a:off x="1371600" y="2286000"/>
                <a:ext cx="9601200" cy="4150312"/>
              </a:xfrm>
            </p:spPr>
            <p:txBody>
              <a:bodyPr>
                <a:normAutofit/>
              </a:bodyPr>
              <a:lstStyle/>
              <a:p>
                <a:pPr marL="0" indent="0">
                  <a:buNone/>
                </a:pPr>
                <a:r>
                  <a:rPr lang="en-US" dirty="0"/>
                  <a:t>Given the results above, we define our </a:t>
                </a:r>
                <a:r>
                  <a:rPr lang="en-US" b="1" dirty="0"/>
                  <a:t>reference</a:t>
                </a:r>
                <a:r>
                  <a:rPr lang="en-US" dirty="0"/>
                  <a:t> solutions as</a:t>
                </a:r>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12.66 </m:t>
                    </m:r>
                    <m:r>
                      <a:rPr lang="en-US" b="0" i="1" smtClean="0">
                        <a:latin typeface="Cambria Math" panose="02040503050406030204" pitchFamily="18" charset="0"/>
                      </a:rPr>
                      <m:t>𝑀𝐻𝑧</m:t>
                    </m:r>
                  </m:oMath>
                </a14:m>
                <a:endParaRPr lang="en-US" dirty="0"/>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26.27 </m:t>
                    </m:r>
                    <m:r>
                      <a:rPr lang="en-US" i="1" dirty="0" smtClean="0">
                        <a:latin typeface="Cambria Math" panose="02040503050406030204" pitchFamily="18" charset="0"/>
                      </a:rPr>
                      <m:t>𝛺</m:t>
                    </m:r>
                  </m:oMath>
                </a14:m>
                <a:endParaRPr lang="en-US" dirty="0"/>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16.49 </m:t>
                    </m:r>
                    <m:r>
                      <a:rPr lang="en-US" b="0" i="1" smtClean="0">
                        <a:latin typeface="Cambria Math" panose="02040503050406030204" pitchFamily="18" charset="0"/>
                      </a:rPr>
                      <m:t>𝑀𝐻𝑧</m:t>
                    </m:r>
                  </m:oMath>
                </a14:m>
                <a:endParaRPr lang="en-US" dirty="0"/>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639.60 </m:t>
                    </m:r>
                    <m:r>
                      <a:rPr lang="en-US" i="1" dirty="0">
                        <a:latin typeface="Cambria Math" panose="02040503050406030204" pitchFamily="18" charset="0"/>
                      </a:rPr>
                      <m:t>𝛺</m:t>
                    </m:r>
                  </m:oMath>
                </a14:m>
                <a:endParaRPr lang="en-US" dirty="0"/>
              </a:p>
              <a:p>
                <a:pPr marL="0" indent="0">
                  <a:buNone/>
                </a:pPr>
                <a:endParaRPr lang="en-US" dirty="0"/>
              </a:p>
              <a:p>
                <a:pPr marL="0" indent="0">
                  <a:buNone/>
                </a:pPr>
                <a:r>
                  <a:rPr lang="en-US" dirty="0"/>
                  <a:t>We can use these values to compare our experimental solutions for </a:t>
                </a:r>
                <a:r>
                  <a:rPr lang="en-US" b="1" dirty="0"/>
                  <a:t>Newton polynomial</a:t>
                </a:r>
                <a:r>
                  <a:rPr lang="en-US" dirty="0"/>
                  <a:t> and </a:t>
                </a:r>
                <a:r>
                  <a:rPr lang="en-US" b="1" dirty="0"/>
                  <a:t>quadratic spline interpolation </a:t>
                </a:r>
              </a:p>
              <a:p>
                <a:r>
                  <a:rPr lang="en-US" dirty="0"/>
                  <a:t>Of course, we are assuming some degree of uncertainty as these values are not the exact solutions, but they are the best we can come up with</a:t>
                </a:r>
              </a:p>
              <a:p>
                <a:pPr marL="457200"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11C742B-3199-4E73-83CD-AAD9BF339538}"/>
                  </a:ext>
                </a:extLst>
              </p:cNvPr>
              <p:cNvSpPr>
                <a:spLocks noGrp="1" noRot="1" noChangeAspect="1" noMove="1" noResize="1" noEditPoints="1" noAdjustHandles="1" noChangeArrowheads="1" noChangeShapeType="1" noTextEdit="1"/>
              </p:cNvSpPr>
              <p:nvPr>
                <p:ph idx="1"/>
              </p:nvPr>
            </p:nvSpPr>
            <p:spPr>
              <a:xfrm>
                <a:off x="1371600" y="2286000"/>
                <a:ext cx="9601200" cy="4150312"/>
              </a:xfrm>
              <a:blipFill>
                <a:blip r:embed="rId2"/>
                <a:stretch>
                  <a:fillRect l="-635" t="-1175" r="-190"/>
                </a:stretch>
              </a:blipFill>
            </p:spPr>
            <p:txBody>
              <a:bodyPr/>
              <a:lstStyle/>
              <a:p>
                <a:r>
                  <a:rPr lang="en-US">
                    <a:noFill/>
                  </a:rPr>
                  <a:t> </a:t>
                </a:r>
              </a:p>
            </p:txBody>
          </p:sp>
        </mc:Fallback>
      </mc:AlternateContent>
    </p:spTree>
    <p:extLst>
      <p:ext uri="{BB962C8B-B14F-4D97-AF65-F5344CB8AC3E}">
        <p14:creationId xmlns:p14="http://schemas.microsoft.com/office/powerpoint/2010/main" val="8038520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490</TotalTime>
  <Words>1115</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Cambria Math</vt:lpstr>
      <vt:lpstr>Courier New</vt:lpstr>
      <vt:lpstr>Franklin Gothic Book</vt:lpstr>
      <vt:lpstr>Crop</vt:lpstr>
      <vt:lpstr>Interpolation Methods for analyzing under-sampled impedance data</vt:lpstr>
      <vt:lpstr>introduction</vt:lpstr>
      <vt:lpstr>The Problem</vt:lpstr>
      <vt:lpstr>Methods Used</vt:lpstr>
      <vt:lpstr>testing method and solutions</vt:lpstr>
      <vt:lpstr>The Reference Method</vt:lpstr>
      <vt:lpstr>PowerPoint Presentation</vt:lpstr>
      <vt:lpstr>PowerPoint Presentation</vt:lpstr>
      <vt:lpstr>The Reference Solutions</vt:lpstr>
      <vt:lpstr>Experimental results and analysis</vt:lpstr>
      <vt:lpstr>Newton Polynomial</vt:lpstr>
      <vt:lpstr>PowerPoint Presentation</vt:lpstr>
      <vt:lpstr>PowerPoint Presentation</vt:lpstr>
      <vt:lpstr>Quadratic Spline</vt:lpstr>
      <vt:lpstr>PowerPoint Presentation</vt:lpstr>
      <vt:lpstr>PowerPoint Presentation</vt:lpstr>
      <vt:lpstr>Graphical Analysis</vt:lpstr>
      <vt:lpstr>Error Analysis</vt:lpstr>
      <vt:lpstr>Error Analysis Results</vt:lpstr>
      <vt:lpstr>Risk, Challenges, and Sources of Error</vt:lpstr>
      <vt:lpstr>Further Analysis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Interpolation Methods for analyzing under-sampled impedance data</dc:title>
  <dc:creator>Wizzam Rocks</dc:creator>
  <cp:lastModifiedBy>Wizzam Rocks</cp:lastModifiedBy>
  <cp:revision>41</cp:revision>
  <dcterms:created xsi:type="dcterms:W3CDTF">2019-10-08T01:00:59Z</dcterms:created>
  <dcterms:modified xsi:type="dcterms:W3CDTF">2019-10-10T19:54:41Z</dcterms:modified>
</cp:coreProperties>
</file>