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70" r:id="rId13"/>
    <p:sldId id="271" r:id="rId14"/>
    <p:sldId id="267" r:id="rId15"/>
    <p:sldId id="272" r:id="rId16"/>
    <p:sldId id="273" r:id="rId17"/>
    <p:sldId id="268" r:id="rId18"/>
    <p:sldId id="269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7782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524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25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20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A53C48-4963-4B6D-8E86-016D1858678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8448A3-CCCF-47F8-AF1D-3EB5B85442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9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C9C1-B489-46DD-84EA-D6EAE3132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Methods of integration for solving the Sommerfeld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DFEB7-6957-4EBF-8856-9882022A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Wissam Razouki</a:t>
            </a:r>
          </a:p>
          <a:p>
            <a:r>
              <a:rPr lang="en-US" dirty="0"/>
              <a:t>CSE 3802</a:t>
            </a:r>
          </a:p>
        </p:txBody>
      </p:sp>
    </p:spTree>
    <p:extLst>
      <p:ext uri="{BB962C8B-B14F-4D97-AF65-F5344CB8AC3E}">
        <p14:creationId xmlns:p14="http://schemas.microsoft.com/office/powerpoint/2010/main" val="25711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C9C1-B489-46DD-84EA-D6EAE313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40340"/>
            <a:ext cx="8361229" cy="1577319"/>
          </a:xfrm>
        </p:spPr>
        <p:txBody>
          <a:bodyPr/>
          <a:lstStyle/>
          <a:p>
            <a:r>
              <a:rPr lang="en-US" sz="5400" dirty="0"/>
              <a:t>Experimental methods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88979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FAEC-76E0-4D21-894F-5D5D3D11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03B7A-57B3-4800-87E0-592707ACD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trapezoid method falls under the Newton-Cotes formulas for integration.</a:t>
                </a:r>
              </a:p>
              <a:p>
                <a:r>
                  <a:rPr lang="en-US" dirty="0"/>
                  <a:t>It uses sets of trapezoids to approximate the area under the curve. Thus, more trapezoids </a:t>
                </a:r>
                <a:r>
                  <a:rPr lang="en-US" dirty="0">
                    <a:sym typeface="Wingdings" panose="05000000000000000000" pitchFamily="2" charset="2"/>
                  </a:rPr>
                  <a:t> a better approximation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For this method, I chose an integration 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[0, 100]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a step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for a total of 1000 trapezoids.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The resulting solution plots (compared to the exact solutions) are given below (solutions are marked as X’s)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03B7A-57B3-4800-87E0-592707ACD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3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159FB3-529A-4D07-BA67-BBAB44981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1" y="271857"/>
            <a:ext cx="10990476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F264C-3FE5-4B95-ABA1-6D608483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8" y="222481"/>
            <a:ext cx="11201935" cy="64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5AD0-B356-466C-8D95-F032038C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Ruffa’s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C763E-016E-4651-ADE2-A9FFDA05F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Ruffa’s method is considered a method of exhaustion.</a:t>
                </a:r>
              </a:p>
              <a:p>
                <a:r>
                  <a:rPr lang="en-US" dirty="0"/>
                  <a:t>A summation is built from solving the areas of triangles under the curve</a:t>
                </a:r>
              </a:p>
              <a:p>
                <a:r>
                  <a:rPr lang="en-US" dirty="0"/>
                  <a:t>The triangles are used to approximate the integral. Similarly, more triangles </a:t>
                </a:r>
                <a:r>
                  <a:rPr lang="en-US" dirty="0">
                    <a:sym typeface="Wingdings" panose="05000000000000000000" pitchFamily="2" charset="2"/>
                  </a:rPr>
                  <a:t> a better approximation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Since the summation grows exponentially with the number of iterations, I chose a low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=15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The resulting solution plots (compared to the exact solutions) are given below (solutions are marked as X’s)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C763E-016E-4651-ADE2-A9FFDA05F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06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0C6324-6469-483B-B2A0-67157A0B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95509"/>
            <a:ext cx="11122974" cy="62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C26C8-4859-4AD7-9752-BD5D3983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7" y="143285"/>
            <a:ext cx="1091428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56C3-D0A5-4D60-8759-B92824CD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Verification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4FEA7-B17B-4F7A-89A0-04A82A827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test my implementations of the methods above, I first evaluated a definite integral similar in form to the Sommerfeld Identity: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results are:</a:t>
                </a:r>
              </a:p>
              <a:p>
                <a:r>
                  <a:rPr lang="en-US" dirty="0"/>
                  <a:t>Exact solution using MATLAB’s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integral(…)</a:t>
                </a:r>
                <a:r>
                  <a:rPr lang="en-US" dirty="0"/>
                  <a:t> function = 0.5468</a:t>
                </a:r>
              </a:p>
              <a:p>
                <a:r>
                  <a:rPr lang="en-US" dirty="0"/>
                  <a:t>Solution using the </a:t>
                </a:r>
                <a:r>
                  <a:rPr lang="en-US" b="1" dirty="0"/>
                  <a:t>trapezoid method </a:t>
                </a:r>
                <a:r>
                  <a:rPr lang="en-US" dirty="0"/>
                  <a:t>= 0.5421</a:t>
                </a:r>
              </a:p>
              <a:p>
                <a:r>
                  <a:rPr lang="en-US" dirty="0"/>
                  <a:t>Solution using </a:t>
                </a:r>
                <a:r>
                  <a:rPr lang="en-US" b="1" dirty="0" err="1"/>
                  <a:t>Ruffa’s</a:t>
                </a:r>
                <a:r>
                  <a:rPr lang="en-US" b="1" dirty="0"/>
                  <a:t> method </a:t>
                </a:r>
                <a:r>
                  <a:rPr lang="en-US" dirty="0"/>
                  <a:t>= 0.5456</a:t>
                </a:r>
              </a:p>
              <a:p>
                <a:pPr marL="0" indent="0">
                  <a:buNone/>
                </a:pPr>
                <a:r>
                  <a:rPr lang="en-US" dirty="0"/>
                  <a:t>From these results, we see that both methods are implemented correctly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4FEA7-B17B-4F7A-89A0-04A82A827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2211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5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85EE-D1A9-4CE8-8EDD-E874ADD8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Infinities and Singularities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CA392-121E-4672-9484-DE75C0CAC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Sommerfeld Identity integral as given has two problems: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/>
                  <a:t>The upper bound goes to infinity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/>
                  <a:t>There is a singularity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To avoid (1), </a:t>
                </a:r>
                <a:r>
                  <a:rPr lang="en-US" dirty="0"/>
                  <a:t>I chose an upper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both methods</a:t>
                </a:r>
              </a:p>
              <a:p>
                <a:r>
                  <a:rPr lang="en-US" dirty="0"/>
                  <a:t>This causes the solutions to be less accurate, but shortens computation time to a reasonable amount</a:t>
                </a:r>
              </a:p>
              <a:p>
                <a:pPr marL="0" indent="0">
                  <a:buNone/>
                </a:pPr>
                <a:r>
                  <a:rPr lang="en-US" b="1" dirty="0"/>
                  <a:t>To avoid (2), </a:t>
                </a:r>
                <a:r>
                  <a:rPr lang="en-US" dirty="0"/>
                  <a:t>I split the integral into two separate integrals (as given in the project description) and I avoid computing them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(but not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Again, this results in less accuracy, but is a necessary change to avoid division by zero errors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CA392-121E-4672-9484-DE75C0CAC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2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C9C1-B489-46DD-84EA-D6EAE313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40340"/>
            <a:ext cx="8361229" cy="1577319"/>
          </a:xfrm>
        </p:spPr>
        <p:txBody>
          <a:bodyPr/>
          <a:lstStyle/>
          <a:p>
            <a:r>
              <a:rPr lang="en-US" sz="5400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56818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C9C1-B489-46DD-84EA-D6EAE313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18743"/>
            <a:ext cx="8361229" cy="820513"/>
          </a:xfrm>
        </p:spPr>
        <p:txBody>
          <a:bodyPr/>
          <a:lstStyle/>
          <a:p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3858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FADF0-2C91-43F9-82F1-A69A9434A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" y="351408"/>
            <a:ext cx="11293661" cy="61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4B999-B2EF-43E3-A021-D848D1536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4" y="260945"/>
            <a:ext cx="11230524" cy="63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1FC8-CD73-4CE6-B610-E0790246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85232-24BD-4E3D-8D79-1D1BFCA19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56388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analyze the absolute error of a complex set of values, we can evaluate the magnitude of the distance between them.</a:t>
                </a:r>
              </a:p>
              <a:p>
                <a:pPr marL="0" indent="0">
                  <a:buNone/>
                </a:pPr>
                <a:r>
                  <a:rPr lang="en-US" dirty="0"/>
                  <a:t>The formula for doing so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b="1" dirty="0"/>
                  <a:t>complex experimental </a:t>
                </a:r>
                <a:r>
                  <a:rPr lang="en-US" dirty="0"/>
                  <a:t>solution,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b="1" dirty="0"/>
                  <a:t>complex reference </a:t>
                </a:r>
                <a:r>
                  <a:rPr lang="en-US" dirty="0"/>
                  <a:t>solution (i.e. the exact solution).</a:t>
                </a:r>
              </a:p>
              <a:p>
                <a:pPr marL="0" indent="0">
                  <a:buNone/>
                </a:pPr>
                <a:r>
                  <a:rPr lang="en-US" dirty="0"/>
                  <a:t>Plotting this error for the given frequency ranges results in the following graphs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85232-24BD-4E3D-8D79-1D1BFCA19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5638800" cy="3581400"/>
              </a:xfrm>
              <a:blipFill>
                <a:blip r:embed="rId2"/>
                <a:stretch>
                  <a:fillRect l="-1081" t="-1361" r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3E1371-5F9A-4F2F-8988-273661BA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35" y="1449636"/>
            <a:ext cx="4322479" cy="44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5F059-1FE4-4F0D-A0B6-AA29107C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8" y="224238"/>
            <a:ext cx="11219047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76BE6-8205-4C8F-B962-97FD258A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358075"/>
            <a:ext cx="11293642" cy="61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1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9869-EFE6-468B-807D-E0BBAE1C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B959-B3DD-4F1C-9CC7-DDF7C011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data we gathered, it is obvious that </a:t>
            </a:r>
            <a:r>
              <a:rPr lang="en-US" b="1" dirty="0" err="1"/>
              <a:t>Ruffa’s</a:t>
            </a:r>
            <a:r>
              <a:rPr lang="en-US" b="1" dirty="0"/>
              <a:t> method </a:t>
            </a:r>
            <a:r>
              <a:rPr lang="en-US" dirty="0"/>
              <a:t>worked much better than the trapezoid method. This can be attributed to a few things:</a:t>
            </a:r>
          </a:p>
          <a:p>
            <a:r>
              <a:rPr lang="en-US" dirty="0"/>
              <a:t>More iterations were run using </a:t>
            </a:r>
            <a:r>
              <a:rPr lang="en-US" dirty="0" err="1"/>
              <a:t>Ruffa’s</a:t>
            </a:r>
            <a:r>
              <a:rPr lang="en-US" dirty="0"/>
              <a:t> method</a:t>
            </a:r>
          </a:p>
          <a:p>
            <a:r>
              <a:rPr lang="en-US" dirty="0"/>
              <a:t>The trapezoid method did not handle complex values well</a:t>
            </a:r>
          </a:p>
          <a:p>
            <a:r>
              <a:rPr lang="en-US" dirty="0"/>
              <a:t>There was no error term associated with the trapezoid formula. This was done to make computation less heavy</a:t>
            </a:r>
          </a:p>
          <a:p>
            <a:r>
              <a:rPr lang="en-US" dirty="0"/>
              <a:t>Loss of significance due to very small values</a:t>
            </a:r>
          </a:p>
          <a:p>
            <a:pPr marL="0" indent="0">
              <a:buNone/>
            </a:pPr>
            <a:r>
              <a:rPr lang="en-US" dirty="0"/>
              <a:t>Regardless, neither methods had any major code-breaking issues, and the waveforms for the absolute error seem consistent for both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C2E6-01A8-41C4-A50C-6C01E5BF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3C32E-E2EC-48BA-8EE8-3201E373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Sommerfeld Identity is given in integral form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two different methods of integration, we must: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Evaluate the integral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[10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100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steps of 2 kHz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Compare the results with the exact solution computed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𝑗𝑘𝑟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1 and 2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2000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steps of 10 kHz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3C32E-E2EC-48BA-8EE8-3201E373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5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614-DDB8-4C0C-92DE-F378F877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4129-0389-46A3-9054-2CB8B133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Reference method:</a:t>
            </a:r>
          </a:p>
          <a:p>
            <a:r>
              <a:rPr lang="en-US" dirty="0"/>
              <a:t>The exact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Experimental methods:</a:t>
            </a:r>
          </a:p>
          <a:p>
            <a:r>
              <a:rPr lang="en-US" dirty="0"/>
              <a:t>Trapezoid method</a:t>
            </a:r>
          </a:p>
          <a:p>
            <a:r>
              <a:rPr lang="en-US" dirty="0" err="1"/>
              <a:t>Ruffa’s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6480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C9C1-B489-46DD-84EA-D6EAE313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18743"/>
            <a:ext cx="8361229" cy="820513"/>
          </a:xfrm>
        </p:spPr>
        <p:txBody>
          <a:bodyPr/>
          <a:lstStyle/>
          <a:p>
            <a:r>
              <a:rPr lang="en-US" sz="5400" dirty="0"/>
              <a:t>Exact solutions</a:t>
            </a:r>
          </a:p>
        </p:txBody>
      </p:sp>
    </p:spTree>
    <p:extLst>
      <p:ext uri="{BB962C8B-B14F-4D97-AF65-F5344CB8AC3E}">
        <p14:creationId xmlns:p14="http://schemas.microsoft.com/office/powerpoint/2010/main" val="21748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DE08-FDE5-4C59-B858-EB444D71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Exact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52C61-9603-4159-BAA2-3DB0503E7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Using the 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𝑗𝑘𝑟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, it is possible to directly solve for the exact solutions to the Sommerfeld problem given the frequency and range.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∈[10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100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steps of 2 kHz,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expect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100−10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+1=46</m:t>
                    </m:r>
                  </m:oMath>
                </a14:m>
                <a:r>
                  <a:rPr lang="en-US" dirty="0"/>
                  <a:t> data points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2000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kHz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steps of 10 kHz,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expect a total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151</m:t>
                    </m:r>
                  </m:oMath>
                </a14:m>
                <a:r>
                  <a:rPr lang="en-US" dirty="0"/>
                  <a:t> data points</a:t>
                </a:r>
              </a:p>
              <a:p>
                <a:pPr marL="0" indent="0">
                  <a:buNone/>
                </a:pPr>
                <a:r>
                  <a:rPr lang="en-US" dirty="0"/>
                  <a:t>The solutions will be in the complex plane, so it is possible to plot them on a real vs. imaginary graph. The MATLAB graphs are given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52C61-9603-4159-BAA2-3DB0503E7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7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2BF38-A8F2-49B6-A682-D8939A4B0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8" y="381381"/>
            <a:ext cx="11247619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0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FACF4-5D3E-4721-B2F3-7501DA66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0" y="316998"/>
            <a:ext cx="10969578" cy="62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E36E-81AB-474E-BC76-4AE6749E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C58F-F7FB-402A-8F6C-FB81EDB3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these graphs, we see that the number of points (marked as X’s) is severely lower than what was calculated previously (46 and 151).</a:t>
            </a:r>
          </a:p>
          <a:p>
            <a:r>
              <a:rPr lang="en-US" dirty="0"/>
              <a:t>This is because, at certain frequencies, the formula produces the same solutions. Thus, multiple X’s are overlaid on top of each other</a:t>
            </a:r>
          </a:p>
          <a:p>
            <a:r>
              <a:rPr lang="en-US" dirty="0"/>
              <a:t>We expect this to be different for our experimental methods due to error</a:t>
            </a:r>
          </a:p>
        </p:txBody>
      </p:sp>
    </p:spTree>
    <p:extLst>
      <p:ext uri="{BB962C8B-B14F-4D97-AF65-F5344CB8AC3E}">
        <p14:creationId xmlns:p14="http://schemas.microsoft.com/office/powerpoint/2010/main" val="25733140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226</TotalTime>
  <Words>852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Cambria Math</vt:lpstr>
      <vt:lpstr>Courier New</vt:lpstr>
      <vt:lpstr>Franklin Gothic Book</vt:lpstr>
      <vt:lpstr>Crop</vt:lpstr>
      <vt:lpstr>Methods of integration for solving the Sommerfeld identity</vt:lpstr>
      <vt:lpstr>Introduction</vt:lpstr>
      <vt:lpstr>The Problem</vt:lpstr>
      <vt:lpstr>Methods Used</vt:lpstr>
      <vt:lpstr>Exact solutions</vt:lpstr>
      <vt:lpstr>The Exact Solution</vt:lpstr>
      <vt:lpstr>PowerPoint Presentation</vt:lpstr>
      <vt:lpstr>PowerPoint Presentation</vt:lpstr>
      <vt:lpstr>Analysis</vt:lpstr>
      <vt:lpstr>Experimental methods and solutions</vt:lpstr>
      <vt:lpstr>Trapezoid Method</vt:lpstr>
      <vt:lpstr>PowerPoint Presentation</vt:lpstr>
      <vt:lpstr>PowerPoint Presentation</vt:lpstr>
      <vt:lpstr>Ruffa’s Method</vt:lpstr>
      <vt:lpstr>PowerPoint Presentation</vt:lpstr>
      <vt:lpstr>PowerPoint Presentation</vt:lpstr>
      <vt:lpstr>Method Verification</vt:lpstr>
      <vt:lpstr>Handling Infinities and Singularities</vt:lpstr>
      <vt:lpstr>Analysis and conclusions</vt:lpstr>
      <vt:lpstr>PowerPoint Presentation</vt:lpstr>
      <vt:lpstr>PowerPoint Presentation</vt:lpstr>
      <vt:lpstr>Error Analysis</vt:lpstr>
      <vt:lpstr>PowerPoint Presentation</vt:lpstr>
      <vt:lpstr>PowerPoint Presentation</vt:lpstr>
      <vt:lpstr>Conclusions and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integration for solving the Sommerfeld identity</dc:title>
  <dc:creator>Wizzam Rocks</dc:creator>
  <cp:lastModifiedBy>Wizzam Rocks</cp:lastModifiedBy>
  <cp:revision>25</cp:revision>
  <dcterms:created xsi:type="dcterms:W3CDTF">2019-10-25T22:55:49Z</dcterms:created>
  <dcterms:modified xsi:type="dcterms:W3CDTF">2019-10-26T02:42:13Z</dcterms:modified>
</cp:coreProperties>
</file>