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8" r:id="rId5"/>
    <p:sldId id="261" r:id="rId6"/>
    <p:sldId id="259"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4DE19C7-DF21-4400-B85F-7FA5834CF19E}" type="datetimeFigureOut">
              <a:rPr lang="en-US" smtClean="0"/>
              <a:t>11/8/2019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1E0BA94-086E-4EAE-80C7-F8336808772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495590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E19C7-DF21-4400-B85F-7FA5834CF19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218206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E19C7-DF21-4400-B85F-7FA5834CF19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62089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E19C7-DF21-4400-B85F-7FA5834CF19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266322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4DE19C7-DF21-4400-B85F-7FA5834CF19E}" type="datetimeFigureOut">
              <a:rPr lang="en-US" smtClean="0"/>
              <a:t>11/8/2019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1E0BA94-086E-4EAE-80C7-F8336808772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163021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E19C7-DF21-4400-B85F-7FA5834CF19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332171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E19C7-DF21-4400-B85F-7FA5834CF19E}"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350200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E19C7-DF21-4400-B85F-7FA5834CF19E}"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342418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E19C7-DF21-4400-B85F-7FA5834CF19E}"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0BA94-086E-4EAE-80C7-F8336808772D}" type="slidenum">
              <a:rPr lang="en-US" smtClean="0"/>
              <a:t>‹#›</a:t>
            </a:fld>
            <a:endParaRPr lang="en-US"/>
          </a:p>
        </p:txBody>
      </p:sp>
    </p:spTree>
    <p:extLst>
      <p:ext uri="{BB962C8B-B14F-4D97-AF65-F5344CB8AC3E}">
        <p14:creationId xmlns:p14="http://schemas.microsoft.com/office/powerpoint/2010/main" val="265010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4DE19C7-DF21-4400-B85F-7FA5834CF19E}" type="datetimeFigureOut">
              <a:rPr lang="en-US" smtClean="0"/>
              <a:t>11/8/2019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1E0BA94-086E-4EAE-80C7-F8336808772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046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4DE19C7-DF21-4400-B85F-7FA5834CF19E}" type="datetimeFigureOut">
              <a:rPr lang="en-US" smtClean="0"/>
              <a:t>11/8/2019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1E0BA94-086E-4EAE-80C7-F8336808772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85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4DE19C7-DF21-4400-B85F-7FA5834CF19E}" type="datetimeFigureOut">
              <a:rPr lang="en-US" smtClean="0"/>
              <a:t>11/8/2019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1E0BA94-086E-4EAE-80C7-F8336808772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5879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4C7D-6458-4F1E-B073-99150B1DA4BE}"/>
              </a:ext>
            </a:extLst>
          </p:cNvPr>
          <p:cNvSpPr>
            <a:spLocks noGrp="1"/>
          </p:cNvSpPr>
          <p:nvPr>
            <p:ph type="ctrTitle"/>
          </p:nvPr>
        </p:nvSpPr>
        <p:spPr/>
        <p:txBody>
          <a:bodyPr/>
          <a:lstStyle/>
          <a:p>
            <a:r>
              <a:rPr lang="en-US" sz="5400" dirty="0"/>
              <a:t>Methods for solving ordinary differential equations</a:t>
            </a:r>
          </a:p>
        </p:txBody>
      </p:sp>
      <p:sp>
        <p:nvSpPr>
          <p:cNvPr id="3" name="Subtitle 2">
            <a:extLst>
              <a:ext uri="{FF2B5EF4-FFF2-40B4-BE49-F238E27FC236}">
                <a16:creationId xmlns:a16="http://schemas.microsoft.com/office/drawing/2014/main" id="{B01AECDE-707E-4BCF-B6DB-14EB279466E9}"/>
              </a:ext>
            </a:extLst>
          </p:cNvPr>
          <p:cNvSpPr>
            <a:spLocks noGrp="1"/>
          </p:cNvSpPr>
          <p:nvPr>
            <p:ph type="subTitle" idx="1"/>
          </p:nvPr>
        </p:nvSpPr>
        <p:spPr/>
        <p:txBody>
          <a:bodyPr/>
          <a:lstStyle/>
          <a:p>
            <a:r>
              <a:rPr lang="en-US" dirty="0"/>
              <a:t>Wissam Razouki</a:t>
            </a:r>
          </a:p>
          <a:p>
            <a:r>
              <a:rPr lang="en-US" dirty="0"/>
              <a:t>CSE 3802</a:t>
            </a:r>
          </a:p>
        </p:txBody>
      </p:sp>
    </p:spTree>
    <p:extLst>
      <p:ext uri="{BB962C8B-B14F-4D97-AF65-F5344CB8AC3E}">
        <p14:creationId xmlns:p14="http://schemas.microsoft.com/office/powerpoint/2010/main" val="178126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4C7D-6458-4F1E-B073-99150B1DA4BE}"/>
              </a:ext>
            </a:extLst>
          </p:cNvPr>
          <p:cNvSpPr>
            <a:spLocks noGrp="1"/>
          </p:cNvSpPr>
          <p:nvPr>
            <p:ph type="ctrTitle"/>
          </p:nvPr>
        </p:nvSpPr>
        <p:spPr>
          <a:xfrm>
            <a:off x="1915385" y="3032918"/>
            <a:ext cx="8361229" cy="792164"/>
          </a:xfrm>
        </p:spPr>
        <p:txBody>
          <a:bodyPr/>
          <a:lstStyle/>
          <a:p>
            <a:r>
              <a:rPr lang="en-US" sz="5400" dirty="0"/>
              <a:t>Results and analysis</a:t>
            </a:r>
          </a:p>
        </p:txBody>
      </p:sp>
    </p:spTree>
    <p:extLst>
      <p:ext uri="{BB962C8B-B14F-4D97-AF65-F5344CB8AC3E}">
        <p14:creationId xmlns:p14="http://schemas.microsoft.com/office/powerpoint/2010/main" val="336705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2813-6DFD-4797-940D-8C18E5C27D59}"/>
              </a:ext>
            </a:extLst>
          </p:cNvPr>
          <p:cNvSpPr>
            <a:spLocks noGrp="1"/>
          </p:cNvSpPr>
          <p:nvPr>
            <p:ph type="title"/>
          </p:nvPr>
        </p:nvSpPr>
        <p:spPr/>
        <p:txBody>
          <a:bodyPr/>
          <a:lstStyle/>
          <a:p>
            <a:r>
              <a:rPr lang="en-US" dirty="0"/>
              <a:t>Solutions and Percent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EDA954-73A4-46E4-9AA6-600A9E8E4841}"/>
                  </a:ext>
                </a:extLst>
              </p:cNvPr>
              <p:cNvSpPr>
                <a:spLocks noGrp="1"/>
              </p:cNvSpPr>
              <p:nvPr>
                <p:ph idx="1"/>
              </p:nvPr>
            </p:nvSpPr>
            <p:spPr>
              <a:xfrm>
                <a:off x="1371600" y="2286000"/>
                <a:ext cx="9974062" cy="3581400"/>
              </a:xfrm>
            </p:spPr>
            <p:txBody>
              <a:bodyPr>
                <a:normAutofit/>
              </a:bodyPr>
              <a:lstStyle/>
              <a:p>
                <a:pPr marL="0" indent="0">
                  <a:buNone/>
                </a:pPr>
                <a:r>
                  <a:rPr lang="en-US" dirty="0"/>
                  <a:t>The </a:t>
                </a:r>
                <a:r>
                  <a:rPr lang="en-US" b="1" dirty="0"/>
                  <a:t>exact solutions </a:t>
                </a:r>
                <a:r>
                  <a:rPr lang="en-US" dirty="0"/>
                  <a:t>(as provided from the “.</a:t>
                </a:r>
                <a:r>
                  <a:rPr lang="en-US" dirty="0" err="1"/>
                  <a:t>dat</a:t>
                </a:r>
                <a:r>
                  <a:rPr lang="en-US" dirty="0"/>
                  <a:t>” file)</a:t>
                </a:r>
                <a:r>
                  <a:rPr lang="en-US" b="1" dirty="0"/>
                  <a:t> </a:t>
                </a:r>
                <a:r>
                  <a:rPr lang="en-US" dirty="0"/>
                  <a:t>and </a:t>
                </a:r>
                <a:r>
                  <a:rPr lang="en-US" b="1" dirty="0"/>
                  <a:t>experimental solutions </a:t>
                </a:r>
                <a:r>
                  <a:rPr lang="en-US" dirty="0"/>
                  <a:t>are plotted below. </a:t>
                </a:r>
              </a:p>
              <a:p>
                <a:r>
                  <a:rPr lang="en-US" dirty="0"/>
                  <a:t>Numerical values are provided in tabular format in a separate Excel file: </a:t>
                </a:r>
                <a:r>
                  <a:rPr lang="en-US" b="1" dirty="0"/>
                  <a:t>“solutions.xlsx”</a:t>
                </a:r>
              </a:p>
              <a:p>
                <a:pPr marL="0" indent="0">
                  <a:buNone/>
                </a:pPr>
                <a:endParaRPr lang="en-US" dirty="0"/>
              </a:p>
              <a:p>
                <a:pPr marL="0" indent="0">
                  <a:buNone/>
                </a:pPr>
                <a:r>
                  <a:rPr lang="en-US" b="1" dirty="0"/>
                  <a:t>Percent error </a:t>
                </a:r>
                <a:r>
                  <a:rPr lang="en-US" dirty="0"/>
                  <a:t>can be calculated at each </a:t>
                </a:r>
                <a14:m>
                  <m:oMath xmlns:m="http://schemas.openxmlformats.org/officeDocument/2006/math">
                    <m:r>
                      <a:rPr lang="en-US" b="0" i="1" smtClean="0">
                        <a:latin typeface="Cambria Math" panose="02040503050406030204" pitchFamily="18" charset="0"/>
                      </a:rPr>
                      <m:t>𝑥</m:t>
                    </m:r>
                  </m:oMath>
                </a14:m>
                <a:r>
                  <a:rPr lang="en-US" dirty="0"/>
                  <a:t> value using the formula:</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𝑅</m:t>
                              </m:r>
                            </m:e>
                          </m:d>
                        </m:num>
                        <m:den>
                          <m:r>
                            <a:rPr lang="en-US" b="0" i="1" smtClean="0">
                              <a:latin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×100%</m:t>
                      </m:r>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rPr>
                      <m:t>𝐸</m:t>
                    </m:r>
                  </m:oMath>
                </a14:m>
                <a:r>
                  <a:rPr lang="en-US" dirty="0"/>
                  <a:t> is the </a:t>
                </a:r>
                <a:r>
                  <a:rPr lang="en-US" b="1" dirty="0"/>
                  <a:t>experimental solution</a:t>
                </a:r>
                <a:r>
                  <a:rPr lang="en-US" dirty="0"/>
                  <a:t>, and </a:t>
                </a:r>
                <a14:m>
                  <m:oMath xmlns:m="http://schemas.openxmlformats.org/officeDocument/2006/math">
                    <m:r>
                      <a:rPr lang="en-US" i="1">
                        <a:latin typeface="Cambria Math" panose="02040503050406030204" pitchFamily="18" charset="0"/>
                      </a:rPr>
                      <m:t>𝑅</m:t>
                    </m:r>
                  </m:oMath>
                </a14:m>
                <a:r>
                  <a:rPr lang="en-US" dirty="0"/>
                  <a:t> is the </a:t>
                </a:r>
                <a:r>
                  <a:rPr lang="en-US" b="1" dirty="0"/>
                  <a:t>reference/exact solution.</a:t>
                </a:r>
              </a:p>
              <a:p>
                <a:pPr marL="0" indent="0">
                  <a:buNone/>
                </a:pPr>
                <a:r>
                  <a:rPr lang="en-US" dirty="0"/>
                  <a:t>This is also plotted below.</a:t>
                </a:r>
              </a:p>
            </p:txBody>
          </p:sp>
        </mc:Choice>
        <mc:Fallback>
          <p:sp>
            <p:nvSpPr>
              <p:cNvPr id="3" name="Content Placeholder 2">
                <a:extLst>
                  <a:ext uri="{FF2B5EF4-FFF2-40B4-BE49-F238E27FC236}">
                    <a16:creationId xmlns:a16="http://schemas.microsoft.com/office/drawing/2014/main" id="{D0EDA954-73A4-46E4-9AA6-600A9E8E4841}"/>
                  </a:ext>
                </a:extLst>
              </p:cNvPr>
              <p:cNvSpPr>
                <a:spLocks noGrp="1" noRot="1" noChangeAspect="1" noMove="1" noResize="1" noEditPoints="1" noAdjustHandles="1" noChangeArrowheads="1" noChangeShapeType="1" noTextEdit="1"/>
              </p:cNvSpPr>
              <p:nvPr>
                <p:ph idx="1"/>
              </p:nvPr>
            </p:nvSpPr>
            <p:spPr>
              <a:xfrm>
                <a:off x="1371600" y="2286000"/>
                <a:ext cx="9974062" cy="3581400"/>
              </a:xfrm>
              <a:blipFill>
                <a:blip r:embed="rId2"/>
                <a:stretch>
                  <a:fillRect l="-611" t="-1361" r="-611"/>
                </a:stretch>
              </a:blipFill>
            </p:spPr>
            <p:txBody>
              <a:bodyPr/>
              <a:lstStyle/>
              <a:p>
                <a:r>
                  <a:rPr lang="en-US">
                    <a:noFill/>
                  </a:rPr>
                  <a:t> </a:t>
                </a:r>
              </a:p>
            </p:txBody>
          </p:sp>
        </mc:Fallback>
      </mc:AlternateContent>
    </p:spTree>
    <p:extLst>
      <p:ext uri="{BB962C8B-B14F-4D97-AF65-F5344CB8AC3E}">
        <p14:creationId xmlns:p14="http://schemas.microsoft.com/office/powerpoint/2010/main" val="112455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9242B-C602-419F-A888-C1565537C629}"/>
              </a:ext>
            </a:extLst>
          </p:cNvPr>
          <p:cNvPicPr>
            <a:picLocks noChangeAspect="1"/>
          </p:cNvPicPr>
          <p:nvPr/>
        </p:nvPicPr>
        <p:blipFill rotWithShape="1">
          <a:blip r:embed="rId2">
            <a:extLst>
              <a:ext uri="{28A0092B-C50C-407E-A947-70E740481C1C}">
                <a14:useLocalDpi xmlns:a14="http://schemas.microsoft.com/office/drawing/2010/main" val="0"/>
              </a:ext>
            </a:extLst>
          </a:blip>
          <a:srcRect l="6212" r="4543"/>
          <a:stretch/>
        </p:blipFill>
        <p:spPr>
          <a:xfrm>
            <a:off x="1083075" y="106621"/>
            <a:ext cx="10626571" cy="6644758"/>
          </a:xfrm>
          <a:prstGeom prst="rect">
            <a:avLst/>
          </a:prstGeom>
        </p:spPr>
      </p:pic>
    </p:spTree>
    <p:extLst>
      <p:ext uri="{BB962C8B-B14F-4D97-AF65-F5344CB8AC3E}">
        <p14:creationId xmlns:p14="http://schemas.microsoft.com/office/powerpoint/2010/main" val="234223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180639-9422-48D4-A0E0-B3646956C408}"/>
              </a:ext>
            </a:extLst>
          </p:cNvPr>
          <p:cNvPicPr>
            <a:picLocks noChangeAspect="1"/>
          </p:cNvPicPr>
          <p:nvPr/>
        </p:nvPicPr>
        <p:blipFill rotWithShape="1">
          <a:blip r:embed="rId2">
            <a:extLst>
              <a:ext uri="{28A0092B-C50C-407E-A947-70E740481C1C}">
                <a14:useLocalDpi xmlns:a14="http://schemas.microsoft.com/office/drawing/2010/main" val="0"/>
              </a:ext>
            </a:extLst>
          </a:blip>
          <a:srcRect l="6799" r="4651"/>
          <a:stretch/>
        </p:blipFill>
        <p:spPr>
          <a:xfrm>
            <a:off x="1100831" y="113551"/>
            <a:ext cx="10582182" cy="6630898"/>
          </a:xfrm>
          <a:prstGeom prst="rect">
            <a:avLst/>
          </a:prstGeom>
        </p:spPr>
      </p:pic>
    </p:spTree>
    <p:extLst>
      <p:ext uri="{BB962C8B-B14F-4D97-AF65-F5344CB8AC3E}">
        <p14:creationId xmlns:p14="http://schemas.microsoft.com/office/powerpoint/2010/main" val="218704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D163-A561-43F6-8C66-F6E2DDECE07B}"/>
              </a:ext>
            </a:extLst>
          </p:cNvPr>
          <p:cNvSpPr>
            <a:spLocks noGrp="1"/>
          </p:cNvSpPr>
          <p:nvPr>
            <p:ph type="title"/>
          </p:nvPr>
        </p:nvSpPr>
        <p:spPr/>
        <p:txBody>
          <a:bodyPr/>
          <a:lstStyle/>
          <a:p>
            <a:r>
              <a:rPr lang="en-US" dirty="0"/>
              <a:t>RMS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88C760-F608-40BA-91C4-585DB94780DE}"/>
                  </a:ext>
                </a:extLst>
              </p:cNvPr>
              <p:cNvSpPr>
                <a:spLocks noGrp="1"/>
              </p:cNvSpPr>
              <p:nvPr>
                <p:ph idx="1"/>
              </p:nvPr>
            </p:nvSpPr>
            <p:spPr>
              <a:xfrm>
                <a:off x="1371600" y="2286000"/>
                <a:ext cx="9601200" cy="1646808"/>
              </a:xfrm>
            </p:spPr>
            <p:txBody>
              <a:bodyPr>
                <a:normAutofit fontScale="77500" lnSpcReduction="20000"/>
              </a:bodyPr>
              <a:lstStyle/>
              <a:p>
                <a:pPr marL="0" indent="0">
                  <a:buNone/>
                </a:pPr>
                <a:r>
                  <a:rPr lang="en-US" dirty="0"/>
                  <a:t>RMS error can be calculated using the formula:</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m:t>
                              </m:r>
                            </m:den>
                          </m:f>
                          <m:nary>
                            <m:naryPr>
                              <m:chr m:val="∑"/>
                              <m:limLoc m:val="undOvr"/>
                              <m:grow m:val="on"/>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m:t>
                              </m:r>
                            </m:sup>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ea typeface="Cambria Math" panose="02040503050406030204" pitchFamily="18" charset="0"/>
                                    </a:rPr>
                                    <m:t>2</m:t>
                                  </m:r>
                                </m:sup>
                              </m:sSup>
                            </m:e>
                          </m:nary>
                        </m:e>
                      </m:rad>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=50</m:t>
                    </m:r>
                  </m:oMath>
                </a14:m>
                <a:r>
                  <a:rPr lang="en-US" dirty="0"/>
                  <a:t> (number of iterations), </a:t>
                </a:r>
                <a14:m>
                  <m:oMath xmlns:m="http://schemas.openxmlformats.org/officeDocument/2006/math">
                    <m:r>
                      <a:rPr lang="en-US" i="1">
                        <a:latin typeface="Cambria Math" panose="02040503050406030204" pitchFamily="18" charset="0"/>
                      </a:rPr>
                      <m:t>𝐸</m:t>
                    </m:r>
                  </m:oMath>
                </a14:m>
                <a:r>
                  <a:rPr lang="en-US" dirty="0"/>
                  <a:t> is the experimental solution, and </a:t>
                </a:r>
                <a14:m>
                  <m:oMath xmlns:m="http://schemas.openxmlformats.org/officeDocument/2006/math">
                    <m:r>
                      <a:rPr lang="en-US" b="0" i="1">
                        <a:latin typeface="Cambria Math" panose="02040503050406030204" pitchFamily="18" charset="0"/>
                      </a:rPr>
                      <m:t>𝑅</m:t>
                    </m:r>
                  </m:oMath>
                </a14:m>
                <a:r>
                  <a:rPr lang="en-US" dirty="0"/>
                  <a:t> is the reference/exact solution.</a:t>
                </a:r>
              </a:p>
              <a:p>
                <a:pPr marL="0" indent="0">
                  <a:buNone/>
                </a:pPr>
                <a:endParaRPr lang="en-US" dirty="0"/>
              </a:p>
            </p:txBody>
          </p:sp>
        </mc:Choice>
        <mc:Fallback>
          <p:sp>
            <p:nvSpPr>
              <p:cNvPr id="3" name="Content Placeholder 2">
                <a:extLst>
                  <a:ext uri="{FF2B5EF4-FFF2-40B4-BE49-F238E27FC236}">
                    <a16:creationId xmlns:a16="http://schemas.microsoft.com/office/drawing/2014/main" id="{7388C760-F608-40BA-91C4-585DB94780DE}"/>
                  </a:ext>
                </a:extLst>
              </p:cNvPr>
              <p:cNvSpPr>
                <a:spLocks noGrp="1" noRot="1" noChangeAspect="1" noMove="1" noResize="1" noEditPoints="1" noAdjustHandles="1" noChangeArrowheads="1" noChangeShapeType="1" noTextEdit="1"/>
              </p:cNvSpPr>
              <p:nvPr>
                <p:ph idx="1"/>
              </p:nvPr>
            </p:nvSpPr>
            <p:spPr>
              <a:xfrm>
                <a:off x="1371600" y="2286000"/>
                <a:ext cx="9601200" cy="1646808"/>
              </a:xfrm>
              <a:blipFill>
                <a:blip r:embed="rId2"/>
                <a:stretch>
                  <a:fillRect l="-317" t="-4815"/>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B95A22B4-8C97-41CC-88B8-4CFA0BAC305A}"/>
              </a:ext>
            </a:extLst>
          </p:cNvPr>
          <p:cNvGraphicFramePr>
            <a:graphicFrameLocks noGrp="1"/>
          </p:cNvGraphicFramePr>
          <p:nvPr>
            <p:extLst>
              <p:ext uri="{D42A27DB-BD31-4B8C-83A1-F6EECF244321}">
                <p14:modId xmlns:p14="http://schemas.microsoft.com/office/powerpoint/2010/main" val="809220695"/>
              </p:ext>
            </p:extLst>
          </p:nvPr>
        </p:nvGraphicFramePr>
        <p:xfrm>
          <a:off x="2540740" y="4189151"/>
          <a:ext cx="7262920" cy="2165576"/>
        </p:xfrm>
        <a:graphic>
          <a:graphicData uri="http://schemas.openxmlformats.org/drawingml/2006/table">
            <a:tbl>
              <a:tblPr firstRow="1" bandRow="1">
                <a:tableStyleId>{5C22544A-7EE6-4342-B048-85BDC9FD1C3A}</a:tableStyleId>
              </a:tblPr>
              <a:tblGrid>
                <a:gridCol w="3631460">
                  <a:extLst>
                    <a:ext uri="{9D8B030D-6E8A-4147-A177-3AD203B41FA5}">
                      <a16:colId xmlns:a16="http://schemas.microsoft.com/office/drawing/2014/main" val="942270419"/>
                    </a:ext>
                  </a:extLst>
                </a:gridCol>
                <a:gridCol w="3631460">
                  <a:extLst>
                    <a:ext uri="{9D8B030D-6E8A-4147-A177-3AD203B41FA5}">
                      <a16:colId xmlns:a16="http://schemas.microsoft.com/office/drawing/2014/main" val="2670833415"/>
                    </a:ext>
                  </a:extLst>
                </a:gridCol>
              </a:tblGrid>
              <a:tr h="541394">
                <a:tc>
                  <a:txBody>
                    <a:bodyPr/>
                    <a:lstStyle/>
                    <a:p>
                      <a:pPr algn="ctr"/>
                      <a:r>
                        <a:rPr lang="en-US" dirty="0"/>
                        <a:t>Method</a:t>
                      </a:r>
                    </a:p>
                  </a:txBody>
                  <a:tcPr anchor="ctr"/>
                </a:tc>
                <a:tc>
                  <a:txBody>
                    <a:bodyPr/>
                    <a:lstStyle/>
                    <a:p>
                      <a:pPr algn="ctr"/>
                      <a:r>
                        <a:rPr lang="en-US" dirty="0"/>
                        <a:t>RMS error</a:t>
                      </a:r>
                    </a:p>
                  </a:txBody>
                  <a:tcPr anchor="ctr"/>
                </a:tc>
                <a:extLst>
                  <a:ext uri="{0D108BD9-81ED-4DB2-BD59-A6C34878D82A}">
                    <a16:rowId xmlns:a16="http://schemas.microsoft.com/office/drawing/2014/main" val="2805551462"/>
                  </a:ext>
                </a:extLst>
              </a:tr>
              <a:tr h="541394">
                <a:tc>
                  <a:txBody>
                    <a:bodyPr/>
                    <a:lstStyle/>
                    <a:p>
                      <a:pPr algn="ctr"/>
                      <a:r>
                        <a:rPr lang="en-US" dirty="0"/>
                        <a:t>Euler</a:t>
                      </a:r>
                    </a:p>
                  </a:txBody>
                  <a:tcPr anchor="ctr"/>
                </a:tc>
                <a:tc>
                  <a:txBody>
                    <a:bodyPr/>
                    <a:lstStyle/>
                    <a:p>
                      <a:pPr algn="ctr"/>
                      <a:r>
                        <a:rPr lang="en-US" dirty="0"/>
                        <a:t>4.4197</a:t>
                      </a:r>
                    </a:p>
                  </a:txBody>
                  <a:tcPr anchor="ctr"/>
                </a:tc>
                <a:extLst>
                  <a:ext uri="{0D108BD9-81ED-4DB2-BD59-A6C34878D82A}">
                    <a16:rowId xmlns:a16="http://schemas.microsoft.com/office/drawing/2014/main" val="1821446936"/>
                  </a:ext>
                </a:extLst>
              </a:tr>
              <a:tr h="541394">
                <a:tc>
                  <a:txBody>
                    <a:bodyPr/>
                    <a:lstStyle/>
                    <a:p>
                      <a:pPr algn="ctr"/>
                      <a:r>
                        <a:rPr lang="en-US" dirty="0"/>
                        <a:t>RK4</a:t>
                      </a:r>
                    </a:p>
                  </a:txBody>
                  <a:tcPr anchor="ctr"/>
                </a:tc>
                <a:tc>
                  <a:txBody>
                    <a:bodyPr/>
                    <a:lstStyle/>
                    <a:p>
                      <a:pPr algn="ctr"/>
                      <a:r>
                        <a:rPr lang="en-US" dirty="0"/>
                        <a:t>0.5137</a:t>
                      </a:r>
                    </a:p>
                  </a:txBody>
                  <a:tcPr anchor="ctr"/>
                </a:tc>
                <a:extLst>
                  <a:ext uri="{0D108BD9-81ED-4DB2-BD59-A6C34878D82A}">
                    <a16:rowId xmlns:a16="http://schemas.microsoft.com/office/drawing/2014/main" val="292636549"/>
                  </a:ext>
                </a:extLst>
              </a:tr>
              <a:tr h="541394">
                <a:tc>
                  <a:txBody>
                    <a:bodyPr/>
                    <a:lstStyle/>
                    <a:p>
                      <a:pPr algn="ctr"/>
                      <a:r>
                        <a:rPr lang="en-US" dirty="0"/>
                        <a:t>Modified Euler</a:t>
                      </a:r>
                    </a:p>
                  </a:txBody>
                  <a:tcPr anchor="ctr"/>
                </a:tc>
                <a:tc>
                  <a:txBody>
                    <a:bodyPr/>
                    <a:lstStyle/>
                    <a:p>
                      <a:pPr algn="ctr"/>
                      <a:r>
                        <a:rPr lang="en-US" dirty="0"/>
                        <a:t>0.7343</a:t>
                      </a:r>
                    </a:p>
                  </a:txBody>
                  <a:tcPr anchor="ctr"/>
                </a:tc>
                <a:extLst>
                  <a:ext uri="{0D108BD9-81ED-4DB2-BD59-A6C34878D82A}">
                    <a16:rowId xmlns:a16="http://schemas.microsoft.com/office/drawing/2014/main" val="69421892"/>
                  </a:ext>
                </a:extLst>
              </a:tr>
            </a:tbl>
          </a:graphicData>
        </a:graphic>
      </p:graphicFrame>
    </p:spTree>
    <p:extLst>
      <p:ext uri="{BB962C8B-B14F-4D97-AF65-F5344CB8AC3E}">
        <p14:creationId xmlns:p14="http://schemas.microsoft.com/office/powerpoint/2010/main" val="233912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BC92-9573-4076-8087-5E7BF6F72A06}"/>
              </a:ext>
            </a:extLst>
          </p:cNvPr>
          <p:cNvSpPr>
            <a:spLocks noGrp="1"/>
          </p:cNvSpPr>
          <p:nvPr>
            <p:ph type="title"/>
          </p:nvPr>
        </p:nvSpPr>
        <p:spPr/>
        <p:txBody>
          <a:bodyPr/>
          <a:lstStyle/>
          <a:p>
            <a:r>
              <a:rPr lang="en-US" dirty="0"/>
              <a:t>Analysis and Conclusions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4C6068-049C-41F9-9939-B118CF7C0E7B}"/>
                  </a:ext>
                </a:extLst>
              </p:cNvPr>
              <p:cNvSpPr>
                <a:spLocks noGrp="1"/>
              </p:cNvSpPr>
              <p:nvPr>
                <p:ph idx="1"/>
              </p:nvPr>
            </p:nvSpPr>
            <p:spPr>
              <a:xfrm>
                <a:off x="1371600" y="2285999"/>
                <a:ext cx="9601200" cy="4301231"/>
              </a:xfrm>
            </p:spPr>
            <p:txBody>
              <a:bodyPr>
                <a:normAutofit lnSpcReduction="10000"/>
              </a:bodyPr>
              <a:lstStyle/>
              <a:p>
                <a:r>
                  <a:rPr lang="en-US" dirty="0"/>
                  <a:t>From these results, we can conclude that the </a:t>
                </a:r>
                <a:r>
                  <a:rPr lang="en-US" b="1" dirty="0"/>
                  <a:t>Runge-</a:t>
                </a:r>
                <a:r>
                  <a:rPr lang="en-US" b="1" dirty="0" err="1"/>
                  <a:t>Kutta</a:t>
                </a:r>
                <a:r>
                  <a:rPr lang="en-US" b="1" dirty="0"/>
                  <a:t> 4</a:t>
                </a:r>
                <a:r>
                  <a:rPr lang="en-US" b="1" baseline="30000" dirty="0"/>
                  <a:t>th</a:t>
                </a:r>
                <a:r>
                  <a:rPr lang="en-US" b="1" dirty="0"/>
                  <a:t> order method </a:t>
                </a:r>
                <a:r>
                  <a:rPr lang="en-US" dirty="0"/>
                  <a:t>is best suited for this particular ODE</a:t>
                </a:r>
              </a:p>
              <a:p>
                <a:pPr lvl="1"/>
                <a:r>
                  <a:rPr lang="en-US" dirty="0"/>
                  <a:t>This is because it has the lowest RMS error and percent error (on average), and gives the closest approximations to the exact solutions (on average)</a:t>
                </a:r>
              </a:p>
              <a:p>
                <a:pPr lvl="1"/>
                <a:r>
                  <a:rPr lang="en-US" dirty="0"/>
                  <a:t>RK4 is a 4</a:t>
                </a:r>
                <a:r>
                  <a:rPr lang="en-US" baseline="30000" dirty="0"/>
                  <a:t>th</a:t>
                </a:r>
                <a:r>
                  <a:rPr lang="en-US" dirty="0"/>
                  <a:t> order method, meaning it has lower error</a:t>
                </a:r>
              </a:p>
              <a:p>
                <a:r>
                  <a:rPr lang="en-US" dirty="0"/>
                  <a:t>However, we can see that the </a:t>
                </a:r>
                <a:r>
                  <a:rPr lang="en-US" b="1" dirty="0"/>
                  <a:t>modified Euler method </a:t>
                </a:r>
                <a:r>
                  <a:rPr lang="en-US" dirty="0"/>
                  <a:t>provides better results at earlier values of </a:t>
                </a:r>
                <a14:m>
                  <m:oMath xmlns:m="http://schemas.openxmlformats.org/officeDocument/2006/math">
                    <m:r>
                      <a:rPr lang="en-US" b="0" i="1" smtClean="0">
                        <a:latin typeface="Cambria Math" panose="02040503050406030204" pitchFamily="18" charset="0"/>
                      </a:rPr>
                      <m:t>𝑥</m:t>
                    </m:r>
                  </m:oMath>
                </a14:m>
                <a:endParaRPr lang="en-US" dirty="0"/>
              </a:p>
              <a:p>
                <a:r>
                  <a:rPr lang="en-US" b="1" dirty="0"/>
                  <a:t>Euler’s method </a:t>
                </a:r>
                <a:r>
                  <a:rPr lang="en-US" dirty="0"/>
                  <a:t>performs the worst, with a maximum error of ~35%</a:t>
                </a:r>
              </a:p>
              <a:p>
                <a:pPr lvl="1"/>
                <a:r>
                  <a:rPr lang="en-US" dirty="0"/>
                  <a:t>This is a simple first-order method, thus we expect error to be higher</a:t>
                </a:r>
              </a:p>
              <a:p>
                <a:pPr marL="0" indent="0">
                  <a:buNone/>
                </a:pPr>
                <a:endParaRPr lang="en-US" dirty="0"/>
              </a:p>
              <a:p>
                <a:pPr marL="0" indent="0">
                  <a:buNone/>
                </a:pPr>
                <a:r>
                  <a:rPr lang="en-US" dirty="0"/>
                  <a:t>None of the methods encountered fatal issues, and they all provided consistent solutions.</a:t>
                </a:r>
              </a:p>
            </p:txBody>
          </p:sp>
        </mc:Choice>
        <mc:Fallback>
          <p:sp>
            <p:nvSpPr>
              <p:cNvPr id="3" name="Content Placeholder 2">
                <a:extLst>
                  <a:ext uri="{FF2B5EF4-FFF2-40B4-BE49-F238E27FC236}">
                    <a16:creationId xmlns:a16="http://schemas.microsoft.com/office/drawing/2014/main" id="{F24C6068-049C-41F9-9939-B118CF7C0E7B}"/>
                  </a:ext>
                </a:extLst>
              </p:cNvPr>
              <p:cNvSpPr>
                <a:spLocks noGrp="1" noRot="1" noChangeAspect="1" noMove="1" noResize="1" noEditPoints="1" noAdjustHandles="1" noChangeArrowheads="1" noChangeShapeType="1" noTextEdit="1"/>
              </p:cNvSpPr>
              <p:nvPr>
                <p:ph idx="1"/>
              </p:nvPr>
            </p:nvSpPr>
            <p:spPr>
              <a:xfrm>
                <a:off x="1371600" y="2285999"/>
                <a:ext cx="9601200" cy="4301231"/>
              </a:xfrm>
              <a:blipFill>
                <a:blip r:embed="rId2"/>
                <a:stretch>
                  <a:fillRect l="-635" t="-1841"/>
                </a:stretch>
              </a:blipFill>
            </p:spPr>
            <p:txBody>
              <a:bodyPr/>
              <a:lstStyle/>
              <a:p>
                <a:r>
                  <a:rPr lang="en-US">
                    <a:noFill/>
                  </a:rPr>
                  <a:t> </a:t>
                </a:r>
              </a:p>
            </p:txBody>
          </p:sp>
        </mc:Fallback>
      </mc:AlternateContent>
    </p:spTree>
    <p:extLst>
      <p:ext uri="{BB962C8B-B14F-4D97-AF65-F5344CB8AC3E}">
        <p14:creationId xmlns:p14="http://schemas.microsoft.com/office/powerpoint/2010/main" val="88639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4C7D-6458-4F1E-B073-99150B1DA4BE}"/>
              </a:ext>
            </a:extLst>
          </p:cNvPr>
          <p:cNvSpPr>
            <a:spLocks noGrp="1"/>
          </p:cNvSpPr>
          <p:nvPr>
            <p:ph type="ctrTitle"/>
          </p:nvPr>
        </p:nvSpPr>
        <p:spPr>
          <a:xfrm>
            <a:off x="1915385" y="3063132"/>
            <a:ext cx="8361229" cy="731736"/>
          </a:xfrm>
        </p:spPr>
        <p:txBody>
          <a:bodyPr/>
          <a:lstStyle/>
          <a:p>
            <a:r>
              <a:rPr lang="en-US" sz="5400" dirty="0"/>
              <a:t>Background</a:t>
            </a:r>
          </a:p>
        </p:txBody>
      </p:sp>
    </p:spTree>
    <p:extLst>
      <p:ext uri="{BB962C8B-B14F-4D97-AF65-F5344CB8AC3E}">
        <p14:creationId xmlns:p14="http://schemas.microsoft.com/office/powerpoint/2010/main" val="236592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18D8-41DE-4E86-AA4A-66B381BF68E3}"/>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4FA3E4-FACD-4E33-97AB-2E438B8C9392}"/>
                  </a:ext>
                </a:extLst>
              </p:cNvPr>
              <p:cNvSpPr>
                <a:spLocks noGrp="1"/>
              </p:cNvSpPr>
              <p:nvPr>
                <p:ph idx="1"/>
              </p:nvPr>
            </p:nvSpPr>
            <p:spPr/>
            <p:txBody>
              <a:bodyPr/>
              <a:lstStyle/>
              <a:p>
                <a:pPr marL="0" indent="0">
                  <a:buNone/>
                </a:pPr>
                <a:r>
                  <a:rPr lang="en-US" dirty="0"/>
                  <a:t>The ODE to be solved is given as: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sup>
                      </m:sSup>
                    </m:oMath>
                  </m:oMathPara>
                </a14:m>
                <a:endParaRPr lang="en-US" dirty="0"/>
              </a:p>
              <a:p>
                <a:pPr marL="0" indent="0">
                  <a:buNone/>
                </a:pPr>
                <a:r>
                  <a:rPr lang="en-US" dirty="0"/>
                  <a:t>With initial value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=2</m:t>
                    </m:r>
                  </m:oMath>
                </a14:m>
                <a:r>
                  <a:rPr lang="en-US" dirty="0"/>
                  <a:t> and an interval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0, 2.5</m:t>
                        </m:r>
                      </m:e>
                    </m:d>
                    <m:r>
                      <a:rPr lang="en-US" b="0" i="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0" indent="0">
                  <a:buNone/>
                </a:pPr>
                <a:r>
                  <a:rPr lang="en-US" dirty="0"/>
                  <a:t>The goal of this project is to approximate the solution using various methods, and then compare the root mean square (RMS) error and the percent error using the exact solutions provided to determine the best method for solving the problem.</a:t>
                </a:r>
              </a:p>
            </p:txBody>
          </p:sp>
        </mc:Choice>
        <mc:Fallback>
          <p:sp>
            <p:nvSpPr>
              <p:cNvPr id="3" name="Content Placeholder 2">
                <a:extLst>
                  <a:ext uri="{FF2B5EF4-FFF2-40B4-BE49-F238E27FC236}">
                    <a16:creationId xmlns:a16="http://schemas.microsoft.com/office/drawing/2014/main" id="{064FA3E4-FACD-4E33-97AB-2E438B8C9392}"/>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US">
                    <a:noFill/>
                  </a:rPr>
                  <a:t> </a:t>
                </a:r>
              </a:p>
            </p:txBody>
          </p:sp>
        </mc:Fallback>
      </mc:AlternateContent>
    </p:spTree>
    <p:extLst>
      <p:ext uri="{BB962C8B-B14F-4D97-AF65-F5344CB8AC3E}">
        <p14:creationId xmlns:p14="http://schemas.microsoft.com/office/powerpoint/2010/main" val="9810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B51D-8A5E-4DA5-A2B0-2D1B98B7B597}"/>
              </a:ext>
            </a:extLst>
          </p:cNvPr>
          <p:cNvSpPr>
            <a:spLocks noGrp="1"/>
          </p:cNvSpPr>
          <p:nvPr>
            <p:ph type="title"/>
          </p:nvPr>
        </p:nvSpPr>
        <p:spPr/>
        <p:txBody>
          <a:bodyPr/>
          <a:lstStyle/>
          <a:p>
            <a:r>
              <a:rPr lang="en-US" dirty="0"/>
              <a:t>Methods Used</a:t>
            </a:r>
          </a:p>
        </p:txBody>
      </p:sp>
      <p:sp>
        <p:nvSpPr>
          <p:cNvPr id="3" name="Content Placeholder 2">
            <a:extLst>
              <a:ext uri="{FF2B5EF4-FFF2-40B4-BE49-F238E27FC236}">
                <a16:creationId xmlns:a16="http://schemas.microsoft.com/office/drawing/2014/main" id="{225D16E5-F56D-4896-97D3-E1E58B0C910F}"/>
              </a:ext>
            </a:extLst>
          </p:cNvPr>
          <p:cNvSpPr>
            <a:spLocks noGrp="1"/>
          </p:cNvSpPr>
          <p:nvPr>
            <p:ph idx="1"/>
          </p:nvPr>
        </p:nvSpPr>
        <p:spPr/>
        <p:txBody>
          <a:bodyPr/>
          <a:lstStyle/>
          <a:p>
            <a:pPr marL="0" indent="0">
              <a:buNone/>
            </a:pPr>
            <a:r>
              <a:rPr lang="en-US" b="1" dirty="0"/>
              <a:t>Reference method:</a:t>
            </a:r>
          </a:p>
          <a:p>
            <a:r>
              <a:rPr lang="en-US" dirty="0"/>
              <a:t>The exact solution</a:t>
            </a:r>
          </a:p>
          <a:p>
            <a:endParaRPr lang="en-US" dirty="0"/>
          </a:p>
          <a:p>
            <a:pPr marL="0" indent="0">
              <a:buNone/>
            </a:pPr>
            <a:r>
              <a:rPr lang="en-US" b="1" dirty="0"/>
              <a:t>Experimental methods:</a:t>
            </a:r>
          </a:p>
          <a:p>
            <a:r>
              <a:rPr lang="en-US" dirty="0"/>
              <a:t>Euler’s method</a:t>
            </a:r>
          </a:p>
          <a:p>
            <a:r>
              <a:rPr lang="en-US" dirty="0"/>
              <a:t>Runge-</a:t>
            </a:r>
            <a:r>
              <a:rPr lang="en-US" dirty="0" err="1"/>
              <a:t>Kutta</a:t>
            </a:r>
            <a:r>
              <a:rPr lang="en-US" dirty="0"/>
              <a:t> 4</a:t>
            </a:r>
            <a:r>
              <a:rPr lang="en-US" baseline="30000" dirty="0"/>
              <a:t>th</a:t>
            </a:r>
            <a:r>
              <a:rPr lang="en-US" dirty="0"/>
              <a:t> order method (RK4)</a:t>
            </a:r>
          </a:p>
          <a:p>
            <a:r>
              <a:rPr lang="en-US" dirty="0"/>
              <a:t>Modified Euler method</a:t>
            </a:r>
          </a:p>
        </p:txBody>
      </p:sp>
    </p:spTree>
    <p:extLst>
      <p:ext uri="{BB962C8B-B14F-4D97-AF65-F5344CB8AC3E}">
        <p14:creationId xmlns:p14="http://schemas.microsoft.com/office/powerpoint/2010/main" val="125792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4C7D-6458-4F1E-B073-99150B1DA4BE}"/>
              </a:ext>
            </a:extLst>
          </p:cNvPr>
          <p:cNvSpPr>
            <a:spLocks noGrp="1"/>
          </p:cNvSpPr>
          <p:nvPr>
            <p:ph type="ctrTitle"/>
          </p:nvPr>
        </p:nvSpPr>
        <p:spPr>
          <a:xfrm>
            <a:off x="1915385" y="2636836"/>
            <a:ext cx="8361229" cy="1584328"/>
          </a:xfrm>
        </p:spPr>
        <p:txBody>
          <a:bodyPr/>
          <a:lstStyle/>
          <a:p>
            <a:r>
              <a:rPr lang="en-US" sz="5400" dirty="0"/>
              <a:t>Methods and verification</a:t>
            </a:r>
          </a:p>
        </p:txBody>
      </p:sp>
    </p:spTree>
    <p:extLst>
      <p:ext uri="{BB962C8B-B14F-4D97-AF65-F5344CB8AC3E}">
        <p14:creationId xmlns:p14="http://schemas.microsoft.com/office/powerpoint/2010/main" val="21448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4DE5-25BD-44E3-97D3-B12B36074510}"/>
              </a:ext>
            </a:extLst>
          </p:cNvPr>
          <p:cNvSpPr>
            <a:spLocks noGrp="1"/>
          </p:cNvSpPr>
          <p:nvPr>
            <p:ph type="title"/>
          </p:nvPr>
        </p:nvSpPr>
        <p:spPr/>
        <p:txBody>
          <a:bodyPr/>
          <a:lstStyle/>
          <a:p>
            <a:r>
              <a:rPr lang="en-US" dirty="0"/>
              <a:t>Experimental Methods</a:t>
            </a:r>
          </a:p>
        </p:txBody>
      </p:sp>
      <p:sp>
        <p:nvSpPr>
          <p:cNvPr id="3" name="Content Placeholder 2">
            <a:extLst>
              <a:ext uri="{FF2B5EF4-FFF2-40B4-BE49-F238E27FC236}">
                <a16:creationId xmlns:a16="http://schemas.microsoft.com/office/drawing/2014/main" id="{6565DB58-81F0-4DAB-B2B1-3A6A31DB5C3A}"/>
              </a:ext>
            </a:extLst>
          </p:cNvPr>
          <p:cNvSpPr>
            <a:spLocks noGrp="1"/>
          </p:cNvSpPr>
          <p:nvPr>
            <p:ph idx="1"/>
          </p:nvPr>
        </p:nvSpPr>
        <p:spPr/>
        <p:txBody>
          <a:bodyPr>
            <a:normAutofit lnSpcReduction="10000"/>
          </a:bodyPr>
          <a:lstStyle/>
          <a:p>
            <a:r>
              <a:rPr lang="en-US" b="1" dirty="0"/>
              <a:t>Euler’s method</a:t>
            </a:r>
          </a:p>
          <a:p>
            <a:pPr lvl="1"/>
            <a:r>
              <a:rPr lang="en-US" dirty="0"/>
              <a:t>First-order method</a:t>
            </a:r>
          </a:p>
          <a:p>
            <a:pPr lvl="1"/>
            <a:r>
              <a:rPr lang="en-US" dirty="0"/>
              <a:t>Considered the most basic method for predicting solutions to ODEs</a:t>
            </a:r>
          </a:p>
          <a:p>
            <a:pPr lvl="1"/>
            <a:r>
              <a:rPr lang="en-US" dirty="0"/>
              <a:t>Approximations are generated at various values within the interval</a:t>
            </a:r>
          </a:p>
          <a:p>
            <a:r>
              <a:rPr lang="en-US" b="1" dirty="0"/>
              <a:t>Runge-</a:t>
            </a:r>
            <a:r>
              <a:rPr lang="en-US" b="1" dirty="0" err="1"/>
              <a:t>Kutta</a:t>
            </a:r>
            <a:r>
              <a:rPr lang="en-US" b="1" dirty="0"/>
              <a:t> 4</a:t>
            </a:r>
            <a:r>
              <a:rPr lang="en-US" b="1" baseline="30000" dirty="0"/>
              <a:t>th</a:t>
            </a:r>
            <a:r>
              <a:rPr lang="en-US" b="1" dirty="0"/>
              <a:t> order method (RK4)</a:t>
            </a:r>
          </a:p>
          <a:p>
            <a:pPr lvl="1"/>
            <a:r>
              <a:rPr lang="en-US" dirty="0"/>
              <a:t>A 4</a:t>
            </a:r>
            <a:r>
              <a:rPr lang="en-US" baseline="30000" dirty="0"/>
              <a:t>th</a:t>
            </a:r>
            <a:r>
              <a:rPr lang="en-US" dirty="0"/>
              <a:t> order method that has the high-order local truncation error of the Taylor methods, but without the need to compute derivatives</a:t>
            </a:r>
          </a:p>
          <a:p>
            <a:r>
              <a:rPr lang="en-US" b="1" dirty="0"/>
              <a:t>Modified Euler method</a:t>
            </a:r>
          </a:p>
          <a:p>
            <a:pPr lvl="1"/>
            <a:r>
              <a:rPr lang="en-US" dirty="0"/>
              <a:t>A predictor-corrector method that modifies the Euler method by adding a corrector term after predicting the solution</a:t>
            </a:r>
          </a:p>
          <a:p>
            <a:pPr lvl="1"/>
            <a:endParaRPr lang="en-US" dirty="0"/>
          </a:p>
        </p:txBody>
      </p:sp>
    </p:spTree>
    <p:extLst>
      <p:ext uri="{BB962C8B-B14F-4D97-AF65-F5344CB8AC3E}">
        <p14:creationId xmlns:p14="http://schemas.microsoft.com/office/powerpoint/2010/main" val="58575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EC4A-0375-43CA-BB54-C1D0189A5CFF}"/>
              </a:ext>
            </a:extLst>
          </p:cNvPr>
          <p:cNvSpPr>
            <a:spLocks noGrp="1"/>
          </p:cNvSpPr>
          <p:nvPr>
            <p:ph type="title"/>
          </p:nvPr>
        </p:nvSpPr>
        <p:spPr/>
        <p:txBody>
          <a:bodyPr/>
          <a:lstStyle/>
          <a:p>
            <a:r>
              <a:rPr lang="en-US" dirty="0"/>
              <a:t>Step Size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597D44-9FFC-4AC6-9BC7-1A0770BB4AA0}"/>
                  </a:ext>
                </a:extLst>
              </p:cNvPr>
              <p:cNvSpPr>
                <a:spLocks noGrp="1"/>
              </p:cNvSpPr>
              <p:nvPr>
                <p:ph idx="1"/>
              </p:nvPr>
            </p:nvSpPr>
            <p:spPr/>
            <p:txBody>
              <a:bodyPr/>
              <a:lstStyle/>
              <a:p>
                <a:pPr marL="0" indent="0">
                  <a:buNone/>
                </a:pPr>
                <a:r>
                  <a:rPr lang="en-US" dirty="0"/>
                  <a:t>The exact </a:t>
                </a:r>
                <a14:m>
                  <m:oMath xmlns:m="http://schemas.openxmlformats.org/officeDocument/2006/math">
                    <m:r>
                      <a:rPr lang="en-US" b="0" i="1" smtClean="0">
                        <a:latin typeface="Cambria Math" panose="02040503050406030204" pitchFamily="18" charset="0"/>
                      </a:rPr>
                      <m:t>𝑦</m:t>
                    </m:r>
                  </m:oMath>
                </a14:m>
                <a:r>
                  <a:rPr lang="en-US" dirty="0"/>
                  <a:t> solutions to the ODE are given in a “Project 4 data.dat” file. </a:t>
                </a:r>
              </a:p>
              <a:p>
                <a:pPr marL="0" indent="0">
                  <a:buNone/>
                </a:pPr>
                <a:r>
                  <a:rPr lang="en-US" dirty="0"/>
                  <a:t>The </a:t>
                </a:r>
                <a14:m>
                  <m:oMath xmlns:m="http://schemas.openxmlformats.org/officeDocument/2006/math">
                    <m:r>
                      <a:rPr lang="en-US" b="0" i="1" smtClean="0">
                        <a:latin typeface="Cambria Math" panose="02040503050406030204" pitchFamily="18" charset="0"/>
                      </a:rPr>
                      <m:t>𝑥</m:t>
                    </m:r>
                  </m:oMath>
                </a14:m>
                <a:r>
                  <a:rPr lang="en-US" dirty="0"/>
                  <a:t> values have a step size of 0.05, so I decided to use this as the step size for all experimental methods, calculated from: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𝑁</m:t>
                          </m:r>
                        </m:den>
                      </m:f>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(lower limit),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=2.5</m:t>
                    </m:r>
                  </m:oMath>
                </a14:m>
                <a:r>
                  <a:rPr lang="en-US" dirty="0"/>
                  <a:t> (upper limit), and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=50</m:t>
                    </m:r>
                  </m:oMath>
                </a14:m>
                <a:r>
                  <a:rPr lang="en-US" dirty="0"/>
                  <a:t> (number of iterations)</a:t>
                </a:r>
              </a:p>
            </p:txBody>
          </p:sp>
        </mc:Choice>
        <mc:Fallback>
          <p:sp>
            <p:nvSpPr>
              <p:cNvPr id="3" name="Content Placeholder 2">
                <a:extLst>
                  <a:ext uri="{FF2B5EF4-FFF2-40B4-BE49-F238E27FC236}">
                    <a16:creationId xmlns:a16="http://schemas.microsoft.com/office/drawing/2014/main" id="{F8597D44-9FFC-4AC6-9BC7-1A0770BB4AA0}"/>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US">
                    <a:noFill/>
                  </a:rPr>
                  <a:t> </a:t>
                </a:r>
              </a:p>
            </p:txBody>
          </p:sp>
        </mc:Fallback>
      </mc:AlternateContent>
    </p:spTree>
    <p:extLst>
      <p:ext uri="{BB962C8B-B14F-4D97-AF65-F5344CB8AC3E}">
        <p14:creationId xmlns:p14="http://schemas.microsoft.com/office/powerpoint/2010/main" val="47857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FA71-05DC-4AF1-910F-1FC5E94CBA4B}"/>
              </a:ext>
            </a:extLst>
          </p:cNvPr>
          <p:cNvSpPr>
            <a:spLocks noGrp="1"/>
          </p:cNvSpPr>
          <p:nvPr>
            <p:ph type="title"/>
          </p:nvPr>
        </p:nvSpPr>
        <p:spPr/>
        <p:txBody>
          <a:bodyPr/>
          <a:lstStyle/>
          <a:p>
            <a:r>
              <a:rPr lang="en-US" dirty="0"/>
              <a:t>Method Verification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521423-8FDF-4AEB-8A29-AD83A120FAEE}"/>
                  </a:ext>
                </a:extLst>
              </p:cNvPr>
              <p:cNvSpPr>
                <a:spLocks noGrp="1"/>
              </p:cNvSpPr>
              <p:nvPr>
                <p:ph idx="1"/>
              </p:nvPr>
            </p:nvSpPr>
            <p:spPr/>
            <p:txBody>
              <a:bodyPr/>
              <a:lstStyle/>
              <a:p>
                <a:pPr marL="0" indent="0">
                  <a:buNone/>
                </a:pPr>
                <a:r>
                  <a:rPr lang="en-US" dirty="0"/>
                  <a:t>The following simple ODE was used to verify my implementation of the methods: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m:oMathPara>
                </a14:m>
                <a:endParaRPr lang="en-US" dirty="0"/>
              </a:p>
              <a:p>
                <a:pPr marL="0" indent="0">
                  <a:buNone/>
                </a:pPr>
                <a:r>
                  <a:rPr lang="en-US" dirty="0"/>
                  <a:t>With an initial value of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m:t>
                    </m:r>
                  </m:oMath>
                </a14:m>
                <a:r>
                  <a:rPr lang="en-US" dirty="0"/>
                  <a:t> and an interval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 3]</m:t>
                    </m:r>
                  </m:oMath>
                </a14:m>
                <a:r>
                  <a:rPr lang="en-US" dirty="0"/>
                  <a:t>.</a:t>
                </a:r>
              </a:p>
              <a:p>
                <a:pPr marL="0" indent="0">
                  <a:buNone/>
                </a:pPr>
                <a:r>
                  <a:rPr lang="en-US" dirty="0"/>
                  <a:t>The </a:t>
                </a:r>
                <a:r>
                  <a:rPr lang="en-US" b="1" dirty="0"/>
                  <a:t>exact</a:t>
                </a:r>
                <a:r>
                  <a:rPr lang="en-US" dirty="0"/>
                  <a:t> solution was computed using MATLAB’s </a:t>
                </a:r>
                <a:r>
                  <a:rPr lang="en-US" dirty="0" err="1">
                    <a:latin typeface="Courier New" panose="02070309020205020404" pitchFamily="49" charset="0"/>
                    <a:cs typeface="Courier New" panose="02070309020205020404" pitchFamily="49" charset="0"/>
                  </a:rPr>
                  <a:t>dsolve</a:t>
                </a:r>
                <a:r>
                  <a:rPr lang="en-US" dirty="0">
                    <a:latin typeface="Courier New" panose="02070309020205020404" pitchFamily="49" charset="0"/>
                    <a:cs typeface="Courier New" panose="02070309020205020404" pitchFamily="49" charset="0"/>
                  </a:rPr>
                  <a:t>(…)</a:t>
                </a:r>
                <a:r>
                  <a:rPr lang="en-US" dirty="0"/>
                  <a:t> function.</a:t>
                </a:r>
              </a:p>
              <a:p>
                <a:pPr marL="0" indent="0">
                  <a:buNone/>
                </a:pPr>
                <a:endParaRPr lang="en-US" dirty="0"/>
              </a:p>
              <a:p>
                <a:pPr marL="0" indent="0">
                  <a:buNone/>
                </a:pPr>
                <a:r>
                  <a:rPr lang="en-US" dirty="0"/>
                  <a:t>The resulting MATLAB plots for the solutions are given below. </a:t>
                </a:r>
              </a:p>
              <a:p>
                <a:pPr marL="0" indent="0">
                  <a:buNone/>
                </a:pPr>
                <a:r>
                  <a:rPr lang="en-US" dirty="0"/>
                  <a:t>(Note: RK4 and Modified Euler lie very close to each other)</a:t>
                </a:r>
              </a:p>
            </p:txBody>
          </p:sp>
        </mc:Choice>
        <mc:Fallback>
          <p:sp>
            <p:nvSpPr>
              <p:cNvPr id="3" name="Content Placeholder 2">
                <a:extLst>
                  <a:ext uri="{FF2B5EF4-FFF2-40B4-BE49-F238E27FC236}">
                    <a16:creationId xmlns:a16="http://schemas.microsoft.com/office/drawing/2014/main" id="{03521423-8FDF-4AEB-8A29-AD83A120FAEE}"/>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US">
                    <a:noFill/>
                  </a:rPr>
                  <a:t> </a:t>
                </a:r>
              </a:p>
            </p:txBody>
          </p:sp>
        </mc:Fallback>
      </mc:AlternateContent>
    </p:spTree>
    <p:extLst>
      <p:ext uri="{BB962C8B-B14F-4D97-AF65-F5344CB8AC3E}">
        <p14:creationId xmlns:p14="http://schemas.microsoft.com/office/powerpoint/2010/main" val="101699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50E33D-A2C5-4A14-AD91-B63F1D76E5F6}"/>
              </a:ext>
            </a:extLst>
          </p:cNvPr>
          <p:cNvPicPr>
            <a:picLocks noChangeAspect="1"/>
          </p:cNvPicPr>
          <p:nvPr/>
        </p:nvPicPr>
        <p:blipFill rotWithShape="1">
          <a:blip r:embed="rId2">
            <a:extLst>
              <a:ext uri="{28A0092B-C50C-407E-A947-70E740481C1C}">
                <a14:useLocalDpi xmlns:a14="http://schemas.microsoft.com/office/drawing/2010/main" val="0"/>
              </a:ext>
            </a:extLst>
          </a:blip>
          <a:srcRect l="5704" r="5925"/>
          <a:stretch/>
        </p:blipFill>
        <p:spPr>
          <a:xfrm>
            <a:off x="941033" y="140038"/>
            <a:ext cx="10955044" cy="6577923"/>
          </a:xfrm>
          <a:prstGeom prst="rect">
            <a:avLst/>
          </a:prstGeom>
        </p:spPr>
      </p:pic>
    </p:spTree>
    <p:extLst>
      <p:ext uri="{BB962C8B-B14F-4D97-AF65-F5344CB8AC3E}">
        <p14:creationId xmlns:p14="http://schemas.microsoft.com/office/powerpoint/2010/main" val="27060210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1066</TotalTime>
  <Words>604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Cambria Math</vt:lpstr>
      <vt:lpstr>Courier New</vt:lpstr>
      <vt:lpstr>Franklin Gothic Book</vt:lpstr>
      <vt:lpstr>Crop</vt:lpstr>
      <vt:lpstr>Methods for solving ordinary differential equations</vt:lpstr>
      <vt:lpstr>Background</vt:lpstr>
      <vt:lpstr>Introduction</vt:lpstr>
      <vt:lpstr>Methods Used</vt:lpstr>
      <vt:lpstr>Methods and verification</vt:lpstr>
      <vt:lpstr>Experimental Methods</vt:lpstr>
      <vt:lpstr>Step Size</vt:lpstr>
      <vt:lpstr>Method Verification</vt:lpstr>
      <vt:lpstr>PowerPoint Presentation</vt:lpstr>
      <vt:lpstr>Results and analysis</vt:lpstr>
      <vt:lpstr>Solutions and Percent Error</vt:lpstr>
      <vt:lpstr>PowerPoint Presentation</vt:lpstr>
      <vt:lpstr>PowerPoint Presentation</vt:lpstr>
      <vt:lpstr>RMS Error</vt:lpstr>
      <vt:lpstr>Analysis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solving ordinary differential equations</dc:title>
  <dc:creator>Wizzam Rocks</dc:creator>
  <cp:lastModifiedBy>Wizzam Rocks</cp:lastModifiedBy>
  <cp:revision>22</cp:revision>
  <dcterms:created xsi:type="dcterms:W3CDTF">2019-11-07T16:41:59Z</dcterms:created>
  <dcterms:modified xsi:type="dcterms:W3CDTF">2019-11-08T22:45:38Z</dcterms:modified>
</cp:coreProperties>
</file>