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Nunito"/>
      <p:regular r:id="rId23"/>
      <p:bold r:id="rId24"/>
      <p:italic r:id="rId25"/>
      <p:boldItalic r:id="rId26"/>
    </p:embeddedFont>
    <p:embeddedFont>
      <p:font typeface="Maven Pro"/>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efbf226517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efbf226517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efbf22651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efbf22651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1" marL="914400" rtl="0" algn="l">
              <a:lnSpc>
                <a:spcPct val="115000"/>
              </a:lnSpc>
              <a:spcBef>
                <a:spcPts val="0"/>
              </a:spcBef>
              <a:spcAft>
                <a:spcPts val="0"/>
              </a:spcAft>
              <a:buClr>
                <a:srgbClr val="424242"/>
              </a:buClr>
              <a:buSzPts val="1200"/>
              <a:buFont typeface="Nunito"/>
              <a:buChar char="○"/>
            </a:pPr>
            <a:r>
              <a:rPr lang="en" sz="1200">
                <a:solidFill>
                  <a:srgbClr val="424242"/>
                </a:solidFill>
                <a:latin typeface="Nunito"/>
                <a:ea typeface="Nunito"/>
                <a:cs typeface="Nunito"/>
                <a:sym typeface="Nunito"/>
              </a:rPr>
              <a:t>The demand to overcome language barriers is a necessity for all individuals and businesses. The integration of TranslatePRO will help enhance communication struggles within the realm of contextual misunderstanding. The desire to understand emotions via text has always been a need.</a:t>
            </a:r>
            <a:endParaRPr sz="1200">
              <a:solidFill>
                <a:srgbClr val="424242"/>
              </a:solidFill>
              <a:latin typeface="Nunito"/>
              <a:ea typeface="Nunito"/>
              <a:cs typeface="Nunito"/>
              <a:sym typeface="Nunito"/>
            </a:endParaRPr>
          </a:p>
          <a:p>
            <a:pPr indent="-304800" lvl="1" marL="914400" rtl="0" algn="l">
              <a:lnSpc>
                <a:spcPct val="115000"/>
              </a:lnSpc>
              <a:spcBef>
                <a:spcPts val="0"/>
              </a:spcBef>
              <a:spcAft>
                <a:spcPts val="0"/>
              </a:spcAft>
              <a:buClr>
                <a:srgbClr val="424242"/>
              </a:buClr>
              <a:buSzPts val="1200"/>
              <a:buFont typeface="Nunito"/>
              <a:buChar char="○"/>
            </a:pPr>
            <a:r>
              <a:rPr lang="en" sz="1200">
                <a:solidFill>
                  <a:srgbClr val="424242"/>
                </a:solidFill>
                <a:latin typeface="Nunito"/>
                <a:ea typeface="Nunito"/>
                <a:cs typeface="Nunito"/>
                <a:sym typeface="Nunito"/>
              </a:rPr>
              <a:t>Finding an authentic and reliable source to </a:t>
            </a:r>
            <a:r>
              <a:rPr lang="en" sz="1200">
                <a:solidFill>
                  <a:srgbClr val="424242"/>
                </a:solidFill>
                <a:latin typeface="Nunito"/>
                <a:ea typeface="Nunito"/>
                <a:cs typeface="Nunito"/>
                <a:sym typeface="Nunito"/>
              </a:rPr>
              <a:t>continuously</a:t>
            </a:r>
            <a:r>
              <a:rPr lang="en" sz="1200">
                <a:solidFill>
                  <a:srgbClr val="424242"/>
                </a:solidFill>
                <a:latin typeface="Nunito"/>
                <a:ea typeface="Nunito"/>
                <a:cs typeface="Nunito"/>
                <a:sym typeface="Nunito"/>
              </a:rPr>
              <a:t> implement </a:t>
            </a:r>
            <a:r>
              <a:rPr lang="en" sz="1200">
                <a:solidFill>
                  <a:srgbClr val="424242"/>
                </a:solidFill>
                <a:latin typeface="Nunito"/>
                <a:ea typeface="Nunito"/>
                <a:cs typeface="Nunito"/>
                <a:sym typeface="Nunito"/>
              </a:rPr>
              <a:t>throughout</a:t>
            </a:r>
            <a:r>
              <a:rPr lang="en" sz="1200">
                <a:solidFill>
                  <a:srgbClr val="424242"/>
                </a:solidFill>
                <a:latin typeface="Nunito"/>
                <a:ea typeface="Nunito"/>
                <a:cs typeface="Nunito"/>
                <a:sym typeface="Nunito"/>
              </a:rPr>
              <a:t> a company or </a:t>
            </a:r>
            <a:r>
              <a:rPr lang="en" sz="1200">
                <a:solidFill>
                  <a:srgbClr val="424242"/>
                </a:solidFill>
                <a:latin typeface="Nunito"/>
                <a:ea typeface="Nunito"/>
                <a:cs typeface="Nunito"/>
                <a:sym typeface="Nunito"/>
              </a:rPr>
              <a:t>individual’s lifestyle </a:t>
            </a:r>
            <a:endParaRPr sz="1200">
              <a:solidFill>
                <a:srgbClr val="424242"/>
              </a:solidFill>
              <a:latin typeface="Nunito"/>
              <a:ea typeface="Nunito"/>
              <a:cs typeface="Nunito"/>
              <a:sym typeface="Nunito"/>
            </a:endParaRPr>
          </a:p>
          <a:p>
            <a:pPr indent="-304800" lvl="1" marL="914400" rtl="0" algn="l">
              <a:lnSpc>
                <a:spcPct val="115000"/>
              </a:lnSpc>
              <a:spcBef>
                <a:spcPts val="0"/>
              </a:spcBef>
              <a:spcAft>
                <a:spcPts val="0"/>
              </a:spcAft>
              <a:buClr>
                <a:srgbClr val="424242"/>
              </a:buClr>
              <a:buSzPts val="1200"/>
              <a:buFont typeface="Nunito"/>
              <a:buChar char="○"/>
            </a:pPr>
            <a:r>
              <a:rPr lang="en" sz="1200">
                <a:solidFill>
                  <a:srgbClr val="424242"/>
                </a:solidFill>
                <a:latin typeface="Nunito"/>
                <a:ea typeface="Nunito"/>
                <a:cs typeface="Nunito"/>
                <a:sym typeface="Nunito"/>
              </a:rPr>
              <a:t>Creating software that provides inflections through the voice translation </a:t>
            </a:r>
            <a:endParaRPr sz="1200">
              <a:solidFill>
                <a:srgbClr val="424242"/>
              </a:solidFill>
              <a:latin typeface="Nunito"/>
              <a:ea typeface="Nunito"/>
              <a:cs typeface="Nunito"/>
              <a:sym typeface="Nunito"/>
            </a:endParaRPr>
          </a:p>
          <a:p>
            <a:pPr indent="0" lvl="0" marL="914400" rtl="0" algn="l">
              <a:lnSpc>
                <a:spcPct val="115000"/>
              </a:lnSpc>
              <a:spcBef>
                <a:spcPts val="1200"/>
              </a:spcBef>
              <a:spcAft>
                <a:spcPts val="0"/>
              </a:spcAft>
              <a:buNone/>
            </a:pPr>
            <a:r>
              <a:t/>
            </a:r>
            <a:endParaRPr sz="1200">
              <a:solidFill>
                <a:srgbClr val="424242"/>
              </a:solidFill>
              <a:latin typeface="Nunito"/>
              <a:ea typeface="Nunito"/>
              <a:cs typeface="Nunito"/>
              <a:sym typeface="Nunito"/>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efbf54a95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efbf54a95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User-friendly for 25-45 year olds along with businesses within the </a:t>
            </a:r>
            <a:r>
              <a:rPr lang="en"/>
              <a:t>finance</a:t>
            </a:r>
            <a:r>
              <a:rPr lang="en"/>
              <a:t>, technology, and manufacturing industries. </a:t>
            </a:r>
            <a:endParaRPr/>
          </a:p>
          <a:p>
            <a:pPr indent="-298450" lvl="0" marL="457200" rtl="0" algn="l">
              <a:spcBef>
                <a:spcPts val="0"/>
              </a:spcBef>
              <a:spcAft>
                <a:spcPts val="0"/>
              </a:spcAft>
              <a:buSzPts val="1100"/>
              <a:buChar char="●"/>
            </a:pPr>
            <a:r>
              <a:rPr lang="en"/>
              <a:t>Integrate TranslatePRO smoothly into </a:t>
            </a:r>
            <a:r>
              <a:rPr lang="en"/>
              <a:t>existing</a:t>
            </a:r>
            <a:r>
              <a:rPr lang="en"/>
              <a:t> software applications and systems</a:t>
            </a:r>
            <a:endParaRPr/>
          </a:p>
          <a:p>
            <a:pPr indent="-298450" lvl="0" marL="457200" rtl="0" algn="l">
              <a:spcBef>
                <a:spcPts val="0"/>
              </a:spcBef>
              <a:spcAft>
                <a:spcPts val="0"/>
              </a:spcAft>
              <a:buSzPts val="1100"/>
              <a:buChar char="●"/>
            </a:pPr>
            <a:r>
              <a:rPr lang="en"/>
              <a:t>Primary dialect is Seoul </a:t>
            </a:r>
            <a:r>
              <a:rPr lang="en"/>
              <a:t>dialect, however there are many other other languages and dialects within South Korea due to globalization and immigration </a:t>
            </a:r>
            <a:endParaRPr/>
          </a:p>
          <a:p>
            <a:pPr indent="0" lvl="0" marL="45720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efbf22651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efbf22651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efbf2265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efbf2265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efbf54a955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efbf54a955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efbf22651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efbf22651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efc11d7bf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efc11d7bf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efbf54a955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efbf54a955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100">
                <a:solidFill>
                  <a:srgbClr val="374151"/>
                </a:solidFill>
                <a:latin typeface="Roboto"/>
                <a:ea typeface="Roboto"/>
                <a:cs typeface="Roboto"/>
                <a:sym typeface="Roboto"/>
              </a:rPr>
              <a:t>Language nuances within different industries can be substantial. For example, legal professionals might require precise legal terminology, while healthcare professionals need accuracy in medical jargon. Understanding these specific language demands allows us to tailor our translation service with specialized dictionaries and terminology databases, ensuring precision for users across various sectors.</a:t>
            </a:r>
            <a:endParaRPr sz="21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efbf54a955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efbf54a955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374151"/>
                </a:solidFill>
                <a:latin typeface="Roboto"/>
                <a:ea typeface="Roboto"/>
                <a:cs typeface="Roboto"/>
                <a:sym typeface="Roboto"/>
              </a:rPr>
              <a:t>Our language translation service targets professionals aged 25-45 in finance, technology, and manufacturing, aiming to meet specific industry language demands. Focusing on accuracy and efficiency, our service caters to individuals managing tight schedules, providing industry-specific precision beyond generic translations programs.</a:t>
            </a:r>
            <a:endParaRPr sz="19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efbf54a955_9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efbf54a955_9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374151"/>
                </a:solidFill>
                <a:latin typeface="Roboto"/>
                <a:ea typeface="Roboto"/>
                <a:cs typeface="Roboto"/>
                <a:sym typeface="Roboto"/>
              </a:rPr>
              <a:t>The implementation strategy involves ensuring a smooth integration process into existing platforms, and enhancing user adoption. Key features like industry-specific language models and quick access to business-related translations cater directly to the identified needs of business professionals.</a:t>
            </a:r>
            <a:endParaRPr sz="21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efbf22651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efbf22651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44175" y="17783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The Launch of Live AI Translation into South Korean Market</a:t>
            </a:r>
            <a:endParaRPr/>
          </a:p>
        </p:txBody>
      </p:sp>
      <p:sp>
        <p:nvSpPr>
          <p:cNvPr id="278" name="Google Shape;278;p13"/>
          <p:cNvSpPr txBox="1"/>
          <p:nvPr>
            <p:ph idx="1" type="subTitle"/>
          </p:nvPr>
        </p:nvSpPr>
        <p:spPr>
          <a:xfrm>
            <a:off x="666350" y="3843075"/>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Brian, Matt, Aaron, and Samarpan</a:t>
            </a:r>
            <a:endParaRPr/>
          </a:p>
        </p:txBody>
      </p:sp>
      <p:pic>
        <p:nvPicPr>
          <p:cNvPr id="279" name="Google Shape;279;p13"/>
          <p:cNvPicPr preferRelativeResize="0"/>
          <p:nvPr/>
        </p:nvPicPr>
        <p:blipFill>
          <a:blip r:embed="rId3">
            <a:alphaModFix/>
          </a:blip>
          <a:stretch>
            <a:fillRect/>
          </a:stretch>
        </p:blipFill>
        <p:spPr>
          <a:xfrm>
            <a:off x="4572000" y="1014250"/>
            <a:ext cx="4572001" cy="34010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Competition Positioning + Pricing</a:t>
            </a:r>
            <a:endParaRPr/>
          </a:p>
        </p:txBody>
      </p:sp>
      <p:pic>
        <p:nvPicPr>
          <p:cNvPr id="336" name="Google Shape;336;p22"/>
          <p:cNvPicPr preferRelativeResize="0"/>
          <p:nvPr/>
        </p:nvPicPr>
        <p:blipFill>
          <a:blip r:embed="rId3">
            <a:alphaModFix/>
          </a:blip>
          <a:stretch>
            <a:fillRect/>
          </a:stretch>
        </p:blipFill>
        <p:spPr>
          <a:xfrm>
            <a:off x="5188025" y="1187525"/>
            <a:ext cx="3955975" cy="3955975"/>
          </a:xfrm>
          <a:prstGeom prst="rect">
            <a:avLst/>
          </a:prstGeom>
          <a:noFill/>
          <a:ln>
            <a:noFill/>
          </a:ln>
        </p:spPr>
      </p:pic>
      <p:pic>
        <p:nvPicPr>
          <p:cNvPr id="337" name="Google Shape;337;p22"/>
          <p:cNvPicPr preferRelativeResize="0"/>
          <p:nvPr/>
        </p:nvPicPr>
        <p:blipFill>
          <a:blip r:embed="rId4">
            <a:alphaModFix/>
          </a:blip>
          <a:stretch>
            <a:fillRect/>
          </a:stretch>
        </p:blipFill>
        <p:spPr>
          <a:xfrm>
            <a:off x="1303800" y="1335975"/>
            <a:ext cx="3395350" cy="3395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Purchasing Based on Needs</a:t>
            </a:r>
            <a:endParaRPr/>
          </a:p>
        </p:txBody>
      </p:sp>
      <p:sp>
        <p:nvSpPr>
          <p:cNvPr id="343" name="Google Shape;343;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Researching and identifying needs </a:t>
            </a:r>
            <a:endParaRPr/>
          </a:p>
          <a:p>
            <a:pPr indent="-304800" lvl="1" marL="914400" rtl="0" algn="l">
              <a:spcBef>
                <a:spcPts val="0"/>
              </a:spcBef>
              <a:spcAft>
                <a:spcPts val="0"/>
              </a:spcAft>
              <a:buSzPts val="1200"/>
              <a:buChar char="○"/>
            </a:pPr>
            <a:r>
              <a:rPr lang="en" sz="1200"/>
              <a:t>The demand to overcome language barriers </a:t>
            </a:r>
            <a:endParaRPr sz="1200"/>
          </a:p>
          <a:p>
            <a:pPr indent="-304800" lvl="1" marL="914400" rtl="0" algn="l">
              <a:spcBef>
                <a:spcPts val="0"/>
              </a:spcBef>
              <a:spcAft>
                <a:spcPts val="0"/>
              </a:spcAft>
              <a:buSzPts val="1200"/>
              <a:buChar char="○"/>
            </a:pPr>
            <a:r>
              <a:rPr lang="en"/>
              <a:t>Evaluation of </a:t>
            </a:r>
            <a:r>
              <a:rPr lang="en"/>
              <a:t>potential</a:t>
            </a:r>
            <a:r>
              <a:rPr lang="en"/>
              <a:t> solutions </a:t>
            </a:r>
            <a:endParaRPr sz="1200"/>
          </a:p>
          <a:p>
            <a:pPr indent="-304800" lvl="1" marL="914400" rtl="0" algn="l">
              <a:spcBef>
                <a:spcPts val="0"/>
              </a:spcBef>
              <a:spcAft>
                <a:spcPts val="0"/>
              </a:spcAft>
              <a:buSzPts val="1200"/>
              <a:buChar char="○"/>
            </a:pPr>
            <a:r>
              <a:rPr lang="en" sz="1200"/>
              <a:t>A requirement to find consistency between devices via </a:t>
            </a:r>
            <a:r>
              <a:rPr lang="en" sz="1200"/>
              <a:t>platform integrations for a more user-friendly experience. </a:t>
            </a:r>
            <a:endParaRPr sz="1200"/>
          </a:p>
          <a:p>
            <a:pPr indent="-311150" lvl="0" marL="457200" rtl="0" algn="l">
              <a:spcBef>
                <a:spcPts val="0"/>
              </a:spcBef>
              <a:spcAft>
                <a:spcPts val="0"/>
              </a:spcAft>
              <a:buSzPts val="1300"/>
              <a:buChar char="●"/>
            </a:pPr>
            <a:r>
              <a:rPr lang="en"/>
              <a:t>Purchase decision </a:t>
            </a:r>
            <a:endParaRPr/>
          </a:p>
          <a:p>
            <a:pPr indent="-304800" lvl="1" marL="914400" rtl="0" algn="l">
              <a:spcBef>
                <a:spcPts val="0"/>
              </a:spcBef>
              <a:spcAft>
                <a:spcPts val="0"/>
              </a:spcAft>
              <a:buSzPts val="1200"/>
              <a:buChar char="○"/>
            </a:pPr>
            <a:r>
              <a:rPr lang="en" sz="1200"/>
              <a:t>Evaluating the users experience through tested interactions using the live translation platform</a:t>
            </a:r>
            <a:endParaRPr sz="1200"/>
          </a:p>
          <a:p>
            <a:pPr indent="-304800" lvl="1" marL="914400" rtl="0" algn="l">
              <a:spcBef>
                <a:spcPts val="0"/>
              </a:spcBef>
              <a:spcAft>
                <a:spcPts val="0"/>
              </a:spcAft>
              <a:buSzPts val="1200"/>
              <a:buChar char="○"/>
            </a:pPr>
            <a:r>
              <a:rPr lang="en" sz="1200"/>
              <a:t>Ensuring that expectations were met and that the functionality of the platform was exceptional </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Buyer Behavior and Implementation</a:t>
            </a:r>
            <a:endParaRPr/>
          </a:p>
        </p:txBody>
      </p:sp>
      <p:sp>
        <p:nvSpPr>
          <p:cNvPr id="349" name="Google Shape;349;p24"/>
          <p:cNvSpPr txBox="1"/>
          <p:nvPr>
            <p:ph idx="1" type="body"/>
          </p:nvPr>
        </p:nvSpPr>
        <p:spPr>
          <a:xfrm>
            <a:off x="1243750" y="1980025"/>
            <a:ext cx="7030500" cy="25416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8333"/>
              <a:buChar char="●"/>
            </a:pPr>
            <a:r>
              <a:rPr lang="en" sz="1200">
                <a:highlight>
                  <a:schemeClr val="lt1"/>
                </a:highlight>
              </a:rPr>
              <a:t>Seamless Integration </a:t>
            </a:r>
            <a:endParaRPr sz="1200">
              <a:highlight>
                <a:schemeClr val="lt1"/>
              </a:highlight>
            </a:endParaRPr>
          </a:p>
          <a:p>
            <a:pPr indent="-287972" lvl="1" marL="914400" rtl="0" algn="l">
              <a:spcBef>
                <a:spcPts val="0"/>
              </a:spcBef>
              <a:spcAft>
                <a:spcPts val="0"/>
              </a:spcAft>
              <a:buSzPct val="100000"/>
              <a:buChar char="○"/>
            </a:pPr>
            <a:r>
              <a:rPr lang="en">
                <a:highlight>
                  <a:schemeClr val="lt1"/>
                </a:highlight>
              </a:rPr>
              <a:t>The AI translation platform should integrate smoothly with existing software, applications, content management systems, and communication tools used by buyers.</a:t>
            </a:r>
            <a:endParaRPr>
              <a:highlight>
                <a:schemeClr val="lt1"/>
              </a:highlight>
            </a:endParaRPr>
          </a:p>
          <a:p>
            <a:pPr indent="-298767" lvl="0" marL="457200" rtl="0" algn="l">
              <a:spcBef>
                <a:spcPts val="0"/>
              </a:spcBef>
              <a:spcAft>
                <a:spcPts val="0"/>
              </a:spcAft>
              <a:buSzPct val="108333"/>
              <a:buChar char="●"/>
            </a:pPr>
            <a:r>
              <a:rPr lang="en" sz="1200">
                <a:highlight>
                  <a:schemeClr val="lt1"/>
                </a:highlight>
              </a:rPr>
              <a:t>Compatibility</a:t>
            </a:r>
            <a:endParaRPr sz="1200">
              <a:highlight>
                <a:schemeClr val="lt1"/>
              </a:highlight>
            </a:endParaRPr>
          </a:p>
          <a:p>
            <a:pPr indent="-287972" lvl="1" marL="914400" rtl="0" algn="l">
              <a:spcBef>
                <a:spcPts val="0"/>
              </a:spcBef>
              <a:spcAft>
                <a:spcPts val="0"/>
              </a:spcAft>
              <a:buSzPct val="100000"/>
              <a:buChar char="○"/>
            </a:pPr>
            <a:r>
              <a:rPr lang="en">
                <a:highlight>
                  <a:schemeClr val="lt1"/>
                </a:highlight>
              </a:rPr>
              <a:t>Compatibility with various file formats, devices, operating systems, and platforms enhances usability and adoption.</a:t>
            </a:r>
            <a:endParaRPr>
              <a:highlight>
                <a:schemeClr val="lt1"/>
              </a:highlight>
            </a:endParaRPr>
          </a:p>
          <a:p>
            <a:pPr indent="-287972" lvl="1" marL="914400" rtl="0" algn="l">
              <a:spcBef>
                <a:spcPts val="0"/>
              </a:spcBef>
              <a:spcAft>
                <a:spcPts val="0"/>
              </a:spcAft>
              <a:buSzPct val="100000"/>
              <a:buChar char="○"/>
            </a:pPr>
            <a:r>
              <a:rPr lang="en">
                <a:highlight>
                  <a:schemeClr val="lt1"/>
                </a:highlight>
              </a:rPr>
              <a:t>Ensure the strength of all elements perform as </a:t>
            </a:r>
            <a:r>
              <a:rPr lang="en">
                <a:highlight>
                  <a:schemeClr val="lt1"/>
                </a:highlight>
              </a:rPr>
              <a:t>necessary</a:t>
            </a:r>
            <a:r>
              <a:rPr lang="en">
                <a:highlight>
                  <a:schemeClr val="lt1"/>
                </a:highlight>
              </a:rPr>
              <a:t> </a:t>
            </a:r>
            <a:endParaRPr>
              <a:highlight>
                <a:schemeClr val="lt1"/>
              </a:highlight>
            </a:endParaRPr>
          </a:p>
          <a:p>
            <a:pPr indent="-293370" lvl="0" marL="457200" rtl="0" algn="l">
              <a:spcBef>
                <a:spcPts val="0"/>
              </a:spcBef>
              <a:spcAft>
                <a:spcPts val="0"/>
              </a:spcAft>
              <a:buSzPct val="100000"/>
              <a:buChar char="●"/>
            </a:pPr>
            <a:r>
              <a:rPr lang="en" sz="1200">
                <a:highlight>
                  <a:schemeClr val="lt1"/>
                </a:highlight>
              </a:rPr>
              <a:t>Scalability</a:t>
            </a:r>
            <a:r>
              <a:rPr lang="en" sz="1200">
                <a:highlight>
                  <a:schemeClr val="lt1"/>
                </a:highlight>
              </a:rPr>
              <a:t> </a:t>
            </a:r>
            <a:endParaRPr sz="1200">
              <a:highlight>
                <a:schemeClr val="lt1"/>
              </a:highlight>
            </a:endParaRPr>
          </a:p>
          <a:p>
            <a:pPr indent="-287972" lvl="1" marL="914400" rtl="0" algn="l">
              <a:spcBef>
                <a:spcPts val="0"/>
              </a:spcBef>
              <a:spcAft>
                <a:spcPts val="0"/>
              </a:spcAft>
              <a:buSzPct val="100000"/>
              <a:buChar char="○"/>
            </a:pPr>
            <a:r>
              <a:rPr lang="en">
                <a:highlight>
                  <a:schemeClr val="lt1"/>
                </a:highlight>
              </a:rPr>
              <a:t>Ensuring the platform can accommodate increasing translation volumes, user traffic, and demand without compromising performance or reliability.</a:t>
            </a:r>
            <a:endParaRPr>
              <a:highlight>
                <a:schemeClr val="lt1"/>
              </a:highlight>
            </a:endParaRPr>
          </a:p>
          <a:p>
            <a:pPr indent="-287972" lvl="1" marL="914400" rtl="0" algn="l">
              <a:spcBef>
                <a:spcPts val="0"/>
              </a:spcBef>
              <a:spcAft>
                <a:spcPts val="0"/>
              </a:spcAft>
              <a:buSzPct val="100000"/>
              <a:buChar char="○"/>
            </a:pPr>
            <a:r>
              <a:rPr lang="en">
                <a:highlight>
                  <a:schemeClr val="lt1"/>
                </a:highlight>
              </a:rPr>
              <a:t>Allow room for </a:t>
            </a:r>
            <a:r>
              <a:rPr lang="en">
                <a:highlight>
                  <a:schemeClr val="lt1"/>
                </a:highlight>
              </a:rPr>
              <a:t>expansion</a:t>
            </a:r>
            <a:r>
              <a:rPr lang="en">
                <a:highlight>
                  <a:schemeClr val="lt1"/>
                </a:highlight>
              </a:rPr>
              <a:t> within platform for future unseen demand. </a:t>
            </a:r>
            <a:endParaRPr>
              <a:highlight>
                <a:schemeClr val="lt1"/>
              </a:highlight>
            </a:endParaRPr>
          </a:p>
          <a:p>
            <a:pPr indent="-293370" lvl="0" marL="457200" rtl="0" algn="l">
              <a:spcBef>
                <a:spcPts val="0"/>
              </a:spcBef>
              <a:spcAft>
                <a:spcPts val="0"/>
              </a:spcAft>
              <a:buSzPct val="100000"/>
              <a:buChar char="●"/>
            </a:pPr>
            <a:r>
              <a:rPr lang="en" sz="1200">
                <a:highlight>
                  <a:schemeClr val="lt1"/>
                </a:highlight>
              </a:rPr>
              <a:t>Flexibility</a:t>
            </a:r>
            <a:r>
              <a:rPr lang="en" sz="1200">
                <a:highlight>
                  <a:schemeClr val="lt1"/>
                </a:highlight>
              </a:rPr>
              <a:t> </a:t>
            </a:r>
            <a:endParaRPr sz="1200">
              <a:highlight>
                <a:schemeClr val="lt1"/>
              </a:highlight>
            </a:endParaRPr>
          </a:p>
          <a:p>
            <a:pPr indent="-287972" lvl="1" marL="914400" rtl="0" algn="l">
              <a:spcBef>
                <a:spcPts val="0"/>
              </a:spcBef>
              <a:spcAft>
                <a:spcPts val="0"/>
              </a:spcAft>
              <a:buSzPct val="100000"/>
              <a:buChar char="○"/>
            </a:pPr>
            <a:r>
              <a:rPr lang="en">
                <a:highlight>
                  <a:schemeClr val="lt1"/>
                </a:highlight>
              </a:rPr>
              <a:t>Offering customizable features, settings, and language preferences allows users to tailor the platform to their specific needs and preferences.</a:t>
            </a:r>
            <a:endParaRPr>
              <a:highlight>
                <a:schemeClr val="lt1"/>
              </a:highlight>
            </a:endParaRPr>
          </a:p>
          <a:p>
            <a:pPr indent="-287972" lvl="1" marL="914400" rtl="0" algn="l">
              <a:spcBef>
                <a:spcPts val="0"/>
              </a:spcBef>
              <a:spcAft>
                <a:spcPts val="0"/>
              </a:spcAft>
              <a:buSzPct val="100000"/>
              <a:buChar char="○"/>
            </a:pPr>
            <a:r>
              <a:rPr lang="en">
                <a:highlight>
                  <a:schemeClr val="lt1"/>
                </a:highlight>
              </a:rPr>
              <a:t>Easy format in ways to choose different languages to fit specific needs</a:t>
            </a:r>
            <a:endParaRPr>
              <a:highlight>
                <a:schemeClr val="lt1"/>
              </a:highlight>
            </a:endParaRPr>
          </a:p>
          <a:p>
            <a:pPr indent="0" lvl="0" marL="0" rtl="0" algn="l">
              <a:spcBef>
                <a:spcPts val="0"/>
              </a:spcBef>
              <a:spcAft>
                <a:spcPts val="0"/>
              </a:spcAft>
              <a:buNone/>
            </a:pPr>
            <a:r>
              <a:t/>
            </a:r>
            <a:endParaRPr sz="1100">
              <a:highlight>
                <a:schemeClr val="lt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Expansion of </a:t>
            </a:r>
            <a:r>
              <a:rPr lang="en"/>
              <a:t>Opportunities</a:t>
            </a:r>
            <a:r>
              <a:rPr lang="en"/>
              <a:t> </a:t>
            </a:r>
            <a:endParaRPr/>
          </a:p>
        </p:txBody>
      </p:sp>
      <p:sp>
        <p:nvSpPr>
          <p:cNvPr id="355" name="Google Shape;355;p25"/>
          <p:cNvSpPr txBox="1"/>
          <p:nvPr>
            <p:ph idx="1" type="body"/>
          </p:nvPr>
        </p:nvSpPr>
        <p:spPr>
          <a:xfrm>
            <a:off x="1303800" y="1393025"/>
            <a:ext cx="7030500" cy="3706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982">
                <a:solidFill>
                  <a:srgbClr val="1F1F1F"/>
                </a:solidFill>
                <a:highlight>
                  <a:srgbClr val="FFFFFF"/>
                </a:highlight>
                <a:latin typeface="Arial"/>
                <a:ea typeface="Arial"/>
                <a:cs typeface="Arial"/>
                <a:sym typeface="Arial"/>
              </a:rPr>
              <a:t>Additional information</a:t>
            </a:r>
            <a:endParaRPr sz="1982">
              <a:solidFill>
                <a:srgbClr val="1F1F1F"/>
              </a:solidFill>
              <a:highlight>
                <a:srgbClr val="FFFFFF"/>
              </a:highlight>
              <a:latin typeface="Arial"/>
              <a:ea typeface="Arial"/>
              <a:cs typeface="Arial"/>
              <a:sym typeface="Arial"/>
            </a:endParaRPr>
          </a:p>
          <a:p>
            <a:pPr indent="0" lvl="0" marL="0" rtl="0" algn="l">
              <a:spcBef>
                <a:spcPts val="1200"/>
              </a:spcBef>
              <a:spcAft>
                <a:spcPts val="0"/>
              </a:spcAft>
              <a:buNone/>
            </a:pPr>
            <a:r>
              <a:rPr lang="en" sz="1200">
                <a:solidFill>
                  <a:srgbClr val="000000"/>
                </a:solidFill>
                <a:latin typeface="Roboto"/>
                <a:ea typeface="Roboto"/>
                <a:cs typeface="Roboto"/>
                <a:sym typeface="Roboto"/>
              </a:rPr>
              <a:t>Market Research : </a:t>
            </a:r>
            <a:r>
              <a:rPr lang="en" sz="1200">
                <a:solidFill>
                  <a:srgbClr val="374151"/>
                </a:solidFill>
                <a:latin typeface="Roboto"/>
                <a:ea typeface="Roboto"/>
                <a:cs typeface="Roboto"/>
                <a:sym typeface="Roboto"/>
              </a:rPr>
              <a:t>Understanding user preferences and Willingness to pay.</a:t>
            </a:r>
            <a:endParaRPr sz="1200">
              <a:solidFill>
                <a:srgbClr val="374151"/>
              </a:solidFill>
              <a:latin typeface="Roboto"/>
              <a:ea typeface="Roboto"/>
              <a:cs typeface="Roboto"/>
              <a:sym typeface="Roboto"/>
            </a:endParaRPr>
          </a:p>
          <a:p>
            <a:pPr indent="0" lvl="0" marL="0" rtl="0" algn="l">
              <a:spcBef>
                <a:spcPts val="1200"/>
              </a:spcBef>
              <a:spcAft>
                <a:spcPts val="0"/>
              </a:spcAft>
              <a:buNone/>
            </a:pPr>
            <a:r>
              <a:rPr lang="en" sz="1200">
                <a:solidFill>
                  <a:srgbClr val="000000"/>
                </a:solidFill>
                <a:latin typeface="Roboto"/>
                <a:ea typeface="Roboto"/>
                <a:cs typeface="Roboto"/>
                <a:sym typeface="Roboto"/>
              </a:rPr>
              <a:t>Competitor Analysis : </a:t>
            </a:r>
            <a:r>
              <a:rPr lang="en" sz="1200">
                <a:solidFill>
                  <a:srgbClr val="374151"/>
                </a:solidFill>
                <a:latin typeface="Roboto"/>
                <a:ea typeface="Roboto"/>
                <a:cs typeface="Roboto"/>
                <a:sym typeface="Roboto"/>
              </a:rPr>
              <a:t>Study competitor offerings, Evaluate distribution channels and pricing Models.</a:t>
            </a:r>
            <a:endParaRPr sz="1200">
              <a:solidFill>
                <a:srgbClr val="374151"/>
              </a:solidFill>
              <a:latin typeface="Roboto"/>
              <a:ea typeface="Roboto"/>
              <a:cs typeface="Roboto"/>
              <a:sym typeface="Roboto"/>
            </a:endParaRPr>
          </a:p>
          <a:p>
            <a:pPr indent="0" lvl="0" marL="0" rtl="0" algn="l">
              <a:spcBef>
                <a:spcPts val="1200"/>
              </a:spcBef>
              <a:spcAft>
                <a:spcPts val="0"/>
              </a:spcAft>
              <a:buNone/>
            </a:pPr>
            <a:r>
              <a:rPr lang="en" sz="1200">
                <a:solidFill>
                  <a:srgbClr val="000000"/>
                </a:solidFill>
                <a:latin typeface="Roboto"/>
                <a:ea typeface="Roboto"/>
                <a:cs typeface="Roboto"/>
                <a:sym typeface="Roboto"/>
              </a:rPr>
              <a:t>Scalability and Expansion : </a:t>
            </a:r>
            <a:r>
              <a:rPr lang="en" sz="1200">
                <a:solidFill>
                  <a:srgbClr val="374151"/>
                </a:solidFill>
                <a:latin typeface="Roboto"/>
                <a:ea typeface="Roboto"/>
                <a:cs typeface="Roboto"/>
                <a:sym typeface="Roboto"/>
              </a:rPr>
              <a:t>Assess scalability and Develop expansion strategies.</a:t>
            </a:r>
            <a:endParaRPr sz="1200">
              <a:solidFill>
                <a:srgbClr val="374151"/>
              </a:solidFill>
              <a:latin typeface="Roboto"/>
              <a:ea typeface="Roboto"/>
              <a:cs typeface="Roboto"/>
              <a:sym typeface="Roboto"/>
            </a:endParaRPr>
          </a:p>
          <a:p>
            <a:pPr indent="0" lvl="0" marL="0" rtl="0" algn="l">
              <a:spcBef>
                <a:spcPts val="1200"/>
              </a:spcBef>
              <a:spcAft>
                <a:spcPts val="0"/>
              </a:spcAft>
              <a:buNone/>
            </a:pPr>
            <a:r>
              <a:rPr lang="en" sz="1200">
                <a:solidFill>
                  <a:srgbClr val="000000"/>
                </a:solidFill>
                <a:latin typeface="Roboto"/>
                <a:ea typeface="Roboto"/>
                <a:cs typeface="Roboto"/>
                <a:sym typeface="Roboto"/>
              </a:rPr>
              <a:t>Emerging Technologies and Trends : </a:t>
            </a:r>
            <a:r>
              <a:rPr lang="en" sz="1200">
                <a:solidFill>
                  <a:srgbClr val="374151"/>
                </a:solidFill>
                <a:latin typeface="Roboto"/>
                <a:ea typeface="Roboto"/>
                <a:cs typeface="Roboto"/>
                <a:sym typeface="Roboto"/>
              </a:rPr>
              <a:t>Monitor industry trends.</a:t>
            </a:r>
            <a:endParaRPr sz="1200">
              <a:solidFill>
                <a:srgbClr val="374151"/>
              </a:solidFill>
              <a:latin typeface="Roboto"/>
              <a:ea typeface="Roboto"/>
              <a:cs typeface="Roboto"/>
              <a:sym typeface="Roboto"/>
            </a:endParaRPr>
          </a:p>
          <a:p>
            <a:pPr indent="0" lvl="0" marL="0" rtl="0" algn="l">
              <a:spcBef>
                <a:spcPts val="1200"/>
              </a:spcBef>
              <a:spcAft>
                <a:spcPts val="0"/>
              </a:spcAft>
              <a:buNone/>
            </a:pPr>
            <a:r>
              <a:t/>
            </a:r>
            <a:endParaRPr sz="1200">
              <a:solidFill>
                <a:srgbClr val="374151"/>
              </a:solidFill>
              <a:latin typeface="Roboto"/>
              <a:ea typeface="Roboto"/>
              <a:cs typeface="Roboto"/>
              <a:sym typeface="Roboto"/>
            </a:endParaRPr>
          </a:p>
          <a:p>
            <a:pPr indent="0" lvl="0" marL="0" rtl="0" algn="l">
              <a:spcBef>
                <a:spcPts val="1200"/>
              </a:spcBef>
              <a:spcAft>
                <a:spcPts val="0"/>
              </a:spcAft>
              <a:buNone/>
            </a:pPr>
            <a:r>
              <a:rPr lang="en" sz="1900">
                <a:solidFill>
                  <a:srgbClr val="1F1F1F"/>
                </a:solidFill>
                <a:highlight>
                  <a:srgbClr val="FFFFFF"/>
                </a:highlight>
                <a:latin typeface="Arial"/>
                <a:ea typeface="Arial"/>
                <a:cs typeface="Arial"/>
                <a:sym typeface="Arial"/>
              </a:rPr>
              <a:t>Scope</a:t>
            </a:r>
            <a:endParaRPr sz="1900">
              <a:solidFill>
                <a:srgbClr val="1F1F1F"/>
              </a:solidFill>
              <a:highlight>
                <a:srgbClr val="FFFFFF"/>
              </a:highlight>
              <a:latin typeface="Arial"/>
              <a:ea typeface="Arial"/>
              <a:cs typeface="Arial"/>
              <a:sym typeface="Arial"/>
            </a:endParaRPr>
          </a:p>
          <a:p>
            <a:pPr indent="-304800" lvl="0" marL="457200" rtl="0" algn="l">
              <a:spcBef>
                <a:spcPts val="120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Strategic Partnerships and Collaborations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Integration with existing platforms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Ethical considerations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000000"/>
              </a:buClr>
              <a:buSzPts val="1200"/>
              <a:buFont typeface="Roboto"/>
              <a:buChar char="●"/>
            </a:pPr>
            <a:r>
              <a:rPr lang="en" sz="1200">
                <a:solidFill>
                  <a:srgbClr val="000000"/>
                </a:solidFill>
                <a:latin typeface="Roboto"/>
                <a:ea typeface="Roboto"/>
                <a:cs typeface="Roboto"/>
                <a:sym typeface="Roboto"/>
              </a:rPr>
              <a:t>Quality Assurance and Localization</a:t>
            </a:r>
            <a:endParaRPr sz="1200">
              <a:solidFill>
                <a:srgbClr val="1F1F1F"/>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Platform Introduction</a:t>
            </a:r>
            <a:endParaRPr/>
          </a:p>
        </p:txBody>
      </p:sp>
      <p:sp>
        <p:nvSpPr>
          <p:cNvPr id="285" name="Google Shape;285;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Company: </a:t>
            </a:r>
            <a:r>
              <a:rPr lang="en" sz="1200">
                <a:solidFill>
                  <a:srgbClr val="000000"/>
                </a:solidFill>
                <a:highlight>
                  <a:srgbClr val="FFFFFF"/>
                </a:highlight>
              </a:rPr>
              <a:t>TranslatePRO is U.S based company, we provide a Live AI translation platform that can be integrated throughout all electronic devices (phones, laptops, TVs, etc.). The platform aims to mitigate language barrier issues and allow users to interact more seamlessly when conversing verbally. The key point of the platform is supporting the context of a verbal </a:t>
            </a:r>
            <a:r>
              <a:rPr lang="en" sz="1200">
                <a:solidFill>
                  <a:srgbClr val="000000"/>
                </a:solidFill>
                <a:highlight>
                  <a:srgbClr val="FFFFFF"/>
                </a:highlight>
              </a:rPr>
              <a:t>conversation both formally and informally. </a:t>
            </a:r>
            <a:endParaRPr sz="1400"/>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286" name="Google Shape;286;p14"/>
          <p:cNvPicPr preferRelativeResize="0"/>
          <p:nvPr/>
        </p:nvPicPr>
        <p:blipFill>
          <a:blip r:embed="rId3">
            <a:alphaModFix/>
          </a:blip>
          <a:stretch>
            <a:fillRect/>
          </a:stretch>
        </p:blipFill>
        <p:spPr>
          <a:xfrm>
            <a:off x="6179350" y="638300"/>
            <a:ext cx="1857375" cy="1312675"/>
          </a:xfrm>
          <a:prstGeom prst="rect">
            <a:avLst/>
          </a:prstGeom>
          <a:noFill/>
          <a:ln>
            <a:noFill/>
          </a:ln>
        </p:spPr>
      </p:pic>
      <p:pic>
        <p:nvPicPr>
          <p:cNvPr id="287" name="Google Shape;287;p14"/>
          <p:cNvPicPr preferRelativeResize="0"/>
          <p:nvPr/>
        </p:nvPicPr>
        <p:blipFill>
          <a:blip r:embed="rId4">
            <a:alphaModFix/>
          </a:blip>
          <a:stretch>
            <a:fillRect/>
          </a:stretch>
        </p:blipFill>
        <p:spPr>
          <a:xfrm>
            <a:off x="5846275" y="60300"/>
            <a:ext cx="2523525" cy="19297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Platform Implementation strategy</a:t>
            </a:r>
            <a:endParaRPr/>
          </a:p>
        </p:txBody>
      </p:sp>
      <p:sp>
        <p:nvSpPr>
          <p:cNvPr id="293" name="Google Shape;293;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Char char="●"/>
            </a:pPr>
            <a:r>
              <a:rPr lang="en" sz="1200">
                <a:highlight>
                  <a:schemeClr val="lt1"/>
                </a:highlight>
              </a:rPr>
              <a:t>Optimize the sprinkler strategy for a multi market campaign. </a:t>
            </a:r>
            <a:endParaRPr sz="1200">
              <a:highlight>
                <a:schemeClr val="lt1"/>
              </a:highlight>
            </a:endParaRPr>
          </a:p>
          <a:p>
            <a:pPr indent="-304800" lvl="0" marL="457200" rtl="0" algn="l">
              <a:spcBef>
                <a:spcPts val="0"/>
              </a:spcBef>
              <a:spcAft>
                <a:spcPts val="0"/>
              </a:spcAft>
              <a:buSzPts val="1200"/>
              <a:buChar char="●"/>
            </a:pPr>
            <a:r>
              <a:rPr lang="en" sz="1200">
                <a:highlight>
                  <a:schemeClr val="lt1"/>
                </a:highlight>
              </a:rPr>
              <a:t>Launch targeted advertising campaigns on platforms like Naver, KakaoTalk, and Facebook to reach specific audience segments in South Korea. </a:t>
            </a:r>
            <a:endParaRPr sz="1200">
              <a:highlight>
                <a:schemeClr val="lt1"/>
              </a:highlight>
            </a:endParaRPr>
          </a:p>
          <a:p>
            <a:pPr indent="-304800" lvl="1" marL="914400" rtl="0" algn="l">
              <a:spcBef>
                <a:spcPts val="0"/>
              </a:spcBef>
              <a:spcAft>
                <a:spcPts val="0"/>
              </a:spcAft>
              <a:buSzPts val="1200"/>
              <a:buChar char="○"/>
            </a:pPr>
            <a:r>
              <a:rPr lang="en" sz="1200">
                <a:highlight>
                  <a:schemeClr val="lt1"/>
                </a:highlight>
              </a:rPr>
              <a:t>Partner with influencers / celebrities for wider reach </a:t>
            </a:r>
            <a:endParaRPr sz="1200">
              <a:highlight>
                <a:schemeClr val="lt1"/>
              </a:highlight>
            </a:endParaRPr>
          </a:p>
          <a:p>
            <a:pPr indent="-304800" lvl="1" marL="914400" rtl="0" algn="l">
              <a:spcBef>
                <a:spcPts val="0"/>
              </a:spcBef>
              <a:spcAft>
                <a:spcPts val="0"/>
              </a:spcAft>
              <a:buSzPts val="1200"/>
              <a:buChar char="○"/>
            </a:pPr>
            <a:r>
              <a:rPr lang="en" sz="1200">
                <a:highlight>
                  <a:schemeClr val="lt1"/>
                </a:highlight>
              </a:rPr>
              <a:t>Promotion through top tech websites - high internet penetration </a:t>
            </a:r>
            <a:endParaRPr sz="1200">
              <a:highlight>
                <a:schemeClr val="lt1"/>
              </a:highlight>
            </a:endParaRPr>
          </a:p>
          <a:p>
            <a:pPr indent="-304800" lvl="0" marL="457200" rtl="0" algn="l">
              <a:spcBef>
                <a:spcPts val="0"/>
              </a:spcBef>
              <a:spcAft>
                <a:spcPts val="0"/>
              </a:spcAft>
              <a:buSzPts val="1200"/>
              <a:buChar char="●"/>
            </a:pPr>
            <a:r>
              <a:rPr lang="en" sz="1200"/>
              <a:t>Platform interface and content </a:t>
            </a:r>
            <a:r>
              <a:rPr lang="en" sz="1200">
                <a:highlight>
                  <a:schemeClr val="lt1"/>
                </a:highlight>
              </a:rPr>
              <a:t>should be optimized for Korean language input, including Hangul characters, and that it reflects Korean cultural norms and preferences.</a:t>
            </a:r>
            <a:endParaRPr sz="1200">
              <a:highlight>
                <a:schemeClr val="lt1"/>
              </a:highlight>
            </a:endParaRPr>
          </a:p>
          <a:p>
            <a:pPr indent="-304800" lvl="1" marL="914400" rtl="0" algn="l">
              <a:spcBef>
                <a:spcPts val="0"/>
              </a:spcBef>
              <a:spcAft>
                <a:spcPts val="0"/>
              </a:spcAft>
              <a:buSzPts val="1200"/>
              <a:buChar char="○"/>
            </a:pPr>
            <a:r>
              <a:rPr lang="en" sz="1200">
                <a:highlight>
                  <a:schemeClr val="lt1"/>
                </a:highlight>
              </a:rPr>
              <a:t>Support a seamless dialect </a:t>
            </a:r>
            <a:r>
              <a:rPr lang="en" sz="1200">
                <a:highlight>
                  <a:schemeClr val="lt1"/>
                </a:highlight>
              </a:rPr>
              <a:t>recognition</a:t>
            </a:r>
            <a:r>
              <a:rPr lang="en" sz="1200">
                <a:highlight>
                  <a:schemeClr val="lt1"/>
                </a:highlight>
              </a:rPr>
              <a:t> </a:t>
            </a:r>
            <a:endParaRPr sz="1200">
              <a:highlight>
                <a:schemeClr val="lt1"/>
              </a:highlight>
            </a:endParaRPr>
          </a:p>
          <a:p>
            <a:pPr indent="-304800" lvl="0" marL="457200" rtl="0" algn="l">
              <a:spcBef>
                <a:spcPts val="0"/>
              </a:spcBef>
              <a:spcAft>
                <a:spcPts val="0"/>
              </a:spcAft>
              <a:buSzPts val="1200"/>
              <a:buChar char="●"/>
            </a:pPr>
            <a:r>
              <a:rPr lang="en" sz="1200">
                <a:highlight>
                  <a:schemeClr val="lt1"/>
                </a:highlight>
              </a:rPr>
              <a:t>Audience</a:t>
            </a:r>
            <a:r>
              <a:rPr lang="en" sz="1200">
                <a:highlight>
                  <a:schemeClr val="lt1"/>
                </a:highlight>
              </a:rPr>
              <a:t> engagement via </a:t>
            </a:r>
            <a:r>
              <a:rPr lang="en" sz="1200">
                <a:highlight>
                  <a:schemeClr val="lt1"/>
                </a:highlight>
              </a:rPr>
              <a:t>cultural</a:t>
            </a:r>
            <a:r>
              <a:rPr lang="en" sz="1200">
                <a:highlight>
                  <a:schemeClr val="lt1"/>
                </a:highlight>
              </a:rPr>
              <a:t> wants / needs that prompts satisfaction. </a:t>
            </a:r>
            <a:endParaRPr sz="1200">
              <a:highlight>
                <a:schemeClr val="lt1"/>
              </a:highlight>
            </a:endParaRPr>
          </a:p>
          <a:p>
            <a:pPr indent="-304800" lvl="1" marL="914400" rtl="0" algn="l">
              <a:spcBef>
                <a:spcPts val="0"/>
              </a:spcBef>
              <a:spcAft>
                <a:spcPts val="0"/>
              </a:spcAft>
              <a:buSzPts val="1200"/>
              <a:buChar char="○"/>
            </a:pPr>
            <a:r>
              <a:rPr lang="en" sz="1200">
                <a:highlight>
                  <a:schemeClr val="lt1"/>
                </a:highlight>
              </a:rPr>
              <a:t>Adaptive learning </a:t>
            </a:r>
            <a:endParaRPr sz="1200">
              <a:highlight>
                <a:schemeClr val="lt1"/>
              </a:highlight>
            </a:endParaRPr>
          </a:p>
          <a:p>
            <a:pPr indent="0" lvl="0" marL="457200" rtl="0" algn="l">
              <a:spcBef>
                <a:spcPts val="1200"/>
              </a:spcBef>
              <a:spcAft>
                <a:spcPts val="1200"/>
              </a:spcAft>
              <a:buNone/>
            </a:pPr>
            <a:r>
              <a:t/>
            </a:r>
            <a:endParaRPr sz="1200">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Market</a:t>
            </a:r>
            <a:endParaRPr/>
          </a:p>
        </p:txBody>
      </p:sp>
      <p:sp>
        <p:nvSpPr>
          <p:cNvPr id="299" name="Google Shape;299;p16"/>
          <p:cNvSpPr txBox="1"/>
          <p:nvPr>
            <p:ph idx="1" type="body"/>
          </p:nvPr>
        </p:nvSpPr>
        <p:spPr>
          <a:xfrm>
            <a:off x="1259250" y="128642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Ranked</a:t>
            </a:r>
            <a:r>
              <a:rPr lang="en"/>
              <a:t> </a:t>
            </a:r>
            <a:r>
              <a:rPr b="1" lang="en"/>
              <a:t>13th</a:t>
            </a:r>
            <a:r>
              <a:rPr lang="en"/>
              <a:t> by global GDP</a:t>
            </a:r>
            <a:endParaRPr/>
          </a:p>
          <a:p>
            <a:pPr indent="-311150" lvl="0" marL="457200" rtl="0" algn="l">
              <a:spcBef>
                <a:spcPts val="0"/>
              </a:spcBef>
              <a:spcAft>
                <a:spcPts val="0"/>
              </a:spcAft>
              <a:buSzPts val="1300"/>
              <a:buChar char="●"/>
            </a:pPr>
            <a:r>
              <a:rPr b="1" lang="en"/>
              <a:t>Ranked</a:t>
            </a:r>
            <a:r>
              <a:rPr lang="en"/>
              <a:t> </a:t>
            </a:r>
            <a:r>
              <a:rPr b="1" lang="en"/>
              <a:t>4th</a:t>
            </a:r>
            <a:r>
              <a:rPr lang="en"/>
              <a:t> of Asian Countries by GDP</a:t>
            </a:r>
            <a:endParaRPr/>
          </a:p>
          <a:p>
            <a:pPr indent="-311150" lvl="0" marL="457200" rtl="0" algn="l">
              <a:spcBef>
                <a:spcPts val="0"/>
              </a:spcBef>
              <a:spcAft>
                <a:spcPts val="0"/>
              </a:spcAft>
              <a:buSzPts val="1300"/>
              <a:buChar char="●"/>
            </a:pPr>
            <a:r>
              <a:rPr b="1" lang="en"/>
              <a:t>36.5% of GDP in Exports</a:t>
            </a:r>
            <a:r>
              <a:rPr lang="en"/>
              <a:t> (2021)</a:t>
            </a:r>
            <a:endParaRPr/>
          </a:p>
          <a:p>
            <a:pPr indent="-311150" lvl="0" marL="457200" rtl="0" algn="l">
              <a:spcBef>
                <a:spcPts val="0"/>
              </a:spcBef>
              <a:spcAft>
                <a:spcPts val="0"/>
              </a:spcAft>
              <a:buSzPts val="1300"/>
              <a:buChar char="●"/>
            </a:pPr>
            <a:r>
              <a:rPr b="1" lang="en"/>
              <a:t>Focus on Export-oriented Industries</a:t>
            </a:r>
            <a:r>
              <a:rPr lang="en"/>
              <a:t>– specialization + dependence on global demand</a:t>
            </a:r>
            <a:endParaRPr/>
          </a:p>
          <a:p>
            <a:pPr indent="-311150" lvl="0" marL="457200" rtl="0" algn="l">
              <a:spcBef>
                <a:spcPts val="0"/>
              </a:spcBef>
              <a:spcAft>
                <a:spcPts val="0"/>
              </a:spcAft>
              <a:buSzPts val="1300"/>
              <a:buChar char="●"/>
            </a:pPr>
            <a:r>
              <a:rPr b="1" lang="en"/>
              <a:t>Resource Limitations</a:t>
            </a:r>
            <a:r>
              <a:rPr lang="en"/>
              <a:t>– </a:t>
            </a:r>
            <a:r>
              <a:rPr lang="en"/>
              <a:t>Necessitating importation of raw material and energy</a:t>
            </a:r>
            <a:endParaRPr/>
          </a:p>
          <a:p>
            <a:pPr indent="-311150" lvl="0" marL="457200" rtl="0" algn="l">
              <a:spcBef>
                <a:spcPts val="0"/>
              </a:spcBef>
              <a:spcAft>
                <a:spcPts val="0"/>
              </a:spcAft>
              <a:buSzPts val="1300"/>
              <a:buChar char="●"/>
            </a:pPr>
            <a:r>
              <a:rPr b="1" lang="en"/>
              <a:t>Limited Domestic Market</a:t>
            </a:r>
            <a:r>
              <a:rPr lang="en"/>
              <a:t>– Population of 51 Million </a:t>
            </a:r>
            <a:endParaRPr/>
          </a:p>
          <a:p>
            <a:pPr indent="-311150" lvl="0" marL="457200" rtl="0" algn="l">
              <a:spcBef>
                <a:spcPts val="0"/>
              </a:spcBef>
              <a:spcAft>
                <a:spcPts val="0"/>
              </a:spcAft>
              <a:buSzPts val="1300"/>
              <a:buChar char="●"/>
            </a:pPr>
            <a:r>
              <a:rPr b="1" lang="en"/>
              <a:t>Major Trading Partners– </a:t>
            </a:r>
            <a:r>
              <a:rPr lang="en"/>
              <a:t>China, USA, Vietnam, Hong Kong, and Japan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00" name="Google Shape;300;p16"/>
          <p:cNvPicPr preferRelativeResize="0"/>
          <p:nvPr/>
        </p:nvPicPr>
        <p:blipFill>
          <a:blip r:embed="rId3">
            <a:alphaModFix/>
          </a:blip>
          <a:stretch>
            <a:fillRect/>
          </a:stretch>
        </p:blipFill>
        <p:spPr>
          <a:xfrm>
            <a:off x="2720811" y="3005950"/>
            <a:ext cx="3702377" cy="2137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7"/>
          <p:cNvSpPr txBox="1"/>
          <p:nvPr>
            <p:ph type="title"/>
          </p:nvPr>
        </p:nvSpPr>
        <p:spPr>
          <a:xfrm>
            <a:off x="1303800" y="5223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Culture</a:t>
            </a:r>
            <a:endParaRPr/>
          </a:p>
        </p:txBody>
      </p:sp>
      <p:sp>
        <p:nvSpPr>
          <p:cNvPr id="306" name="Google Shape;306;p17"/>
          <p:cNvSpPr txBox="1"/>
          <p:nvPr>
            <p:ph idx="1" type="body"/>
          </p:nvPr>
        </p:nvSpPr>
        <p:spPr>
          <a:xfrm>
            <a:off x="1469550" y="1314375"/>
            <a:ext cx="7083300" cy="207300"/>
          </a:xfrm>
          <a:prstGeom prst="rect">
            <a:avLst/>
          </a:prstGeom>
        </p:spPr>
        <p:txBody>
          <a:bodyPr anchorCtr="0" anchor="t" bIns="91425" lIns="91425" spcFirstLastPara="1" rIns="91425" wrap="square" tIns="91425">
            <a:noAutofit/>
          </a:bodyPr>
          <a:lstStyle/>
          <a:p>
            <a:pPr indent="0" lvl="0" marL="0" rtl="0" algn="l">
              <a:lnSpc>
                <a:spcPct val="100000"/>
              </a:lnSpc>
              <a:spcBef>
                <a:spcPts val="1800"/>
              </a:spcBef>
              <a:spcAft>
                <a:spcPts val="0"/>
              </a:spcAft>
              <a:buNone/>
            </a:pPr>
            <a:r>
              <a:rPr b="1" lang="en" sz="900">
                <a:solidFill>
                  <a:srgbClr val="1F1F1F"/>
                </a:solidFill>
              </a:rPr>
              <a:t>Korea</a:t>
            </a:r>
            <a:endParaRPr b="1" sz="900">
              <a:solidFill>
                <a:srgbClr val="1F1F1F"/>
              </a:solidFill>
            </a:endParaRPr>
          </a:p>
          <a:p>
            <a:pPr indent="-285750" lvl="0" marL="457200" rtl="0" algn="l">
              <a:lnSpc>
                <a:spcPct val="200000"/>
              </a:lnSpc>
              <a:spcBef>
                <a:spcPts val="1800"/>
              </a:spcBef>
              <a:spcAft>
                <a:spcPts val="0"/>
              </a:spcAft>
              <a:buClr>
                <a:srgbClr val="1F1F1F"/>
              </a:buClr>
              <a:buSzPts val="900"/>
              <a:buFont typeface="Nunito"/>
              <a:buChar char="●"/>
            </a:pPr>
            <a:r>
              <a:rPr b="1" lang="en" sz="900">
                <a:solidFill>
                  <a:srgbClr val="1F1F1F"/>
                </a:solidFill>
              </a:rPr>
              <a:t>Confucianism:</a:t>
            </a:r>
            <a:r>
              <a:rPr lang="en" sz="900">
                <a:solidFill>
                  <a:srgbClr val="1F1F1F"/>
                </a:solidFill>
              </a:rPr>
              <a:t> Respect for elders, authority, and hierarchy. Values group harmony, collective good, and social order.</a:t>
            </a:r>
            <a:endParaRPr sz="900">
              <a:solidFill>
                <a:srgbClr val="1F1F1F"/>
              </a:solidFill>
            </a:endParaRPr>
          </a:p>
          <a:p>
            <a:pPr indent="-285750" lvl="0" marL="457200" rtl="0" algn="l">
              <a:lnSpc>
                <a:spcPct val="200000"/>
              </a:lnSpc>
              <a:spcBef>
                <a:spcPts val="0"/>
              </a:spcBef>
              <a:spcAft>
                <a:spcPts val="0"/>
              </a:spcAft>
              <a:buClr>
                <a:srgbClr val="1F1F1F"/>
              </a:buClr>
              <a:buSzPts val="900"/>
              <a:buFont typeface="Nunito"/>
              <a:buChar char="●"/>
            </a:pPr>
            <a:r>
              <a:rPr b="1" lang="en" sz="900">
                <a:solidFill>
                  <a:srgbClr val="1F1F1F"/>
                </a:solidFill>
              </a:rPr>
              <a:t>Collectivism:</a:t>
            </a:r>
            <a:r>
              <a:rPr lang="en" sz="900">
                <a:solidFill>
                  <a:srgbClr val="1F1F1F"/>
                </a:solidFill>
              </a:rPr>
              <a:t> Prioritize needs of the group (family, company, society) over individual desires. </a:t>
            </a:r>
            <a:endParaRPr sz="900">
              <a:solidFill>
                <a:srgbClr val="1F1F1F"/>
              </a:solidFill>
            </a:endParaRPr>
          </a:p>
          <a:p>
            <a:pPr indent="-285750" lvl="0" marL="457200" rtl="0" algn="l">
              <a:lnSpc>
                <a:spcPct val="200000"/>
              </a:lnSpc>
              <a:spcBef>
                <a:spcPts val="0"/>
              </a:spcBef>
              <a:spcAft>
                <a:spcPts val="0"/>
              </a:spcAft>
              <a:buClr>
                <a:srgbClr val="1F1F1F"/>
              </a:buClr>
              <a:buSzPts val="900"/>
              <a:buFont typeface="Nunito"/>
              <a:buChar char="●"/>
            </a:pPr>
            <a:r>
              <a:rPr b="1" lang="en" sz="900">
                <a:solidFill>
                  <a:srgbClr val="1F1F1F"/>
                </a:solidFill>
              </a:rPr>
              <a:t>Keeping Face:</a:t>
            </a:r>
            <a:r>
              <a:rPr lang="en" sz="900">
                <a:solidFill>
                  <a:srgbClr val="1F1F1F"/>
                </a:solidFill>
              </a:rPr>
              <a:t> Dignity, showing respect, and avoiding embarrassment are important..</a:t>
            </a:r>
            <a:endParaRPr sz="900">
              <a:solidFill>
                <a:srgbClr val="1F1F1F"/>
              </a:solidFill>
            </a:endParaRPr>
          </a:p>
          <a:p>
            <a:pPr indent="-285750" lvl="0" marL="457200" rtl="0" algn="l">
              <a:lnSpc>
                <a:spcPct val="200000"/>
              </a:lnSpc>
              <a:spcBef>
                <a:spcPts val="0"/>
              </a:spcBef>
              <a:spcAft>
                <a:spcPts val="0"/>
              </a:spcAft>
              <a:buClr>
                <a:srgbClr val="1F1F1F"/>
              </a:buClr>
              <a:buSzPts val="900"/>
              <a:buFont typeface="Nunito"/>
              <a:buChar char="●"/>
            </a:pPr>
            <a:r>
              <a:rPr b="1" lang="en" sz="900">
                <a:solidFill>
                  <a:srgbClr val="1F1F1F"/>
                </a:solidFill>
              </a:rPr>
              <a:t>Non-verbal communication:</a:t>
            </a:r>
            <a:r>
              <a:rPr lang="en" sz="900">
                <a:solidFill>
                  <a:srgbClr val="1F1F1F"/>
                </a:solidFill>
              </a:rPr>
              <a:t> Bowing, eye contact, and gestures play large role in communication</a:t>
            </a:r>
            <a:endParaRPr sz="900">
              <a:solidFill>
                <a:srgbClr val="1F1F1F"/>
              </a:solidFill>
            </a:endParaRPr>
          </a:p>
          <a:p>
            <a:pPr indent="0" lvl="0" marL="0" rtl="0" algn="l">
              <a:lnSpc>
                <a:spcPct val="100000"/>
              </a:lnSpc>
              <a:spcBef>
                <a:spcPts val="1800"/>
              </a:spcBef>
              <a:spcAft>
                <a:spcPts val="0"/>
              </a:spcAft>
              <a:buSzPts val="605"/>
              <a:buNone/>
            </a:pPr>
            <a:r>
              <a:rPr b="1" lang="en" sz="900">
                <a:solidFill>
                  <a:srgbClr val="1F1F1F"/>
                </a:solidFill>
              </a:rPr>
              <a:t>Korean Business Culture:</a:t>
            </a:r>
            <a:endParaRPr b="1" sz="900">
              <a:solidFill>
                <a:srgbClr val="1F1F1F"/>
              </a:solidFill>
            </a:endParaRPr>
          </a:p>
          <a:p>
            <a:pPr indent="-285750" lvl="0" marL="457200" rtl="0" algn="l">
              <a:lnSpc>
                <a:spcPct val="200000"/>
              </a:lnSpc>
              <a:spcBef>
                <a:spcPts val="1800"/>
              </a:spcBef>
              <a:spcAft>
                <a:spcPts val="0"/>
              </a:spcAft>
              <a:buClr>
                <a:srgbClr val="1F1F1F"/>
              </a:buClr>
              <a:buSzPts val="900"/>
              <a:buFont typeface="Nunito"/>
              <a:buChar char="●"/>
            </a:pPr>
            <a:r>
              <a:rPr b="1" lang="en" sz="900">
                <a:solidFill>
                  <a:srgbClr val="1F1F1F"/>
                </a:solidFill>
              </a:rPr>
              <a:t>Hierarchy:</a:t>
            </a:r>
            <a:r>
              <a:rPr lang="en" sz="900">
                <a:solidFill>
                  <a:srgbClr val="1F1F1F"/>
                </a:solidFill>
              </a:rPr>
              <a:t> Businesses like society are very hierarchical. Respect for those in senior positions is important</a:t>
            </a:r>
            <a:endParaRPr sz="900">
              <a:solidFill>
                <a:srgbClr val="1F1F1F"/>
              </a:solidFill>
            </a:endParaRPr>
          </a:p>
          <a:p>
            <a:pPr indent="-285750" lvl="0" marL="457200" rtl="0" algn="l">
              <a:lnSpc>
                <a:spcPct val="200000"/>
              </a:lnSpc>
              <a:spcBef>
                <a:spcPts val="0"/>
              </a:spcBef>
              <a:spcAft>
                <a:spcPts val="0"/>
              </a:spcAft>
              <a:buClr>
                <a:srgbClr val="1F1F1F"/>
              </a:buClr>
              <a:buSzPts val="900"/>
              <a:buFont typeface="Nunito"/>
              <a:buChar char="●"/>
            </a:pPr>
            <a:r>
              <a:rPr b="1" lang="en" sz="900">
                <a:solidFill>
                  <a:srgbClr val="1F1F1F"/>
                </a:solidFill>
              </a:rPr>
              <a:t>Indirect communication: </a:t>
            </a:r>
            <a:r>
              <a:rPr lang="en" sz="900">
                <a:solidFill>
                  <a:srgbClr val="1F1F1F"/>
                </a:solidFill>
              </a:rPr>
              <a:t>Avoid direct confrontation and use indirect language to save face.</a:t>
            </a:r>
            <a:endParaRPr sz="900">
              <a:solidFill>
                <a:srgbClr val="1F1F1F"/>
              </a:solidFill>
            </a:endParaRPr>
          </a:p>
          <a:p>
            <a:pPr indent="-285750" lvl="0" marL="457200" rtl="0" algn="l">
              <a:lnSpc>
                <a:spcPct val="200000"/>
              </a:lnSpc>
              <a:spcBef>
                <a:spcPts val="0"/>
              </a:spcBef>
              <a:spcAft>
                <a:spcPts val="0"/>
              </a:spcAft>
              <a:buClr>
                <a:srgbClr val="1F1F1F"/>
              </a:buClr>
              <a:buSzPts val="900"/>
              <a:buFont typeface="Nunito"/>
              <a:buChar char="●"/>
            </a:pPr>
            <a:r>
              <a:rPr b="1" lang="en" sz="900">
                <a:solidFill>
                  <a:srgbClr val="1F1F1F"/>
                </a:solidFill>
              </a:rPr>
              <a:t>Decision-making:</a:t>
            </a:r>
            <a:r>
              <a:rPr lang="en" sz="900">
                <a:solidFill>
                  <a:srgbClr val="1F1F1F"/>
                </a:solidFill>
              </a:rPr>
              <a:t> Decisions made by consensus and involve senior management.</a:t>
            </a:r>
            <a:endParaRPr sz="900">
              <a:solidFill>
                <a:srgbClr val="1F1F1F"/>
              </a:solidFill>
            </a:endParaRPr>
          </a:p>
          <a:p>
            <a:pPr indent="-285750" lvl="0" marL="457200" rtl="0" algn="l">
              <a:lnSpc>
                <a:spcPct val="200000"/>
              </a:lnSpc>
              <a:spcBef>
                <a:spcPts val="0"/>
              </a:spcBef>
              <a:spcAft>
                <a:spcPts val="0"/>
              </a:spcAft>
              <a:buClr>
                <a:srgbClr val="1F1F1F"/>
              </a:buClr>
              <a:buSzPts val="900"/>
              <a:buFont typeface="Nunito"/>
              <a:buChar char="●"/>
            </a:pPr>
            <a:r>
              <a:rPr b="1" lang="en" sz="900">
                <a:solidFill>
                  <a:srgbClr val="1F1F1F"/>
                </a:solidFill>
              </a:rPr>
              <a:t>Formal etiquette:</a:t>
            </a:r>
            <a:r>
              <a:rPr lang="en" sz="900">
                <a:solidFill>
                  <a:srgbClr val="1F1F1F"/>
                </a:solidFill>
              </a:rPr>
              <a:t> Business meetings are formal, with specific protocols for greetings, introductions, and presentations. Punctuality and professionalism.</a:t>
            </a:r>
            <a:endParaRPr sz="900">
              <a:solidFill>
                <a:srgbClr val="1F1F1F"/>
              </a:solidFill>
            </a:endParaRPr>
          </a:p>
          <a:p>
            <a:pPr indent="0" lvl="0" marL="0" rtl="0" algn="l">
              <a:lnSpc>
                <a:spcPct val="200000"/>
              </a:lnSpc>
              <a:spcBef>
                <a:spcPts val="1100"/>
              </a:spcBef>
              <a:spcAft>
                <a:spcPts val="1200"/>
              </a:spcAft>
              <a:buSzPts val="605"/>
              <a:buNone/>
            </a:pPr>
            <a:r>
              <a:t/>
            </a:r>
            <a:endParaRPr sz="900">
              <a:solidFill>
                <a:srgbClr val="1F1F1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367550" y="6411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rgbClr val="000000"/>
                </a:solidFill>
                <a:latin typeface="Roboto"/>
                <a:ea typeface="Roboto"/>
                <a:cs typeface="Roboto"/>
                <a:sym typeface="Roboto"/>
              </a:rPr>
              <a:t>Segmentation Criteria:</a:t>
            </a:r>
            <a:r>
              <a:rPr lang="en" sz="2100"/>
              <a:t> </a:t>
            </a:r>
            <a:endParaRPr sz="2100"/>
          </a:p>
        </p:txBody>
      </p:sp>
      <p:sp>
        <p:nvSpPr>
          <p:cNvPr id="312" name="Google Shape;312;p18"/>
          <p:cNvSpPr txBox="1"/>
          <p:nvPr>
            <p:ph idx="1" type="body"/>
          </p:nvPr>
        </p:nvSpPr>
        <p:spPr>
          <a:xfrm>
            <a:off x="1303800" y="2003325"/>
            <a:ext cx="7030500" cy="2541600"/>
          </a:xfrm>
          <a:prstGeom prst="rect">
            <a:avLst/>
          </a:prstGeom>
        </p:spPr>
        <p:txBody>
          <a:bodyPr anchorCtr="0" anchor="t" bIns="91425" lIns="91425" spcFirstLastPara="1" rIns="91425" wrap="square" tIns="91425">
            <a:normAutofit fontScale="92500" lnSpcReduction="20000"/>
          </a:bodyPr>
          <a:lstStyle/>
          <a:p>
            <a:pPr indent="-352425" lvl="0" marL="457200" rtl="0" algn="l">
              <a:spcBef>
                <a:spcPts val="0"/>
              </a:spcBef>
              <a:spcAft>
                <a:spcPts val="0"/>
              </a:spcAft>
              <a:buClr>
                <a:srgbClr val="374151"/>
              </a:buClr>
              <a:buSzPct val="100000"/>
              <a:buFont typeface="Roboto"/>
              <a:buChar char="●"/>
            </a:pPr>
            <a:r>
              <a:rPr lang="en" sz="2108">
                <a:solidFill>
                  <a:srgbClr val="374151"/>
                </a:solidFill>
                <a:latin typeface="Roboto"/>
                <a:ea typeface="Roboto"/>
                <a:cs typeface="Roboto"/>
                <a:sym typeface="Roboto"/>
              </a:rPr>
              <a:t>Industry-specific language needs.</a:t>
            </a:r>
            <a:endParaRPr sz="2108">
              <a:solidFill>
                <a:srgbClr val="374151"/>
              </a:solidFill>
              <a:latin typeface="Roboto"/>
              <a:ea typeface="Roboto"/>
              <a:cs typeface="Roboto"/>
              <a:sym typeface="Roboto"/>
            </a:endParaRPr>
          </a:p>
          <a:p>
            <a:pPr indent="0" lvl="0" marL="0" rtl="0" algn="l">
              <a:spcBef>
                <a:spcPts val="0"/>
              </a:spcBef>
              <a:spcAft>
                <a:spcPts val="0"/>
              </a:spcAft>
              <a:buNone/>
            </a:pPr>
            <a:r>
              <a:t/>
            </a:r>
            <a:endParaRPr sz="2108">
              <a:solidFill>
                <a:srgbClr val="374151"/>
              </a:solidFill>
              <a:latin typeface="Roboto"/>
              <a:ea typeface="Roboto"/>
              <a:cs typeface="Roboto"/>
              <a:sym typeface="Roboto"/>
            </a:endParaRPr>
          </a:p>
          <a:p>
            <a:pPr indent="0" lvl="0" marL="0" rtl="0" algn="l">
              <a:spcBef>
                <a:spcPts val="0"/>
              </a:spcBef>
              <a:spcAft>
                <a:spcPts val="0"/>
              </a:spcAft>
              <a:buNone/>
            </a:pPr>
            <a:r>
              <a:t/>
            </a:r>
            <a:endParaRPr sz="2108">
              <a:solidFill>
                <a:srgbClr val="374151"/>
              </a:solidFill>
              <a:latin typeface="Roboto"/>
              <a:ea typeface="Roboto"/>
              <a:cs typeface="Roboto"/>
              <a:sym typeface="Roboto"/>
            </a:endParaRPr>
          </a:p>
          <a:p>
            <a:pPr indent="-352425" lvl="0" marL="457200" rtl="0" algn="l">
              <a:spcBef>
                <a:spcPts val="0"/>
              </a:spcBef>
              <a:spcAft>
                <a:spcPts val="0"/>
              </a:spcAft>
              <a:buClr>
                <a:srgbClr val="374151"/>
              </a:buClr>
              <a:buSzPct val="100000"/>
              <a:buFont typeface="Roboto"/>
              <a:buChar char="●"/>
            </a:pPr>
            <a:r>
              <a:rPr lang="en" sz="2108">
                <a:solidFill>
                  <a:srgbClr val="374151"/>
                </a:solidFill>
                <a:latin typeface="Roboto"/>
                <a:ea typeface="Roboto"/>
                <a:cs typeface="Roboto"/>
                <a:sym typeface="Roboto"/>
              </a:rPr>
              <a:t>Real-time vs. document translation preferences.</a:t>
            </a:r>
            <a:endParaRPr sz="2108">
              <a:solidFill>
                <a:srgbClr val="374151"/>
              </a:solidFill>
              <a:latin typeface="Roboto"/>
              <a:ea typeface="Roboto"/>
              <a:cs typeface="Roboto"/>
              <a:sym typeface="Roboto"/>
            </a:endParaRPr>
          </a:p>
          <a:p>
            <a:pPr indent="0" lvl="0" marL="0" rtl="0" algn="l">
              <a:spcBef>
                <a:spcPts val="0"/>
              </a:spcBef>
              <a:spcAft>
                <a:spcPts val="0"/>
              </a:spcAft>
              <a:buNone/>
            </a:pPr>
            <a:r>
              <a:t/>
            </a:r>
            <a:endParaRPr sz="2108">
              <a:solidFill>
                <a:srgbClr val="374151"/>
              </a:solidFill>
              <a:latin typeface="Roboto"/>
              <a:ea typeface="Roboto"/>
              <a:cs typeface="Roboto"/>
              <a:sym typeface="Roboto"/>
            </a:endParaRPr>
          </a:p>
          <a:p>
            <a:pPr indent="0" lvl="0" marL="0" rtl="0" algn="l">
              <a:spcBef>
                <a:spcPts val="0"/>
              </a:spcBef>
              <a:spcAft>
                <a:spcPts val="0"/>
              </a:spcAft>
              <a:buNone/>
            </a:pPr>
            <a:r>
              <a:t/>
            </a:r>
            <a:endParaRPr sz="2108">
              <a:solidFill>
                <a:srgbClr val="374151"/>
              </a:solidFill>
              <a:latin typeface="Roboto"/>
              <a:ea typeface="Roboto"/>
              <a:cs typeface="Roboto"/>
              <a:sym typeface="Roboto"/>
            </a:endParaRPr>
          </a:p>
          <a:p>
            <a:pPr indent="-352425" lvl="0" marL="457200" rtl="0" algn="l">
              <a:spcBef>
                <a:spcPts val="0"/>
              </a:spcBef>
              <a:spcAft>
                <a:spcPts val="0"/>
              </a:spcAft>
              <a:buClr>
                <a:srgbClr val="374151"/>
              </a:buClr>
              <a:buSzPct val="100000"/>
              <a:buFont typeface="Roboto"/>
              <a:buChar char="●"/>
            </a:pPr>
            <a:r>
              <a:rPr lang="en" sz="2108">
                <a:solidFill>
                  <a:srgbClr val="374151"/>
                </a:solidFill>
                <a:latin typeface="Roboto"/>
                <a:ea typeface="Roboto"/>
                <a:cs typeface="Roboto"/>
                <a:sym typeface="Roboto"/>
              </a:rPr>
              <a:t>User technological proficiency.</a:t>
            </a:r>
            <a:endParaRPr sz="2108">
              <a:solidFill>
                <a:srgbClr val="374151"/>
              </a:solidFill>
              <a:latin typeface="Roboto"/>
              <a:ea typeface="Roboto"/>
              <a:cs typeface="Roboto"/>
              <a:sym typeface="Roboto"/>
            </a:endParaRPr>
          </a:p>
          <a:p>
            <a:pPr indent="0" lvl="0" marL="45720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423425"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2080">
                <a:solidFill>
                  <a:srgbClr val="374151"/>
                </a:solidFill>
                <a:latin typeface="Roboto"/>
                <a:ea typeface="Roboto"/>
                <a:cs typeface="Roboto"/>
                <a:sym typeface="Roboto"/>
              </a:rPr>
              <a:t>Demographics and User Needs: </a:t>
            </a:r>
            <a:endParaRPr b="0" sz="1990">
              <a:solidFill>
                <a:srgbClr val="000000"/>
              </a:solidFill>
              <a:latin typeface="Arial"/>
              <a:ea typeface="Arial"/>
              <a:cs typeface="Arial"/>
              <a:sym typeface="Arial"/>
            </a:endParaRPr>
          </a:p>
          <a:p>
            <a:pPr indent="0" lvl="0" marL="0" rtl="0" algn="l">
              <a:spcBef>
                <a:spcPts val="0"/>
              </a:spcBef>
              <a:spcAft>
                <a:spcPts val="0"/>
              </a:spcAft>
              <a:buSzPts val="990"/>
              <a:buNone/>
            </a:pPr>
            <a:r>
              <a:t/>
            </a:r>
            <a:endParaRPr sz="3520"/>
          </a:p>
        </p:txBody>
      </p:sp>
      <p:sp>
        <p:nvSpPr>
          <p:cNvPr id="318" name="Google Shape;318;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374151"/>
              </a:buClr>
              <a:buSzPts val="1800"/>
              <a:buFont typeface="Roboto"/>
              <a:buChar char="●"/>
            </a:pPr>
            <a:r>
              <a:rPr lang="en" sz="1800">
                <a:solidFill>
                  <a:srgbClr val="374151"/>
                </a:solidFill>
                <a:latin typeface="Roboto"/>
                <a:ea typeface="Roboto"/>
                <a:cs typeface="Roboto"/>
                <a:sym typeface="Roboto"/>
              </a:rPr>
              <a:t>Age group: 25-45.</a:t>
            </a:r>
            <a:endParaRPr sz="1800">
              <a:solidFill>
                <a:srgbClr val="374151"/>
              </a:solidFill>
              <a:latin typeface="Roboto"/>
              <a:ea typeface="Roboto"/>
              <a:cs typeface="Roboto"/>
              <a:sym typeface="Roboto"/>
            </a:endParaRPr>
          </a:p>
          <a:p>
            <a:pPr indent="0" lvl="0" marL="0" rtl="0" algn="l">
              <a:spcBef>
                <a:spcPts val="0"/>
              </a:spcBef>
              <a:spcAft>
                <a:spcPts val="0"/>
              </a:spcAft>
              <a:buNone/>
            </a:pPr>
            <a:r>
              <a:t/>
            </a:r>
            <a:endParaRPr sz="1800">
              <a:solidFill>
                <a:srgbClr val="374151"/>
              </a:solidFill>
              <a:latin typeface="Roboto"/>
              <a:ea typeface="Roboto"/>
              <a:cs typeface="Roboto"/>
              <a:sym typeface="Roboto"/>
            </a:endParaRPr>
          </a:p>
          <a:p>
            <a:pPr indent="0" lvl="0" marL="0" rtl="0" algn="l">
              <a:spcBef>
                <a:spcPts val="0"/>
              </a:spcBef>
              <a:spcAft>
                <a:spcPts val="0"/>
              </a:spcAft>
              <a:buNone/>
            </a:pPr>
            <a:r>
              <a:t/>
            </a:r>
            <a:endParaRPr sz="1800">
              <a:solidFill>
                <a:srgbClr val="374151"/>
              </a:solidFill>
              <a:latin typeface="Roboto"/>
              <a:ea typeface="Roboto"/>
              <a:cs typeface="Roboto"/>
              <a:sym typeface="Roboto"/>
            </a:endParaRPr>
          </a:p>
          <a:p>
            <a:pPr indent="-342900" lvl="0" marL="457200" rtl="0" algn="l">
              <a:spcBef>
                <a:spcPts val="0"/>
              </a:spcBef>
              <a:spcAft>
                <a:spcPts val="0"/>
              </a:spcAft>
              <a:buClr>
                <a:srgbClr val="374151"/>
              </a:buClr>
              <a:buSzPts val="1800"/>
              <a:buFont typeface="Roboto"/>
              <a:buChar char="●"/>
            </a:pPr>
            <a:r>
              <a:rPr lang="en" sz="1800">
                <a:solidFill>
                  <a:srgbClr val="374151"/>
                </a:solidFill>
                <a:latin typeface="Roboto"/>
                <a:ea typeface="Roboto"/>
                <a:cs typeface="Roboto"/>
                <a:sym typeface="Roboto"/>
              </a:rPr>
              <a:t>Industries: Finance, technology, manufacturing, healthcare</a:t>
            </a:r>
            <a:endParaRPr sz="1800">
              <a:solidFill>
                <a:srgbClr val="374151"/>
              </a:solidFill>
              <a:latin typeface="Roboto"/>
              <a:ea typeface="Roboto"/>
              <a:cs typeface="Roboto"/>
              <a:sym typeface="Roboto"/>
            </a:endParaRPr>
          </a:p>
          <a:p>
            <a:pPr indent="0" lvl="0" marL="0" rtl="0" algn="l">
              <a:spcBef>
                <a:spcPts val="0"/>
              </a:spcBef>
              <a:spcAft>
                <a:spcPts val="0"/>
              </a:spcAft>
              <a:buNone/>
            </a:pPr>
            <a:r>
              <a:t/>
            </a:r>
            <a:endParaRPr sz="1800">
              <a:solidFill>
                <a:srgbClr val="374151"/>
              </a:solidFill>
              <a:latin typeface="Roboto"/>
              <a:ea typeface="Roboto"/>
              <a:cs typeface="Roboto"/>
              <a:sym typeface="Roboto"/>
            </a:endParaRPr>
          </a:p>
          <a:p>
            <a:pPr indent="0" lvl="0" marL="0" rtl="0" algn="l">
              <a:spcBef>
                <a:spcPts val="0"/>
              </a:spcBef>
              <a:spcAft>
                <a:spcPts val="0"/>
              </a:spcAft>
              <a:buNone/>
            </a:pPr>
            <a:r>
              <a:t/>
            </a:r>
            <a:endParaRPr sz="1800">
              <a:solidFill>
                <a:srgbClr val="374151"/>
              </a:solidFill>
              <a:latin typeface="Roboto"/>
              <a:ea typeface="Roboto"/>
              <a:cs typeface="Roboto"/>
              <a:sym typeface="Roboto"/>
            </a:endParaRPr>
          </a:p>
          <a:p>
            <a:pPr indent="-342900" lvl="0" marL="457200" rtl="0" algn="l">
              <a:spcBef>
                <a:spcPts val="0"/>
              </a:spcBef>
              <a:spcAft>
                <a:spcPts val="0"/>
              </a:spcAft>
              <a:buClr>
                <a:srgbClr val="374151"/>
              </a:buClr>
              <a:buSzPts val="1800"/>
              <a:buFont typeface="Roboto"/>
              <a:buChar char="●"/>
            </a:pPr>
            <a:r>
              <a:rPr lang="en" sz="1800">
                <a:solidFill>
                  <a:srgbClr val="374151"/>
                </a:solidFill>
                <a:latin typeface="Roboto"/>
                <a:ea typeface="Roboto"/>
                <a:cs typeface="Roboto"/>
                <a:sym typeface="Roboto"/>
              </a:rPr>
              <a:t>Key needs: Accuracy, efficiency, industry-specific terminology.</a:t>
            </a:r>
            <a:endParaRPr sz="1800">
              <a:solidFill>
                <a:srgbClr val="374151"/>
              </a:solidFill>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1423425"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a:t>
            </a:r>
            <a:r>
              <a:rPr lang="en"/>
              <a:t> and Features:</a:t>
            </a:r>
            <a:endParaRPr/>
          </a:p>
        </p:txBody>
      </p:sp>
      <p:sp>
        <p:nvSpPr>
          <p:cNvPr id="324" name="Google Shape;324;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374151"/>
              </a:buClr>
              <a:buSzPts val="1800"/>
              <a:buFont typeface="Roboto"/>
              <a:buChar char="●"/>
            </a:pPr>
            <a:r>
              <a:rPr lang="en" sz="1800">
                <a:solidFill>
                  <a:srgbClr val="374151"/>
                </a:solidFill>
                <a:latin typeface="Roboto"/>
                <a:ea typeface="Roboto"/>
                <a:cs typeface="Roboto"/>
                <a:sym typeface="Roboto"/>
              </a:rPr>
              <a:t>Seamless integration into existing platforms</a:t>
            </a:r>
            <a:endParaRPr sz="1800">
              <a:solidFill>
                <a:srgbClr val="374151"/>
              </a:solidFill>
              <a:latin typeface="Roboto"/>
              <a:ea typeface="Roboto"/>
              <a:cs typeface="Roboto"/>
              <a:sym typeface="Roboto"/>
            </a:endParaRPr>
          </a:p>
          <a:p>
            <a:pPr indent="0" lvl="0" marL="0" rtl="0" algn="l">
              <a:spcBef>
                <a:spcPts val="0"/>
              </a:spcBef>
              <a:spcAft>
                <a:spcPts val="0"/>
              </a:spcAft>
              <a:buNone/>
            </a:pPr>
            <a:r>
              <a:t/>
            </a:r>
            <a:endParaRPr sz="1800">
              <a:solidFill>
                <a:srgbClr val="374151"/>
              </a:solidFill>
              <a:latin typeface="Roboto"/>
              <a:ea typeface="Roboto"/>
              <a:cs typeface="Roboto"/>
              <a:sym typeface="Roboto"/>
            </a:endParaRPr>
          </a:p>
          <a:p>
            <a:pPr indent="0" lvl="0" marL="0" rtl="0" algn="l">
              <a:spcBef>
                <a:spcPts val="0"/>
              </a:spcBef>
              <a:spcAft>
                <a:spcPts val="0"/>
              </a:spcAft>
              <a:buNone/>
            </a:pPr>
            <a:r>
              <a:t/>
            </a:r>
            <a:endParaRPr sz="1800">
              <a:solidFill>
                <a:srgbClr val="374151"/>
              </a:solidFill>
              <a:latin typeface="Roboto"/>
              <a:ea typeface="Roboto"/>
              <a:cs typeface="Roboto"/>
              <a:sym typeface="Roboto"/>
            </a:endParaRPr>
          </a:p>
          <a:p>
            <a:pPr indent="-342900" lvl="0" marL="457200" rtl="0" algn="l">
              <a:spcBef>
                <a:spcPts val="0"/>
              </a:spcBef>
              <a:spcAft>
                <a:spcPts val="0"/>
              </a:spcAft>
              <a:buClr>
                <a:srgbClr val="374151"/>
              </a:buClr>
              <a:buSzPts val="1800"/>
              <a:buFont typeface="Roboto"/>
              <a:buChar char="●"/>
            </a:pPr>
            <a:r>
              <a:rPr lang="en" sz="1800">
                <a:solidFill>
                  <a:srgbClr val="374151"/>
                </a:solidFill>
                <a:latin typeface="Roboto"/>
                <a:ea typeface="Roboto"/>
                <a:cs typeface="Roboto"/>
                <a:sym typeface="Roboto"/>
              </a:rPr>
              <a:t>Key features: Industry-specific language models, quick access to business-related translations, enhanced accuracy.</a:t>
            </a:r>
            <a:endParaRPr sz="1800">
              <a:solidFill>
                <a:srgbClr val="374151"/>
              </a:solidFill>
              <a:latin typeface="Roboto"/>
              <a:ea typeface="Roboto"/>
              <a:cs typeface="Roboto"/>
              <a:sym typeface="Roboto"/>
            </a:endParaRPr>
          </a:p>
          <a:p>
            <a:pPr indent="0" lvl="0" marL="0" rtl="0" algn="l">
              <a:spcBef>
                <a:spcPts val="0"/>
              </a:spcBef>
              <a:spcAft>
                <a:spcPts val="1200"/>
              </a:spcAft>
              <a:buNone/>
            </a:pPr>
            <a:r>
              <a:t/>
            </a:r>
            <a:endParaRPr sz="1800">
              <a:solidFill>
                <a:srgbClr val="37415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Competition</a:t>
            </a:r>
            <a:endParaRPr/>
          </a:p>
        </p:txBody>
      </p:sp>
      <p:sp>
        <p:nvSpPr>
          <p:cNvPr id="330" name="Google Shape;330;p21"/>
          <p:cNvSpPr txBox="1"/>
          <p:nvPr>
            <p:ph idx="1" type="body"/>
          </p:nvPr>
        </p:nvSpPr>
        <p:spPr>
          <a:xfrm>
            <a:off x="986625" y="1135575"/>
            <a:ext cx="9144000" cy="4377900"/>
          </a:xfrm>
          <a:prstGeom prst="rect">
            <a:avLst/>
          </a:prstGeom>
        </p:spPr>
        <p:txBody>
          <a:bodyPr anchorCtr="0" anchor="t" bIns="91425" lIns="91425" spcFirstLastPara="1" rIns="91425" wrap="square" tIns="91425">
            <a:normAutofit fontScale="92500" lnSpcReduction="20000"/>
          </a:bodyPr>
          <a:lstStyle/>
          <a:p>
            <a:pPr indent="0" lvl="0" marL="457200" rtl="0" algn="l">
              <a:spcBef>
                <a:spcPts val="0"/>
              </a:spcBef>
              <a:spcAft>
                <a:spcPts val="0"/>
              </a:spcAft>
              <a:buNone/>
            </a:pPr>
            <a:r>
              <a:rPr b="1" lang="en"/>
              <a:t>Naver Cloud Platform:  </a:t>
            </a:r>
            <a:endParaRPr b="1"/>
          </a:p>
          <a:p>
            <a:pPr indent="-304958" lvl="0" marL="457200" rtl="0" algn="l">
              <a:spcBef>
                <a:spcPts val="1200"/>
              </a:spcBef>
              <a:spcAft>
                <a:spcPts val="0"/>
              </a:spcAft>
              <a:buSzPct val="100000"/>
              <a:buChar char="●"/>
            </a:pPr>
            <a:r>
              <a:rPr lang="en"/>
              <a:t>Korean company. </a:t>
            </a:r>
            <a:endParaRPr/>
          </a:p>
          <a:p>
            <a:pPr indent="-304958" lvl="0" marL="457200" rtl="0" algn="l">
              <a:spcBef>
                <a:spcPts val="0"/>
              </a:spcBef>
              <a:spcAft>
                <a:spcPts val="0"/>
              </a:spcAft>
              <a:buSzPct val="100000"/>
              <a:buChar char="●"/>
            </a:pPr>
            <a:r>
              <a:rPr lang="en"/>
              <a:t>Accurate and natural sounding translation. </a:t>
            </a:r>
            <a:endParaRPr/>
          </a:p>
          <a:p>
            <a:pPr indent="-304958" lvl="0" marL="457200" rtl="0" algn="l">
              <a:spcBef>
                <a:spcPts val="0"/>
              </a:spcBef>
              <a:spcAft>
                <a:spcPts val="0"/>
              </a:spcAft>
              <a:buSzPct val="100000"/>
              <a:buChar char="●"/>
            </a:pPr>
            <a:r>
              <a:rPr lang="en"/>
              <a:t>13 languages via text translation, but speech translation only </a:t>
            </a:r>
            <a:r>
              <a:rPr lang="en"/>
              <a:t>available</a:t>
            </a:r>
            <a:r>
              <a:rPr lang="en"/>
              <a:t> for subset</a:t>
            </a:r>
            <a:endParaRPr/>
          </a:p>
          <a:p>
            <a:pPr indent="0" lvl="0" marL="457200" rtl="0" algn="l">
              <a:spcBef>
                <a:spcPts val="1200"/>
              </a:spcBef>
              <a:spcAft>
                <a:spcPts val="0"/>
              </a:spcAft>
              <a:buNone/>
            </a:pPr>
            <a:r>
              <a:rPr lang="en"/>
              <a:t> </a:t>
            </a:r>
            <a:endParaRPr/>
          </a:p>
          <a:p>
            <a:pPr indent="0" lvl="0" marL="457200" rtl="0" algn="l">
              <a:spcBef>
                <a:spcPts val="1200"/>
              </a:spcBef>
              <a:spcAft>
                <a:spcPts val="0"/>
              </a:spcAft>
              <a:buNone/>
            </a:pPr>
            <a:r>
              <a:rPr b="1" lang="en"/>
              <a:t>Google: </a:t>
            </a:r>
            <a:endParaRPr b="1"/>
          </a:p>
          <a:p>
            <a:pPr indent="-304958" lvl="0" marL="457200" rtl="0" algn="l">
              <a:spcBef>
                <a:spcPts val="1200"/>
              </a:spcBef>
              <a:spcAft>
                <a:spcPts val="0"/>
              </a:spcAft>
              <a:buSzPct val="100000"/>
              <a:buChar char="●"/>
            </a:pPr>
            <a:r>
              <a:rPr lang="en"/>
              <a:t>Most widely recognized and used. </a:t>
            </a:r>
            <a:endParaRPr/>
          </a:p>
          <a:p>
            <a:pPr indent="-304958" lvl="0" marL="457200" rtl="0" algn="l">
              <a:spcBef>
                <a:spcPts val="0"/>
              </a:spcBef>
              <a:spcAft>
                <a:spcPts val="0"/>
              </a:spcAft>
              <a:buSzPct val="100000"/>
              <a:buChar char="●"/>
            </a:pPr>
            <a:r>
              <a:rPr lang="en"/>
              <a:t>Real-time translation of text, video, and speech in over 100 languages. </a:t>
            </a:r>
            <a:endParaRPr/>
          </a:p>
          <a:p>
            <a:pPr indent="-304958" lvl="0" marL="457200" rtl="0" algn="l">
              <a:spcBef>
                <a:spcPts val="0"/>
              </a:spcBef>
              <a:spcAft>
                <a:spcPts val="0"/>
              </a:spcAft>
              <a:buSzPct val="100000"/>
              <a:buChar char="●"/>
            </a:pPr>
            <a:r>
              <a:rPr lang="en"/>
              <a:t>Generally accurate only</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rPr b="1" lang="en"/>
              <a:t>DeepL:</a:t>
            </a:r>
            <a:r>
              <a:rPr lang="en"/>
              <a:t> </a:t>
            </a:r>
            <a:endParaRPr/>
          </a:p>
          <a:p>
            <a:pPr indent="-304958" lvl="0" marL="457200" rtl="0" algn="l">
              <a:spcBef>
                <a:spcPts val="1200"/>
              </a:spcBef>
              <a:spcAft>
                <a:spcPts val="0"/>
              </a:spcAft>
              <a:buSzPct val="100000"/>
              <a:buChar char="●"/>
            </a:pPr>
            <a:r>
              <a:rPr lang="en"/>
              <a:t>High-quality and nuanced translations. </a:t>
            </a:r>
            <a:endParaRPr/>
          </a:p>
          <a:p>
            <a:pPr indent="-304958" lvl="0" marL="457200" rtl="0" algn="l">
              <a:spcBef>
                <a:spcPts val="0"/>
              </a:spcBef>
              <a:spcAft>
                <a:spcPts val="0"/>
              </a:spcAft>
              <a:buSzPct val="100000"/>
              <a:buChar char="●"/>
            </a:pPr>
            <a:r>
              <a:rPr lang="en"/>
              <a:t>Good accuracy (mostly in European languages);</a:t>
            </a:r>
            <a:endParaRPr/>
          </a:p>
          <a:p>
            <a:pPr indent="-304958" lvl="0" marL="457200" rtl="0" algn="l">
              <a:spcBef>
                <a:spcPts val="0"/>
              </a:spcBef>
              <a:spcAft>
                <a:spcPts val="0"/>
              </a:spcAft>
              <a:buSzPct val="100000"/>
              <a:buChar char="●"/>
            </a:pPr>
            <a:r>
              <a:rPr lang="en"/>
              <a:t> 46 languages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