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jones" initials="sj" lastIdx="1" clrIdx="0">
    <p:extLst>
      <p:ext uri="{19B8F6BF-5375-455C-9EA6-DF929625EA0E}">
        <p15:presenceInfo xmlns:p15="http://schemas.microsoft.com/office/powerpoint/2012/main" userId="3878a3adf2d1ce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4930-D914-4F16-AF10-438E234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00ACE-5CA8-4704-B004-DAC686E4C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CE17C-5E7E-4779-AFD8-0FAAAD9A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228F-AE2F-4E41-956B-CA0ED133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DFC3-E565-4C39-BF74-2998E926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83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9C4E-0059-41E0-9479-0F9CA96E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727DE-5C23-4E88-9F51-2F810BC9A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994A-D065-450D-8933-0DEEBFD3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43AA-D7CC-48EF-812D-F455819C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100D-098B-44FF-8F84-DFA3B403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63EF8-0EAF-47D9-A4FF-AC7C4665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A263C-DABF-4C9A-A7FD-6C988262F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FAE7-BC83-4703-AA15-90043168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3911-B6AC-4FC0-8F7E-7476EC98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CF5F-BD5B-4DF5-BB01-5E939C04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0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7948-BC2F-488E-BF34-40188B62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C17B-DFE1-45DF-82CE-655EFD9D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A3E20-BC28-4656-B3C9-5B91BD19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8BFD-DA3C-428C-B704-FE7DBE86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BD10-89F3-415E-A4F0-27A7F468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7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CD2D-6658-49FC-BDF8-0206EDBB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E01DF-5606-42F9-8FDD-4623800D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31F6-21C7-46AF-B61B-A863E758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B44E-12BB-4508-A34A-61CF43E3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A2F1-817D-45F9-B463-1FE0130B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9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D706-4158-4BFE-9CED-64ED048E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1C58-58BA-41B1-8F76-5661E16AC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97ED7-17B8-4ED2-A893-287FFD95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5C473-3823-48C4-99D9-CB8C0EBB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31AB-001F-43BA-9C30-7EC8F5FF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D888D-224A-4274-9314-CBB0EF24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51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F91-BC3C-4448-BF17-41BD5481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E0609-D5FE-438E-89C1-3C2A8A530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65D38-2FCB-48E8-AAAC-72A297B67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6890F-07AB-4A45-813C-C2D1FCCD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48960-690D-4266-B865-A1E095C9D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4A3A2-B7F8-453E-8A6D-4537EA2E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44E66-0BD0-4552-8738-BD5E81A0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5EDD9-5D9D-418C-8BAB-435FA76B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92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3D51-6973-429D-B3FA-4A64C17F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5969C-1652-4684-A11B-27810E56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12B2A-CF9A-490E-A370-63826BBF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00BFD-4859-4F03-89D5-71EFDC76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8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358AF-DE56-422D-80FB-AE3ADD77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F1EE3-698A-40F4-9021-4685953F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462F6-3465-4EEC-9F61-C13BD7B7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9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7270-7740-43E6-8001-5096C087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009D-09A1-4DA3-AEF4-35C8A584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68546-ABC7-49CB-B7D7-A045DF5F5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98794-349E-4083-B705-AFA6C044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87AC-EA4A-4E92-93C0-1FDA75D7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DAF01-A827-4728-8981-64805BC1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26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14B8-CC36-4578-BA03-C7493B8F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FC4F5-9F5B-4651-9600-DB3E90BA4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C610D-5B69-48F1-ACD9-64A891505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A691A-EDF4-49EC-ADC5-7CB29920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26B8-4E42-427B-B66D-03B0ADEE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94B4E-5C72-495B-B43F-0D2DE018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2FA74-EFCA-4007-AC21-F076EDEB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519DE-10B0-41DF-A37C-660346BB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D0CB-DEF9-468B-903A-628EE32F9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3FFF-AEC9-4F0C-98F7-13672066DC4A}" type="datetimeFigureOut">
              <a:rPr lang="en-GB" smtClean="0"/>
              <a:t>01/01/2021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B553-C3DA-408A-9F9D-25EE884DF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6F03-F436-479D-971C-301F41668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32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39A7-6BAE-43F0-9CFB-65C0C71D8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545"/>
            <a:ext cx="11906250" cy="179001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Pharmacokinetic / Pharmacodynamic </a:t>
            </a:r>
            <a:br>
              <a:rPr lang="en-GB" dirty="0"/>
            </a:br>
            <a:r>
              <a:rPr lang="en-GB" dirty="0"/>
              <a:t>analysis of experimental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1901D-26F0-4BBE-BAF3-5F44C0EE6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1718322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Data provided by Medicines for Malaria Venture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DF56C-CCB0-4573-8697-CE0552B4F444}"/>
              </a:ext>
            </a:extLst>
          </p:cNvPr>
          <p:cNvSpPr txBox="1"/>
          <p:nvPr/>
        </p:nvSpPr>
        <p:spPr>
          <a:xfrm>
            <a:off x="346069" y="2533325"/>
            <a:ext cx="7194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me (briefly):</a:t>
            </a:r>
          </a:p>
          <a:p>
            <a:endParaRPr lang="en-GB" dirty="0"/>
          </a:p>
          <a:p>
            <a:r>
              <a:rPr lang="en-GB" dirty="0"/>
              <a:t>MSc Epidemiology Imperial College London 2014</a:t>
            </a:r>
          </a:p>
          <a:p>
            <a:r>
              <a:rPr lang="en-GB" dirty="0"/>
              <a:t>PhD Liverpool School of Tropical Medicine 2019 </a:t>
            </a:r>
          </a:p>
          <a:p>
            <a:endParaRPr lang="en-GB" dirty="0"/>
          </a:p>
          <a:p>
            <a:r>
              <a:rPr lang="en-GB" dirty="0"/>
              <a:t>Research portfolio: </a:t>
            </a:r>
          </a:p>
          <a:p>
            <a:endParaRPr lang="en-GB" dirty="0"/>
          </a:p>
          <a:p>
            <a:r>
              <a:rPr lang="en-GB" dirty="0"/>
              <a:t>Modelling drug treatment of malaria in simulated patients </a:t>
            </a:r>
          </a:p>
          <a:p>
            <a:r>
              <a:rPr lang="en-GB" dirty="0"/>
              <a:t>Time course to treatment failure (recrudescence)</a:t>
            </a:r>
          </a:p>
          <a:p>
            <a:r>
              <a:rPr lang="en-GB" dirty="0"/>
              <a:t>Accuracy of genotyping methods</a:t>
            </a:r>
          </a:p>
          <a:p>
            <a:r>
              <a:rPr lang="en-GB" dirty="0"/>
              <a:t>Models of severe malaria pathology (sequestered parasites)</a:t>
            </a:r>
          </a:p>
          <a:p>
            <a:r>
              <a:rPr lang="en-GB" dirty="0"/>
              <a:t>Consequences of antimalarial resistance</a:t>
            </a:r>
          </a:p>
          <a:p>
            <a:r>
              <a:rPr lang="en-GB" dirty="0"/>
              <a:t>Simulation of insecticide deployment strategies 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22005-EB2D-4D00-8AEC-BFB94BA4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0" y="2086992"/>
            <a:ext cx="3181362" cy="32954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41000D-8DAD-46F1-89CE-1F2AD791F7BB}"/>
              </a:ext>
            </a:extLst>
          </p:cNvPr>
          <p:cNvSpPr txBox="1"/>
          <p:nvPr/>
        </p:nvSpPr>
        <p:spPr>
          <a:xfrm>
            <a:off x="8918569" y="5478218"/>
            <a:ext cx="327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 Jones</a:t>
            </a:r>
          </a:p>
        </p:txBody>
      </p:sp>
    </p:spTree>
    <p:extLst>
      <p:ext uri="{BB962C8B-B14F-4D97-AF65-F5344CB8AC3E}">
        <p14:creationId xmlns:p14="http://schemas.microsoft.com/office/powerpoint/2010/main" val="313402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FD19-12FE-41DD-BCED-98BABBC7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9D12-9706-4CEB-98FA-9648B489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to ODEs to predict what happens with alternate dose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37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B9A03D-BCE9-43E8-AF3E-43371FC5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667" y="75979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GB" sz="2800" b="1" dirty="0"/>
              <a:t>Provided with data-set…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69C51F-E78F-4801-B114-698C10EA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20" y="833109"/>
            <a:ext cx="4342287" cy="1124025"/>
          </a:xfrm>
          <a:prstGeom prst="rect">
            <a:avLst/>
          </a:prstGeom>
          <a:solidFill>
            <a:srgbClr val="C00000">
              <a:alpha val="13000"/>
            </a:srgbClr>
          </a:solidFill>
          <a:effectLst>
            <a:reflection blurRad="6350" stA="50000" endA="300" endPos="5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A955B9-7929-4167-AC63-81F4785052F4}"/>
              </a:ext>
            </a:extLst>
          </p:cNvPr>
          <p:cNvSpPr txBox="1"/>
          <p:nvPr/>
        </p:nvSpPr>
        <p:spPr>
          <a:xfrm>
            <a:off x="6382909" y="309889"/>
            <a:ext cx="275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Task: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83649F-C280-47DD-8578-49ACE10EC018}"/>
              </a:ext>
            </a:extLst>
          </p:cNvPr>
          <p:cNvSpPr txBox="1"/>
          <p:nvPr/>
        </p:nvSpPr>
        <p:spPr>
          <a:xfrm>
            <a:off x="6275069" y="950064"/>
            <a:ext cx="5721130" cy="166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“After a graphical analysis of the data, please provide the methodology you would use to build a PKPD model that helps understand the interaction between A and B. How would you then use this model to assess the efficacy of the combination in patients?”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963505-936B-405E-A497-6DDE5CFA28CC}"/>
              </a:ext>
            </a:extLst>
          </p:cNvPr>
          <p:cNvSpPr/>
          <p:nvPr/>
        </p:nvSpPr>
        <p:spPr>
          <a:xfrm>
            <a:off x="241520" y="2969817"/>
            <a:ext cx="1828800" cy="757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Study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90B5DB-72FD-45D7-9486-3850DF57EF71}"/>
              </a:ext>
            </a:extLst>
          </p:cNvPr>
          <p:cNvSpPr/>
          <p:nvPr/>
        </p:nvSpPr>
        <p:spPr>
          <a:xfrm>
            <a:off x="2260820" y="2969817"/>
            <a:ext cx="1828800" cy="757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Study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4A3252-3C22-4C55-B765-58F7EC27A1CA}"/>
              </a:ext>
            </a:extLst>
          </p:cNvPr>
          <p:cNvSpPr/>
          <p:nvPr/>
        </p:nvSpPr>
        <p:spPr>
          <a:xfrm>
            <a:off x="4267200" y="2969817"/>
            <a:ext cx="1828800" cy="757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Study 3</a:t>
            </a:r>
          </a:p>
        </p:txBody>
      </p:sp>
      <p:pic>
        <p:nvPicPr>
          <p:cNvPr id="1026" name="Picture 2" descr="Free Cartoon Mice, Download Free Clip Art, Free Clip Art on Clipart Library">
            <a:extLst>
              <a:ext uri="{FF2B5EF4-FFF2-40B4-BE49-F238E27FC236}">
                <a16:creationId xmlns:a16="http://schemas.microsoft.com/office/drawing/2014/main" id="{4C6C7020-0E5F-4AE9-9CEA-9A591605E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0" y="2006154"/>
            <a:ext cx="858862" cy="8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8E7A8E8-4770-4180-A8CF-9574B24F1EC1}"/>
              </a:ext>
            </a:extLst>
          </p:cNvPr>
          <p:cNvSpPr txBox="1"/>
          <p:nvPr/>
        </p:nvSpPr>
        <p:spPr>
          <a:xfrm>
            <a:off x="1079720" y="2484283"/>
            <a:ext cx="457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Murine data – experiments conducted on mice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F753C695-B202-4128-962B-D2E3E47FEF9E}"/>
              </a:ext>
            </a:extLst>
          </p:cNvPr>
          <p:cNvSpPr/>
          <p:nvPr/>
        </p:nvSpPr>
        <p:spPr>
          <a:xfrm>
            <a:off x="522009" y="3866298"/>
            <a:ext cx="1297265" cy="757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Compound A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45A21555-0869-4CF6-B196-293149CD4C9A}"/>
              </a:ext>
            </a:extLst>
          </p:cNvPr>
          <p:cNvSpPr/>
          <p:nvPr/>
        </p:nvSpPr>
        <p:spPr>
          <a:xfrm>
            <a:off x="2526587" y="3866298"/>
            <a:ext cx="1297265" cy="75713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Compound B</a:t>
            </a: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9E67E846-8C07-4142-958F-763E23BE2958}"/>
              </a:ext>
            </a:extLst>
          </p:cNvPr>
          <p:cNvSpPr/>
          <p:nvPr/>
        </p:nvSpPr>
        <p:spPr>
          <a:xfrm>
            <a:off x="4531165" y="4447323"/>
            <a:ext cx="1297265" cy="75713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Compound B</a:t>
            </a: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46FF4FDC-7D46-4E80-AB87-085293F7D306}"/>
              </a:ext>
            </a:extLst>
          </p:cNvPr>
          <p:cNvSpPr/>
          <p:nvPr/>
        </p:nvSpPr>
        <p:spPr>
          <a:xfrm>
            <a:off x="4531165" y="3876102"/>
            <a:ext cx="1297265" cy="757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Compound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A8ECA-82C8-4394-BA38-37307C59A988}"/>
              </a:ext>
            </a:extLst>
          </p:cNvPr>
          <p:cNvSpPr txBox="1"/>
          <p:nvPr/>
        </p:nvSpPr>
        <p:spPr>
          <a:xfrm>
            <a:off x="522996" y="5290583"/>
            <a:ext cx="5133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doses given of each drug: 0h, 24h, 48h, 72h</a:t>
            </a:r>
          </a:p>
          <a:p>
            <a:r>
              <a:rPr lang="en-GB" dirty="0"/>
              <a:t>Measured: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Drug concentration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Response (change in number of parasitized erythrocytes)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D8DBA0-1846-4FDB-AF76-CCBDC2A11894}"/>
              </a:ext>
            </a:extLst>
          </p:cNvPr>
          <p:cNvSpPr/>
          <p:nvPr/>
        </p:nvSpPr>
        <p:spPr>
          <a:xfrm>
            <a:off x="6600819" y="2722167"/>
            <a:ext cx="5019675" cy="6592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Clean up the data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459513D-889C-402A-A5C5-EEE0B8F47452}"/>
              </a:ext>
            </a:extLst>
          </p:cNvPr>
          <p:cNvSpPr/>
          <p:nvPr/>
        </p:nvSpPr>
        <p:spPr>
          <a:xfrm>
            <a:off x="6625796" y="3536694"/>
            <a:ext cx="5019675" cy="6592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Visualize concentration and response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8C0F581-0E78-427D-B9B4-B30A81CFA931}"/>
              </a:ext>
            </a:extLst>
          </p:cNvPr>
          <p:cNvSpPr/>
          <p:nvPr/>
        </p:nvSpPr>
        <p:spPr>
          <a:xfrm>
            <a:off x="6650316" y="4303628"/>
            <a:ext cx="5019675" cy="6592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 pharmacokinetic models to describe drug concentration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2ACAFFC-1255-47D4-9237-AE994EB8F0F7}"/>
              </a:ext>
            </a:extLst>
          </p:cNvPr>
          <p:cNvSpPr/>
          <p:nvPr/>
        </p:nvSpPr>
        <p:spPr>
          <a:xfrm>
            <a:off x="6610344" y="5116178"/>
            <a:ext cx="5019675" cy="6592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 pharmacodynamic models to describe drug response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E9C91DC-D009-4E49-B380-45DCB6124F42}"/>
              </a:ext>
            </a:extLst>
          </p:cNvPr>
          <p:cNvSpPr/>
          <p:nvPr/>
        </p:nvSpPr>
        <p:spPr>
          <a:xfrm>
            <a:off x="6600818" y="5907936"/>
            <a:ext cx="5019675" cy="78033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 a combined PK/PD model to predict the outcome of combination therapy in human patients</a:t>
            </a:r>
          </a:p>
        </p:txBody>
      </p:sp>
    </p:spTree>
    <p:extLst>
      <p:ext uri="{BB962C8B-B14F-4D97-AF65-F5344CB8AC3E}">
        <p14:creationId xmlns:p14="http://schemas.microsoft.com/office/powerpoint/2010/main" val="275527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98B-C549-402D-806B-8A39F7B8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/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B5A8-D336-4FAC-8C94-D1B02B2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3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CC5F-7BB0-401B-81D0-31AA9140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6E7D-E537-448B-A791-2B4AA6A1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96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59D8-CDE7-45FF-A41E-97FD5D97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E129-1D9E-41B5-9BD4-893112249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Relate back to data </a:t>
            </a:r>
          </a:p>
          <a:p>
            <a:r>
              <a:rPr lang="en-GB" dirty="0"/>
              <a:t>LLOQ </a:t>
            </a:r>
          </a:p>
        </p:txBody>
      </p:sp>
    </p:spTree>
    <p:extLst>
      <p:ext uri="{BB962C8B-B14F-4D97-AF65-F5344CB8AC3E}">
        <p14:creationId xmlns:p14="http://schemas.microsoft.com/office/powerpoint/2010/main" val="335405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611B-98ED-46E8-932B-0EA77C0A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05AF-6967-4DE7-AB93-6765B50A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Drug </a:t>
            </a:r>
            <a:r>
              <a:rPr lang="en-GB" dirty="0" err="1"/>
              <a:t>conc</a:t>
            </a:r>
            <a:r>
              <a:rPr lang="en-GB" dirty="0"/>
              <a:t> / dose. </a:t>
            </a:r>
          </a:p>
        </p:txBody>
      </p:sp>
    </p:spTree>
    <p:extLst>
      <p:ext uri="{BB962C8B-B14F-4D97-AF65-F5344CB8AC3E}">
        <p14:creationId xmlns:p14="http://schemas.microsoft.com/office/powerpoint/2010/main" val="239558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D277-829B-4A05-B3C4-BDBEE33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D250-CC23-4C22-A506-4C6F0947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Compartments </a:t>
            </a:r>
          </a:p>
        </p:txBody>
      </p:sp>
    </p:spTree>
    <p:extLst>
      <p:ext uri="{BB962C8B-B14F-4D97-AF65-F5344CB8AC3E}">
        <p14:creationId xmlns:p14="http://schemas.microsoft.com/office/powerpoint/2010/main" val="296367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4861-3951-4BF9-BB18-C52FEA5B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0733-BC5C-4289-BB7C-6D5FD8DF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Fitting w software? </a:t>
            </a:r>
          </a:p>
        </p:txBody>
      </p:sp>
    </p:spTree>
    <p:extLst>
      <p:ext uri="{BB962C8B-B14F-4D97-AF65-F5344CB8AC3E}">
        <p14:creationId xmlns:p14="http://schemas.microsoft.com/office/powerpoint/2010/main" val="422104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AA60-D1A5-4523-9137-0D4B9EC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F723-9403-4556-A084-5E5B48F5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Parameter estimates example / predicted fit </a:t>
            </a:r>
          </a:p>
        </p:txBody>
      </p:sp>
    </p:spTree>
    <p:extLst>
      <p:ext uri="{BB962C8B-B14F-4D97-AF65-F5344CB8AC3E}">
        <p14:creationId xmlns:p14="http://schemas.microsoft.com/office/powerpoint/2010/main" val="3623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255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Pharmacokinetic / Pharmacodynamic  analysis of experimental data</vt:lpstr>
      <vt:lpstr>Provided with data-set…</vt:lpstr>
      <vt:lpstr>Github / code </vt:lpstr>
      <vt:lpstr>data</vt:lpstr>
      <vt:lpstr>Cleaning up</vt:lpstr>
      <vt:lpstr>PK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Pharmacokinetic / Pharmacodynamic  analysis of experimental data</dc:title>
  <dc:creator>sam jones</dc:creator>
  <cp:lastModifiedBy>sam jones</cp:lastModifiedBy>
  <cp:revision>73</cp:revision>
  <dcterms:created xsi:type="dcterms:W3CDTF">2021-01-01T15:56:10Z</dcterms:created>
  <dcterms:modified xsi:type="dcterms:W3CDTF">2021-01-01T17:19:51Z</dcterms:modified>
</cp:coreProperties>
</file>