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BB68B-2656-489F-A766-60B785AC50B4}" type="datetimeFigureOut">
              <a:rPr lang="en-GB" smtClean="0"/>
              <a:t>29/01/2018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40962E-E552-44ED-82A4-BF625AF12CD6}" type="slidenum">
              <a:rPr lang="en-GB" smtClean="0"/>
              <a:t>‹#›</a:t>
            </a:fld>
            <a:endParaRPr lang="en-GB"/>
          </a:p>
        </p:txBody>
      </p:sp>
    </p:spTree>
    <p:extLst>
      <p:ext uri="{BB962C8B-B14F-4D97-AF65-F5344CB8AC3E}">
        <p14:creationId xmlns:p14="http://schemas.microsoft.com/office/powerpoint/2010/main" val="374120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B99DA-BE27-4135-81E9-5903F5B1129C}" type="datetime1">
              <a:rPr lang="en-US" smtClean="0"/>
              <a:t>1/29/2018</a:t>
            </a:fld>
            <a:endParaRPr lang="en-US" dirty="0"/>
          </a:p>
        </p:txBody>
      </p:sp>
      <p:sp>
        <p:nvSpPr>
          <p:cNvPr id="5" name="Footer Placeholder 4"/>
          <p:cNvSpPr>
            <a:spLocks noGrp="1"/>
          </p:cNvSpPr>
          <p:nvPr>
            <p:ph type="ftr" sz="quarter" idx="11"/>
          </p:nvPr>
        </p:nvSpPr>
        <p:spPr/>
        <p:txBody>
          <a:bodyPr/>
          <a:lstStyle/>
          <a:p>
            <a:r>
              <a:rPr lang="en-US" dirty="0"/>
              <a:t>Author : Samuel Jones</a:t>
            </a:r>
          </a:p>
          <a:p>
            <a:r>
              <a:rPr lang="en-US" dirty="0"/>
              <a:t>Not to be reused without permission</a:t>
            </a:r>
          </a:p>
          <a:p>
            <a:r>
              <a:rPr lang="en-US" dirty="0"/>
              <a:t>University of Salford Computing Society 2018</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AFD13BCC-E3EB-4748-8A42-42819F53D573}"/>
              </a:ext>
            </a:extLst>
          </p:cNvPr>
          <p:cNvPicPr>
            <a:picLocks noChangeAspect="1"/>
          </p:cNvPicPr>
          <p:nvPr userDrawn="1"/>
        </p:nvPicPr>
        <p:blipFill>
          <a:blip r:embed="rId3"/>
          <a:stretch>
            <a:fillRect/>
          </a:stretch>
        </p:blipFill>
        <p:spPr>
          <a:xfrm>
            <a:off x="11711940" y="0"/>
            <a:ext cx="480059" cy="4800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5202C-7399-44F0-8C82-6D1E875A4FF3}" type="datetime1">
              <a:rPr lang="en-US" smtClean="0"/>
              <a:t>1/29/2018</a:t>
            </a:fld>
            <a:endParaRPr lang="en-US" dirty="0"/>
          </a:p>
        </p:txBody>
      </p:sp>
      <p:sp>
        <p:nvSpPr>
          <p:cNvPr id="6" name="Footer Placeholder 5"/>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983A57-8349-441E-A4CF-F2A2EB5E9B3E}" type="datetime1">
              <a:rPr lang="en-US" smtClean="0"/>
              <a:t>1/29/2018</a:t>
            </a:fld>
            <a:endParaRPr lang="en-US" dirty="0"/>
          </a:p>
        </p:txBody>
      </p:sp>
      <p:sp>
        <p:nvSpPr>
          <p:cNvPr id="6" name="Footer Placeholder 5"/>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5940CC-B911-4BAA-AF02-5C6272F35494}" type="datetime1">
              <a:rPr lang="en-US" smtClean="0"/>
              <a:t>1/29/2018</a:t>
            </a:fld>
            <a:endParaRPr lang="en-US" dirty="0"/>
          </a:p>
        </p:txBody>
      </p:sp>
      <p:sp>
        <p:nvSpPr>
          <p:cNvPr id="6" name="Footer Placeholder 5"/>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729F33-6252-4CB4-AE2F-26B8875A0D56}" type="datetime1">
              <a:rPr lang="en-US" smtClean="0"/>
              <a:t>1/29/2018</a:t>
            </a:fld>
            <a:endParaRPr lang="en-US" dirty="0"/>
          </a:p>
        </p:txBody>
      </p:sp>
      <p:sp>
        <p:nvSpPr>
          <p:cNvPr id="6" name="Footer Placeholder 5"/>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9685EC0-B302-4A73-9CDF-61FA8F5BF1AE}" type="datetime1">
              <a:rPr lang="en-US" smtClean="0"/>
              <a:t>1/29/2018</a:t>
            </a:fld>
            <a:endParaRPr lang="en-US" dirty="0"/>
          </a:p>
        </p:txBody>
      </p:sp>
      <p:sp>
        <p:nvSpPr>
          <p:cNvPr id="4" name="Footer Placeholder 3"/>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63CE62B-577B-4770-B42F-FC8E644F83AA}" type="datetime1">
              <a:rPr lang="en-US" smtClean="0"/>
              <a:t>1/29/2018</a:t>
            </a:fld>
            <a:endParaRPr lang="en-US" dirty="0"/>
          </a:p>
        </p:txBody>
      </p:sp>
      <p:sp>
        <p:nvSpPr>
          <p:cNvPr id="4" name="Footer Placeholder 3"/>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2E099-2AB4-422A-9F01-584C760F83BB}" type="datetime1">
              <a:rPr lang="en-US" smtClean="0"/>
              <a:t>1/29/2018</a:t>
            </a:fld>
            <a:endParaRPr lang="en-US" dirty="0"/>
          </a:p>
        </p:txBody>
      </p:sp>
      <p:sp>
        <p:nvSpPr>
          <p:cNvPr id="5" name="Footer Placeholder 4"/>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F5F73-FCD8-49E2-AC79-5D6CAFABD36B}" type="datetime1">
              <a:rPr lang="en-US" smtClean="0"/>
              <a:t>1/29/2018</a:t>
            </a:fld>
            <a:endParaRPr lang="en-US" dirty="0"/>
          </a:p>
        </p:txBody>
      </p:sp>
      <p:sp>
        <p:nvSpPr>
          <p:cNvPr id="5" name="Footer Placeholder 4"/>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38A50-B303-41B0-B301-80BAF2C075C1}" type="datetime1">
              <a:rPr lang="en-US" smtClean="0"/>
              <a:t>1/29/2018</a:t>
            </a:fld>
            <a:endParaRPr lang="en-US" dirty="0"/>
          </a:p>
        </p:txBody>
      </p:sp>
      <p:sp>
        <p:nvSpPr>
          <p:cNvPr id="5" name="Footer Placeholder 4"/>
          <p:cNvSpPr>
            <a:spLocks noGrp="1"/>
          </p:cNvSpPr>
          <p:nvPr>
            <p:ph type="ftr" sz="quarter" idx="11"/>
          </p:nvPr>
        </p:nvSpPr>
        <p:spPr/>
        <p:txBody>
          <a:bodyPr/>
          <a:lstStyle/>
          <a:p>
            <a:r>
              <a:rPr lang="en-US" dirty="0"/>
              <a:t>Author : Samuel Jones</a:t>
            </a:r>
          </a:p>
          <a:p>
            <a:r>
              <a:rPr lang="en-US" dirty="0"/>
              <a:t>Not to be reused without permission</a:t>
            </a:r>
          </a:p>
          <a:p>
            <a:r>
              <a:rPr lang="en-US" dirty="0"/>
              <a:t>University of Salford Computing Society 2018</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E4DA8E-FC37-408A-B064-0B49EB780D5E}" type="datetime1">
              <a:rPr lang="en-US" smtClean="0"/>
              <a:t>1/29/2018</a:t>
            </a:fld>
            <a:endParaRPr lang="en-US" dirty="0"/>
          </a:p>
        </p:txBody>
      </p:sp>
      <p:sp>
        <p:nvSpPr>
          <p:cNvPr id="5" name="Footer Placeholder 4"/>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17ADAE-1ED7-4684-9474-2E6E55262A02}" type="datetime1">
              <a:rPr lang="en-US" smtClean="0"/>
              <a:t>1/29/2018</a:t>
            </a:fld>
            <a:endParaRPr lang="en-US" dirty="0"/>
          </a:p>
        </p:txBody>
      </p:sp>
      <p:sp>
        <p:nvSpPr>
          <p:cNvPr id="6" name="Footer Placeholder 5"/>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D9695C-EBC5-4E27-AC6D-FCD1AB18EB52}" type="datetime1">
              <a:rPr lang="en-US" smtClean="0"/>
              <a:t>1/29/2018</a:t>
            </a:fld>
            <a:endParaRPr lang="en-US" dirty="0"/>
          </a:p>
        </p:txBody>
      </p:sp>
      <p:sp>
        <p:nvSpPr>
          <p:cNvPr id="8" name="Footer Placeholder 7"/>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A8F14B-BFC1-4CEE-A0D3-6C4601DD7CAB}" type="datetime1">
              <a:rPr lang="en-US" smtClean="0"/>
              <a:t>1/29/2018</a:t>
            </a:fld>
            <a:endParaRPr lang="en-US" dirty="0"/>
          </a:p>
        </p:txBody>
      </p:sp>
      <p:sp>
        <p:nvSpPr>
          <p:cNvPr id="4" name="Footer Placeholder 3"/>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3EDBA89-3292-4BBA-827A-A119518A2BB6}" type="datetime1">
              <a:rPr lang="en-US" smtClean="0"/>
              <a:t>1/29/2018</a:t>
            </a:fld>
            <a:endParaRPr lang="en-US" dirty="0"/>
          </a:p>
        </p:txBody>
      </p:sp>
      <p:sp>
        <p:nvSpPr>
          <p:cNvPr id="3" name="Footer Placeholder 2"/>
          <p:cNvSpPr>
            <a:spLocks noGrp="1"/>
          </p:cNvSpPr>
          <p:nvPr>
            <p:ph type="ftr" sz="quarter" idx="11"/>
          </p:nvPr>
        </p:nvSpPr>
        <p:spPr/>
        <p:txBody>
          <a:bodyPr/>
          <a:lstStyle/>
          <a:p>
            <a:r>
              <a:rPr lang="en-US" dirty="0"/>
              <a:t>Author : Samuel Jones</a:t>
            </a:r>
          </a:p>
          <a:p>
            <a:r>
              <a:rPr lang="en-US" dirty="0"/>
              <a:t>Not to be reused without permission</a:t>
            </a:r>
          </a:p>
          <a:p>
            <a:r>
              <a:rPr lang="en-US" dirty="0"/>
              <a:t>University of Salford Computing Society 2018</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54FFAF-3EEC-4956-8EA3-A6DEFACDC874}" type="datetime1">
              <a:rPr lang="en-US" smtClean="0"/>
              <a:t>1/29/2018</a:t>
            </a:fld>
            <a:endParaRPr lang="en-US" dirty="0"/>
          </a:p>
        </p:txBody>
      </p:sp>
      <p:sp>
        <p:nvSpPr>
          <p:cNvPr id="6" name="Footer Placeholder 5"/>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87A654-BB5C-40A3-8A97-AE5AE7309971}" type="datetime1">
              <a:rPr lang="en-US" smtClean="0"/>
              <a:t>1/29/2018</a:t>
            </a:fld>
            <a:endParaRPr lang="en-US" dirty="0"/>
          </a:p>
        </p:txBody>
      </p:sp>
      <p:sp>
        <p:nvSpPr>
          <p:cNvPr id="6" name="Footer Placeholder 5"/>
          <p:cNvSpPr>
            <a:spLocks noGrp="1"/>
          </p:cNvSpPr>
          <p:nvPr>
            <p:ph type="ftr" sz="quarter" idx="11"/>
          </p:nvPr>
        </p:nvSpPr>
        <p:spPr/>
        <p:txBody>
          <a:bodyPr/>
          <a:lstStyle/>
          <a:p>
            <a:r>
              <a:rPr lang="en-GB"/>
              <a:t>Author : Samuel Jones Not to be reused without permission University of Salford Computing Society 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A310ACC-7579-40D2-B618-CB405700C93C}" type="datetime1">
              <a:rPr lang="en-US" smtClean="0"/>
              <a:t>1/29/2018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dirty="0"/>
              <a:t>Author : Samuel Jones</a:t>
            </a:r>
          </a:p>
          <a:p>
            <a:r>
              <a:rPr lang="en-US" dirty="0"/>
              <a:t>Not to be reused without permission</a:t>
            </a:r>
          </a:p>
          <a:p>
            <a:r>
              <a:rPr lang="en-US" dirty="0"/>
              <a:t>University of Salford Computing Society 2018</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8" name="Picture 7">
            <a:extLst>
              <a:ext uri="{FF2B5EF4-FFF2-40B4-BE49-F238E27FC236}">
                <a16:creationId xmlns:a16="http://schemas.microsoft.com/office/drawing/2014/main" id="{D0ECF5C5-BFAC-4C72-B6E1-3D1EBAE806C8}"/>
              </a:ext>
            </a:extLst>
          </p:cNvPr>
          <p:cNvPicPr>
            <a:picLocks noChangeAspect="1"/>
          </p:cNvPicPr>
          <p:nvPr userDrawn="1"/>
        </p:nvPicPr>
        <p:blipFill>
          <a:blip r:embed="rId20"/>
          <a:stretch>
            <a:fillRect/>
          </a:stretch>
        </p:blipFill>
        <p:spPr>
          <a:xfrm>
            <a:off x="11711940" y="0"/>
            <a:ext cx="480059" cy="48005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twitter.com/uoscompsoc" TargetMode="External"/><Relationship Id="rId7" Type="http://schemas.openxmlformats.org/officeDocument/2006/relationships/image" Target="../media/image32.png"/><Relationship Id="rId2" Type="http://schemas.openxmlformats.org/officeDocument/2006/relationships/hyperlink" Target="https://github.com/SamJones01" TargetMode="Externa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hyperlink" Target="https://www.salfordstudents.com/groups/comput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48CA-09F4-4EA5-816F-6B865899036B}"/>
              </a:ext>
            </a:extLst>
          </p:cNvPr>
          <p:cNvSpPr>
            <a:spLocks noGrp="1"/>
          </p:cNvSpPr>
          <p:nvPr>
            <p:ph type="ctrTitle"/>
          </p:nvPr>
        </p:nvSpPr>
        <p:spPr/>
        <p:txBody>
          <a:bodyPr/>
          <a:lstStyle/>
          <a:p>
            <a:r>
              <a:rPr lang="en-GB" sz="2000" dirty="0"/>
              <a:t>An Introduction to </a:t>
            </a:r>
            <a:br>
              <a:rPr lang="en-GB" dirty="0"/>
            </a:br>
            <a:r>
              <a:rPr lang="en-GB" sz="9600" dirty="0"/>
              <a:t>HTML5 &amp; CSS3</a:t>
            </a:r>
            <a:endParaRPr lang="en-GB" dirty="0"/>
          </a:p>
        </p:txBody>
      </p:sp>
      <p:sp>
        <p:nvSpPr>
          <p:cNvPr id="3" name="Subtitle 2">
            <a:extLst>
              <a:ext uri="{FF2B5EF4-FFF2-40B4-BE49-F238E27FC236}">
                <a16:creationId xmlns:a16="http://schemas.microsoft.com/office/drawing/2014/main" id="{7EB901D3-02E0-4419-BF62-3D781E624ED8}"/>
              </a:ext>
            </a:extLst>
          </p:cNvPr>
          <p:cNvSpPr>
            <a:spLocks noGrp="1"/>
          </p:cNvSpPr>
          <p:nvPr>
            <p:ph type="subTitle" idx="1"/>
          </p:nvPr>
        </p:nvSpPr>
        <p:spPr/>
        <p:txBody>
          <a:bodyPr/>
          <a:lstStyle/>
          <a:p>
            <a:r>
              <a:rPr lang="en-GB"/>
              <a:t>Week 19 – Semester 2</a:t>
            </a:r>
            <a:endParaRPr lang="en-GB" dirty="0"/>
          </a:p>
        </p:txBody>
      </p:sp>
      <p:pic>
        <p:nvPicPr>
          <p:cNvPr id="6" name="Graphic 5">
            <a:extLst>
              <a:ext uri="{FF2B5EF4-FFF2-40B4-BE49-F238E27FC236}">
                <a16:creationId xmlns:a16="http://schemas.microsoft.com/office/drawing/2014/main" id="{9C608AD0-90CE-46B7-8575-2F2993E898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423052">
            <a:off x="9851649" y="3628202"/>
            <a:ext cx="1899157" cy="2677886"/>
          </a:xfrm>
          <a:prstGeom prst="rect">
            <a:avLst/>
          </a:prstGeom>
        </p:spPr>
      </p:pic>
      <p:pic>
        <p:nvPicPr>
          <p:cNvPr id="8" name="Picture 7">
            <a:extLst>
              <a:ext uri="{FF2B5EF4-FFF2-40B4-BE49-F238E27FC236}">
                <a16:creationId xmlns:a16="http://schemas.microsoft.com/office/drawing/2014/main" id="{2C4C4953-3031-467B-8E1B-B6EB328B0CDB}"/>
              </a:ext>
            </a:extLst>
          </p:cNvPr>
          <p:cNvPicPr>
            <a:picLocks noChangeAspect="1"/>
          </p:cNvPicPr>
          <p:nvPr/>
        </p:nvPicPr>
        <p:blipFill>
          <a:blip r:embed="rId4"/>
          <a:stretch>
            <a:fillRect/>
          </a:stretch>
        </p:blipFill>
        <p:spPr>
          <a:xfrm rot="20056425">
            <a:off x="259963" y="3628201"/>
            <a:ext cx="2677886" cy="2677886"/>
          </a:xfrm>
          <a:prstGeom prst="rect">
            <a:avLst/>
          </a:prstGeom>
        </p:spPr>
      </p:pic>
      <p:pic>
        <p:nvPicPr>
          <p:cNvPr id="16" name="Picture 15">
            <a:extLst>
              <a:ext uri="{FF2B5EF4-FFF2-40B4-BE49-F238E27FC236}">
                <a16:creationId xmlns:a16="http://schemas.microsoft.com/office/drawing/2014/main" id="{00EE35D5-385E-42D0-A94A-7B2F8AEA994C}"/>
              </a:ext>
            </a:extLst>
          </p:cNvPr>
          <p:cNvPicPr>
            <a:picLocks noChangeAspect="1"/>
          </p:cNvPicPr>
          <p:nvPr/>
        </p:nvPicPr>
        <p:blipFill>
          <a:blip r:embed="rId5"/>
          <a:stretch>
            <a:fillRect/>
          </a:stretch>
        </p:blipFill>
        <p:spPr>
          <a:xfrm>
            <a:off x="11711940" y="0"/>
            <a:ext cx="480059" cy="480059"/>
          </a:xfrm>
          <a:prstGeom prst="rect">
            <a:avLst/>
          </a:prstGeom>
        </p:spPr>
      </p:pic>
    </p:spTree>
    <p:extLst>
      <p:ext uri="{BB962C8B-B14F-4D97-AF65-F5344CB8AC3E}">
        <p14:creationId xmlns:p14="http://schemas.microsoft.com/office/powerpoint/2010/main" val="240795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4C4B-FE73-4265-BB96-BB5BB08F2BCC}"/>
              </a:ext>
            </a:extLst>
          </p:cNvPr>
          <p:cNvSpPr>
            <a:spLocks noGrp="1"/>
          </p:cNvSpPr>
          <p:nvPr>
            <p:ph type="title"/>
          </p:nvPr>
        </p:nvSpPr>
        <p:spPr/>
        <p:txBody>
          <a:bodyPr/>
          <a:lstStyle/>
          <a:p>
            <a:r>
              <a:rPr lang="en-GB" dirty="0"/>
              <a:t>What does any of that mean…</a:t>
            </a:r>
          </a:p>
        </p:txBody>
      </p:sp>
      <p:sp>
        <p:nvSpPr>
          <p:cNvPr id="3" name="Content Placeholder 2">
            <a:extLst>
              <a:ext uri="{FF2B5EF4-FFF2-40B4-BE49-F238E27FC236}">
                <a16:creationId xmlns:a16="http://schemas.microsoft.com/office/drawing/2014/main" id="{39381AA9-93B0-4962-A066-8224332D8CC1}"/>
              </a:ext>
            </a:extLst>
          </p:cNvPr>
          <p:cNvSpPr>
            <a:spLocks noGrp="1"/>
          </p:cNvSpPr>
          <p:nvPr>
            <p:ph sz="quarter" idx="13"/>
          </p:nvPr>
        </p:nvSpPr>
        <p:spPr>
          <a:xfrm>
            <a:off x="913774" y="2367092"/>
            <a:ext cx="10363826" cy="3424107"/>
          </a:xfrm>
        </p:spPr>
        <p:txBody>
          <a:bodyPr>
            <a:normAutofit/>
          </a:bodyPr>
          <a:lstStyle/>
          <a:p>
            <a:pPr marL="0" indent="0">
              <a:buNone/>
            </a:pPr>
            <a:r>
              <a:rPr lang="en-GB" dirty="0"/>
              <a:t>Title –</a:t>
            </a:r>
            <a:r>
              <a:rPr lang="en-GB" sz="1600" dirty="0"/>
              <a:t> This tag defines the title of the document. This also applies when it is in the toolbar and favourites of the browser as well as the name that appears when in a search engine</a:t>
            </a:r>
          </a:p>
          <a:p>
            <a:pPr marL="0" indent="0">
              <a:buNone/>
            </a:pPr>
            <a:r>
              <a:rPr lang="en-GB" sz="1200" i="1" dirty="0"/>
              <a:t>&lt;</a:t>
            </a:r>
            <a:r>
              <a:rPr lang="en-GB" sz="1200" i="1" cap="none" dirty="0"/>
              <a:t>title&gt; </a:t>
            </a:r>
            <a:r>
              <a:rPr lang="en-GB" sz="1200" cap="none" dirty="0"/>
              <a:t>= this is the declaration for title – even more simple </a:t>
            </a:r>
            <a:r>
              <a:rPr lang="en-GB" sz="1200" cap="none" dirty="0">
                <a:sym typeface="Wingdings" panose="05000000000000000000" pitchFamily="2" charset="2"/>
              </a:rPr>
              <a:t></a:t>
            </a:r>
            <a:endParaRPr lang="en-GB" sz="1200" cap="none" dirty="0"/>
          </a:p>
        </p:txBody>
      </p:sp>
      <p:sp>
        <p:nvSpPr>
          <p:cNvPr id="4" name="Footer Placeholder 3">
            <a:extLst>
              <a:ext uri="{FF2B5EF4-FFF2-40B4-BE49-F238E27FC236}">
                <a16:creationId xmlns:a16="http://schemas.microsoft.com/office/drawing/2014/main" id="{91FE9EA2-1BF9-45C3-BCEA-9ACADEFA1D98}"/>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181328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4C4B-FE73-4265-BB96-BB5BB08F2BCC}"/>
              </a:ext>
            </a:extLst>
          </p:cNvPr>
          <p:cNvSpPr>
            <a:spLocks noGrp="1"/>
          </p:cNvSpPr>
          <p:nvPr>
            <p:ph type="title"/>
          </p:nvPr>
        </p:nvSpPr>
        <p:spPr/>
        <p:txBody>
          <a:bodyPr/>
          <a:lstStyle/>
          <a:p>
            <a:r>
              <a:rPr lang="en-GB" dirty="0"/>
              <a:t>What does any of that mean…</a:t>
            </a:r>
          </a:p>
        </p:txBody>
      </p:sp>
      <p:sp>
        <p:nvSpPr>
          <p:cNvPr id="3" name="Content Placeholder 2">
            <a:extLst>
              <a:ext uri="{FF2B5EF4-FFF2-40B4-BE49-F238E27FC236}">
                <a16:creationId xmlns:a16="http://schemas.microsoft.com/office/drawing/2014/main" id="{39381AA9-93B0-4962-A066-8224332D8CC1}"/>
              </a:ext>
            </a:extLst>
          </p:cNvPr>
          <p:cNvSpPr>
            <a:spLocks noGrp="1"/>
          </p:cNvSpPr>
          <p:nvPr>
            <p:ph sz="quarter" idx="13"/>
          </p:nvPr>
        </p:nvSpPr>
        <p:spPr>
          <a:xfrm>
            <a:off x="913774" y="2367092"/>
            <a:ext cx="10363826" cy="3424107"/>
          </a:xfrm>
        </p:spPr>
        <p:txBody>
          <a:bodyPr>
            <a:normAutofit/>
          </a:bodyPr>
          <a:lstStyle/>
          <a:p>
            <a:pPr marL="0" indent="0">
              <a:buNone/>
            </a:pPr>
            <a:r>
              <a:rPr lang="en-GB" dirty="0"/>
              <a:t> Body – This is used to define the body of the document. This is used to contain the contents of the page for example, text, hyperlinks, images, tables, lists, etc. </a:t>
            </a:r>
          </a:p>
          <a:p>
            <a:pPr marL="0" indent="0">
              <a:buNone/>
            </a:pPr>
            <a:r>
              <a:rPr lang="en-GB" sz="1200" i="1" dirty="0"/>
              <a:t>&lt;</a:t>
            </a:r>
            <a:r>
              <a:rPr lang="en-GB" sz="1200" i="1" cap="none" dirty="0"/>
              <a:t>body&gt; </a:t>
            </a:r>
            <a:r>
              <a:rPr lang="en-GB" sz="1200" cap="none" dirty="0"/>
              <a:t>= super simple </a:t>
            </a:r>
            <a:r>
              <a:rPr lang="en-GB" sz="1200" cap="none" dirty="0">
                <a:sym typeface="Wingdings" panose="05000000000000000000" pitchFamily="2" charset="2"/>
              </a:rPr>
              <a:t></a:t>
            </a:r>
            <a:endParaRPr lang="en-GB" sz="1200" cap="none" dirty="0"/>
          </a:p>
        </p:txBody>
      </p:sp>
      <p:sp>
        <p:nvSpPr>
          <p:cNvPr id="4" name="Footer Placeholder 3">
            <a:extLst>
              <a:ext uri="{FF2B5EF4-FFF2-40B4-BE49-F238E27FC236}">
                <a16:creationId xmlns:a16="http://schemas.microsoft.com/office/drawing/2014/main" id="{97977E79-A7D3-4B18-B6C5-BB33CA97537F}"/>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483571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5816-AAB8-4353-A319-FF52506A36F0}"/>
              </a:ext>
            </a:extLst>
          </p:cNvPr>
          <p:cNvSpPr>
            <a:spLocks noGrp="1"/>
          </p:cNvSpPr>
          <p:nvPr>
            <p:ph type="title"/>
          </p:nvPr>
        </p:nvSpPr>
        <p:spPr/>
        <p:txBody>
          <a:bodyPr/>
          <a:lstStyle/>
          <a:p>
            <a:r>
              <a:rPr lang="en-GB" dirty="0"/>
              <a:t>Back to the website</a:t>
            </a:r>
          </a:p>
        </p:txBody>
      </p:sp>
      <p:sp>
        <p:nvSpPr>
          <p:cNvPr id="3" name="Content Placeholder 2">
            <a:extLst>
              <a:ext uri="{FF2B5EF4-FFF2-40B4-BE49-F238E27FC236}">
                <a16:creationId xmlns:a16="http://schemas.microsoft.com/office/drawing/2014/main" id="{943AEA9F-65AB-4BCE-BB2D-496CC30F08DA}"/>
              </a:ext>
            </a:extLst>
          </p:cNvPr>
          <p:cNvSpPr>
            <a:spLocks noGrp="1"/>
          </p:cNvSpPr>
          <p:nvPr>
            <p:ph sz="quarter" idx="13"/>
          </p:nvPr>
        </p:nvSpPr>
        <p:spPr/>
        <p:txBody>
          <a:bodyPr/>
          <a:lstStyle/>
          <a:p>
            <a:pPr marL="0" indent="0">
              <a:buNone/>
            </a:pPr>
            <a:r>
              <a:rPr lang="en-GB" dirty="0"/>
              <a:t>I hope you remembered all that. Cause we now need to put it into the document…</a:t>
            </a:r>
          </a:p>
          <a:p>
            <a:pPr marL="0" indent="0">
              <a:buNone/>
            </a:pPr>
            <a:endParaRPr lang="en-GB" dirty="0"/>
          </a:p>
        </p:txBody>
      </p:sp>
      <p:pic>
        <p:nvPicPr>
          <p:cNvPr id="5" name="Picture 4">
            <a:extLst>
              <a:ext uri="{FF2B5EF4-FFF2-40B4-BE49-F238E27FC236}">
                <a16:creationId xmlns:a16="http://schemas.microsoft.com/office/drawing/2014/main" id="{04236CBA-2A10-48F4-8B90-2FF32C42D057}"/>
              </a:ext>
            </a:extLst>
          </p:cNvPr>
          <p:cNvPicPr>
            <a:picLocks noChangeAspect="1"/>
          </p:cNvPicPr>
          <p:nvPr/>
        </p:nvPicPr>
        <p:blipFill rotWithShape="1">
          <a:blip r:embed="rId2"/>
          <a:srcRect l="25068" t="9018" r="61824" b="74655"/>
          <a:stretch/>
        </p:blipFill>
        <p:spPr>
          <a:xfrm>
            <a:off x="3698163" y="3276732"/>
            <a:ext cx="3806507" cy="2666865"/>
          </a:xfrm>
          <a:prstGeom prst="rect">
            <a:avLst/>
          </a:prstGeom>
        </p:spPr>
      </p:pic>
      <p:sp>
        <p:nvSpPr>
          <p:cNvPr id="4" name="Footer Placeholder 3">
            <a:extLst>
              <a:ext uri="{FF2B5EF4-FFF2-40B4-BE49-F238E27FC236}">
                <a16:creationId xmlns:a16="http://schemas.microsoft.com/office/drawing/2014/main" id="{C4CA0ABA-D4F5-44E9-A33F-656CFB6161CE}"/>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16157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1" name="Picture 2">
            <a:extLst>
              <a:ext uri="{FF2B5EF4-FFF2-40B4-BE49-F238E27FC236}">
                <a16:creationId xmlns:a16="http://schemas.microsoft.com/office/drawing/2014/main" id="{68FBBF1E-1555-488E-8C0C-058E5710BE8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3">
            <a:extLst>
              <a:ext uri="{FF2B5EF4-FFF2-40B4-BE49-F238E27FC236}">
                <a16:creationId xmlns:a16="http://schemas.microsoft.com/office/drawing/2014/main" id="{F53966F8-4E34-4797-9621-E8C53362EB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3" name="Rectangle 15">
            <a:extLst>
              <a:ext uri="{FF2B5EF4-FFF2-40B4-BE49-F238E27FC236}">
                <a16:creationId xmlns:a16="http://schemas.microsoft.com/office/drawing/2014/main" id="{2A777140-1721-4B3F-93FB-E21A58B0A8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7">
            <a:extLst>
              <a:ext uri="{FF2B5EF4-FFF2-40B4-BE49-F238E27FC236}">
                <a16:creationId xmlns:a16="http://schemas.microsoft.com/office/drawing/2014/main" id="{7C7A914E-9CB8-4F9C-A551-0E4C338228C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538554"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9">
            <a:extLst>
              <a:ext uri="{FF2B5EF4-FFF2-40B4-BE49-F238E27FC236}">
                <a16:creationId xmlns:a16="http://schemas.microsoft.com/office/drawing/2014/main" id="{3424A360-DE61-42B8-BF2C-91E703C86C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3" y="480060"/>
            <a:ext cx="5538554"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FAFFA43-3333-4073-AD33-30BBB3C7EFA3}"/>
              </a:ext>
            </a:extLst>
          </p:cNvPr>
          <p:cNvPicPr>
            <a:picLocks noChangeAspect="1"/>
          </p:cNvPicPr>
          <p:nvPr/>
        </p:nvPicPr>
        <p:blipFill>
          <a:blip r:embed="rId4"/>
          <a:stretch>
            <a:fillRect/>
          </a:stretch>
        </p:blipFill>
        <p:spPr>
          <a:xfrm>
            <a:off x="6337300" y="1959300"/>
            <a:ext cx="5201707" cy="2925959"/>
          </a:xfrm>
          <a:prstGeom prst="rect">
            <a:avLst/>
          </a:prstGeom>
        </p:spPr>
      </p:pic>
      <p:pic>
        <p:nvPicPr>
          <p:cNvPr id="5" name="Picture 4">
            <a:extLst>
              <a:ext uri="{FF2B5EF4-FFF2-40B4-BE49-F238E27FC236}">
                <a16:creationId xmlns:a16="http://schemas.microsoft.com/office/drawing/2014/main" id="{6551E97B-6A40-4836-A838-F71C59DC9B8C}"/>
              </a:ext>
            </a:extLst>
          </p:cNvPr>
          <p:cNvPicPr>
            <a:picLocks noChangeAspect="1"/>
          </p:cNvPicPr>
          <p:nvPr/>
        </p:nvPicPr>
        <p:blipFill>
          <a:blip r:embed="rId5"/>
          <a:stretch>
            <a:fillRect/>
          </a:stretch>
        </p:blipFill>
        <p:spPr>
          <a:xfrm>
            <a:off x="643467" y="1966020"/>
            <a:ext cx="5201707" cy="2925959"/>
          </a:xfrm>
          <a:prstGeom prst="rect">
            <a:avLst/>
          </a:prstGeom>
        </p:spPr>
      </p:pic>
      <p:sp>
        <p:nvSpPr>
          <p:cNvPr id="8" name="TextBox 7">
            <a:extLst>
              <a:ext uri="{FF2B5EF4-FFF2-40B4-BE49-F238E27FC236}">
                <a16:creationId xmlns:a16="http://schemas.microsoft.com/office/drawing/2014/main" id="{F47F2254-61F5-451B-A5CE-A23AAB82B764}"/>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28" name="TextBox 27">
            <a:extLst>
              <a:ext uri="{FF2B5EF4-FFF2-40B4-BE49-F238E27FC236}">
                <a16:creationId xmlns:a16="http://schemas.microsoft.com/office/drawing/2014/main" id="{D22D80FE-528A-457E-A106-1FAC3EABF02E}"/>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30" name="Picture 29">
            <a:extLst>
              <a:ext uri="{FF2B5EF4-FFF2-40B4-BE49-F238E27FC236}">
                <a16:creationId xmlns:a16="http://schemas.microsoft.com/office/drawing/2014/main" id="{1E8404E4-A581-4C42-B945-4933AC04D0F0}"/>
              </a:ext>
            </a:extLst>
          </p:cNvPr>
          <p:cNvPicPr>
            <a:picLocks noChangeAspect="1"/>
          </p:cNvPicPr>
          <p:nvPr/>
        </p:nvPicPr>
        <p:blipFill>
          <a:blip r:embed="rId6"/>
          <a:stretch>
            <a:fillRect/>
          </a:stretch>
        </p:blipFill>
        <p:spPr>
          <a:xfrm>
            <a:off x="11711940" y="0"/>
            <a:ext cx="480059" cy="480059"/>
          </a:xfrm>
          <a:prstGeom prst="rect">
            <a:avLst/>
          </a:prstGeom>
        </p:spPr>
      </p:pic>
      <p:sp>
        <p:nvSpPr>
          <p:cNvPr id="2" name="Footer Placeholder 1">
            <a:extLst>
              <a:ext uri="{FF2B5EF4-FFF2-40B4-BE49-F238E27FC236}">
                <a16:creationId xmlns:a16="http://schemas.microsoft.com/office/drawing/2014/main" id="{E3B0FA01-5409-416E-BB23-2366DFECA653}"/>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235725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FF65-0B81-4C92-A003-13CB47A1F96C}"/>
              </a:ext>
            </a:extLst>
          </p:cNvPr>
          <p:cNvSpPr>
            <a:spLocks noGrp="1"/>
          </p:cNvSpPr>
          <p:nvPr>
            <p:ph type="title"/>
          </p:nvPr>
        </p:nvSpPr>
        <p:spPr/>
        <p:txBody>
          <a:bodyPr/>
          <a:lstStyle/>
          <a:p>
            <a:r>
              <a:rPr lang="en-GB" dirty="0"/>
              <a:t>Lets add some content</a:t>
            </a:r>
          </a:p>
        </p:txBody>
      </p:sp>
      <p:sp>
        <p:nvSpPr>
          <p:cNvPr id="3" name="Content Placeholder 2">
            <a:extLst>
              <a:ext uri="{FF2B5EF4-FFF2-40B4-BE49-F238E27FC236}">
                <a16:creationId xmlns:a16="http://schemas.microsoft.com/office/drawing/2014/main" id="{DCEB0396-D5CA-4A47-A093-A3722F76A127}"/>
              </a:ext>
            </a:extLst>
          </p:cNvPr>
          <p:cNvSpPr>
            <a:spLocks noGrp="1"/>
          </p:cNvSpPr>
          <p:nvPr>
            <p:ph sz="quarter" idx="13"/>
          </p:nvPr>
        </p:nvSpPr>
        <p:spPr/>
        <p:txBody>
          <a:bodyPr/>
          <a:lstStyle/>
          <a:p>
            <a:pPr marL="0" indent="0">
              <a:buNone/>
            </a:pPr>
            <a:r>
              <a:rPr lang="en-GB" dirty="0"/>
              <a:t>Lets make a title for the webpage. To do this enter the title between the two title tags.</a:t>
            </a:r>
          </a:p>
          <a:p>
            <a:pPr marL="0" indent="0">
              <a:buNone/>
            </a:pPr>
            <a:r>
              <a:rPr lang="en-GB" dirty="0"/>
              <a:t>How about we add some information to the page. To do this we must use the paragraph tag.</a:t>
            </a:r>
          </a:p>
          <a:p>
            <a:pPr marL="0" indent="0">
              <a:buNone/>
            </a:pPr>
            <a:r>
              <a:rPr lang="en-GB" dirty="0"/>
              <a:t>Paragraph – This is used to add text to our page</a:t>
            </a:r>
          </a:p>
          <a:p>
            <a:pPr marL="0" indent="0">
              <a:buNone/>
            </a:pPr>
            <a:r>
              <a:rPr lang="en-GB" sz="1200" i="1" dirty="0"/>
              <a:t>&lt;</a:t>
            </a:r>
            <a:r>
              <a:rPr lang="en-GB" sz="1200" i="1" cap="none" dirty="0"/>
              <a:t>p&gt; = this is easy</a:t>
            </a:r>
          </a:p>
          <a:p>
            <a:pPr marL="0" indent="0">
              <a:buNone/>
            </a:pPr>
            <a:r>
              <a:rPr lang="en-GB" cap="none" dirty="0"/>
              <a:t>REMEMBER HOWEVER, THE P TAG MUST GO IN BETWEEN THE BODY TAGS…</a:t>
            </a:r>
          </a:p>
        </p:txBody>
      </p:sp>
      <p:sp>
        <p:nvSpPr>
          <p:cNvPr id="4" name="Footer Placeholder 3">
            <a:extLst>
              <a:ext uri="{FF2B5EF4-FFF2-40B4-BE49-F238E27FC236}">
                <a16:creationId xmlns:a16="http://schemas.microsoft.com/office/drawing/2014/main" id="{5CDFE26C-910C-483B-80AF-600477F37B6F}"/>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3122150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68FBBF1E-1555-488E-8C0C-058E5710BE8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F53966F8-4E34-4797-9621-E8C53362EB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6" name="Rectangle 15">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3C69C4-9776-4813-825E-135D5184802A}"/>
              </a:ext>
            </a:extLst>
          </p:cNvPr>
          <p:cNvPicPr>
            <a:picLocks noChangeAspect="1"/>
          </p:cNvPicPr>
          <p:nvPr/>
        </p:nvPicPr>
        <p:blipFill>
          <a:blip r:embed="rId4"/>
          <a:stretch>
            <a:fillRect/>
          </a:stretch>
        </p:blipFill>
        <p:spPr>
          <a:xfrm>
            <a:off x="640672" y="1985962"/>
            <a:ext cx="5130799" cy="2886074"/>
          </a:xfrm>
          <a:prstGeom prst="rect">
            <a:avLst/>
          </a:prstGeom>
        </p:spPr>
      </p:pic>
      <p:pic>
        <p:nvPicPr>
          <p:cNvPr id="7" name="Picture 6">
            <a:extLst>
              <a:ext uri="{FF2B5EF4-FFF2-40B4-BE49-F238E27FC236}">
                <a16:creationId xmlns:a16="http://schemas.microsoft.com/office/drawing/2014/main" id="{A0E5822B-E028-4DBD-A30B-F5D48ECF7FF8}"/>
              </a:ext>
            </a:extLst>
          </p:cNvPr>
          <p:cNvPicPr>
            <a:picLocks noChangeAspect="1"/>
          </p:cNvPicPr>
          <p:nvPr/>
        </p:nvPicPr>
        <p:blipFill>
          <a:blip r:embed="rId5"/>
          <a:stretch>
            <a:fillRect/>
          </a:stretch>
        </p:blipFill>
        <p:spPr>
          <a:xfrm>
            <a:off x="6420526" y="1985962"/>
            <a:ext cx="5130799" cy="2886074"/>
          </a:xfrm>
          <a:prstGeom prst="rect">
            <a:avLst/>
          </a:prstGeom>
        </p:spPr>
      </p:pic>
      <p:sp>
        <p:nvSpPr>
          <p:cNvPr id="13" name="TextBox 12">
            <a:extLst>
              <a:ext uri="{FF2B5EF4-FFF2-40B4-BE49-F238E27FC236}">
                <a16:creationId xmlns:a16="http://schemas.microsoft.com/office/drawing/2014/main" id="{69AAFC5F-EA17-49DB-B1F0-81A164430E3C}"/>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15" name="TextBox 14">
            <a:extLst>
              <a:ext uri="{FF2B5EF4-FFF2-40B4-BE49-F238E27FC236}">
                <a16:creationId xmlns:a16="http://schemas.microsoft.com/office/drawing/2014/main" id="{60B589D0-DDE9-4B84-AA45-7CDD968E8962}"/>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sp>
        <p:nvSpPr>
          <p:cNvPr id="2" name="Footer Placeholder 1">
            <a:extLst>
              <a:ext uri="{FF2B5EF4-FFF2-40B4-BE49-F238E27FC236}">
                <a16:creationId xmlns:a16="http://schemas.microsoft.com/office/drawing/2014/main" id="{CF530220-EB44-4091-A574-53FF99DA754B}"/>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1071658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FF65-0B81-4C92-A003-13CB47A1F96C}"/>
              </a:ext>
            </a:extLst>
          </p:cNvPr>
          <p:cNvSpPr>
            <a:spLocks noGrp="1"/>
          </p:cNvSpPr>
          <p:nvPr>
            <p:ph type="title"/>
          </p:nvPr>
        </p:nvSpPr>
        <p:spPr/>
        <p:txBody>
          <a:bodyPr/>
          <a:lstStyle/>
          <a:p>
            <a:r>
              <a:rPr lang="en-GB" dirty="0"/>
              <a:t>Lets add some content</a:t>
            </a:r>
          </a:p>
        </p:txBody>
      </p:sp>
      <p:sp>
        <p:nvSpPr>
          <p:cNvPr id="3" name="Content Placeholder 2">
            <a:extLst>
              <a:ext uri="{FF2B5EF4-FFF2-40B4-BE49-F238E27FC236}">
                <a16:creationId xmlns:a16="http://schemas.microsoft.com/office/drawing/2014/main" id="{DCEB0396-D5CA-4A47-A093-A3722F76A127}"/>
              </a:ext>
            </a:extLst>
          </p:cNvPr>
          <p:cNvSpPr>
            <a:spLocks noGrp="1"/>
          </p:cNvSpPr>
          <p:nvPr>
            <p:ph sz="quarter" idx="13"/>
          </p:nvPr>
        </p:nvSpPr>
        <p:spPr/>
        <p:txBody>
          <a:bodyPr/>
          <a:lstStyle/>
          <a:p>
            <a:pPr marL="0" indent="0">
              <a:buNone/>
            </a:pPr>
            <a:r>
              <a:rPr lang="en-GB" cap="none" dirty="0"/>
              <a:t>HOW ABOUT SOME IMAGES ON OUR WEBPAGE? IF WE WANT TO DO THIS WE NEED TO USE THE IMAGE TAG…</a:t>
            </a:r>
          </a:p>
          <a:p>
            <a:pPr marL="0" indent="0">
              <a:buNone/>
            </a:pPr>
            <a:r>
              <a:rPr lang="en-GB" sz="1200" i="1" dirty="0"/>
              <a:t>&lt;</a:t>
            </a:r>
            <a:r>
              <a:rPr lang="en-GB" sz="1200" i="1" cap="none" dirty="0"/>
              <a:t>img src=“directory link to image” alt=“description” height=“50” width=“50”/&gt; = this is a little more complex</a:t>
            </a:r>
          </a:p>
          <a:p>
            <a:pPr marL="0" indent="0">
              <a:lnSpc>
                <a:spcPct val="50000"/>
              </a:lnSpc>
              <a:buNone/>
            </a:pPr>
            <a:r>
              <a:rPr lang="en-GB" sz="1200" cap="none" dirty="0"/>
              <a:t>Src = This is the source for the image located in your computer e.g src</a:t>
            </a:r>
            <a:r>
              <a:rPr lang="en-GB" sz="1200" i="1" cap="none" dirty="0"/>
              <a:t>=“C:/users/Sam/pictures/demo.jpg”</a:t>
            </a:r>
          </a:p>
          <a:p>
            <a:pPr marL="0" indent="0">
              <a:lnSpc>
                <a:spcPct val="50000"/>
              </a:lnSpc>
              <a:buNone/>
            </a:pPr>
            <a:r>
              <a:rPr lang="en-GB" sz="1200" cap="none" dirty="0"/>
              <a:t>Alt = This is the text that will appear should the image be missing or not located on the computer</a:t>
            </a:r>
          </a:p>
          <a:p>
            <a:pPr marL="0" indent="0">
              <a:lnSpc>
                <a:spcPct val="50000"/>
              </a:lnSpc>
              <a:buNone/>
            </a:pPr>
            <a:r>
              <a:rPr lang="en-GB" sz="1200" cap="none" dirty="0"/>
              <a:t>Height = This is the height of the image in pixels</a:t>
            </a:r>
          </a:p>
          <a:p>
            <a:pPr marL="0" indent="0">
              <a:lnSpc>
                <a:spcPct val="50000"/>
              </a:lnSpc>
              <a:buNone/>
            </a:pPr>
            <a:r>
              <a:rPr lang="en-GB" sz="1200" cap="none" dirty="0"/>
              <a:t>Width = This is the width of the image in pixels</a:t>
            </a:r>
          </a:p>
          <a:p>
            <a:pPr marL="0" indent="0">
              <a:buNone/>
            </a:pPr>
            <a:r>
              <a:rPr lang="en-GB" cap="none" dirty="0"/>
              <a:t>MAKE NOTE THAT IN HTML THE IMG TAG IS SELF CLOSING – HENCE THE / AT THE END OF THE DECLARATION. </a:t>
            </a:r>
          </a:p>
        </p:txBody>
      </p:sp>
      <p:sp>
        <p:nvSpPr>
          <p:cNvPr id="4" name="Footer Placeholder 3">
            <a:extLst>
              <a:ext uri="{FF2B5EF4-FFF2-40B4-BE49-F238E27FC236}">
                <a16:creationId xmlns:a16="http://schemas.microsoft.com/office/drawing/2014/main" id="{10A696F5-3969-4EFE-8EDE-D11D90DC55A8}"/>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39071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5" name="Picture 2">
            <a:extLst>
              <a:ext uri="{FF2B5EF4-FFF2-40B4-BE49-F238E27FC236}">
                <a16:creationId xmlns:a16="http://schemas.microsoft.com/office/drawing/2014/main" id="{68FBBF1E-1555-488E-8C0C-058E5710BE8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3">
            <a:extLst>
              <a:ext uri="{FF2B5EF4-FFF2-40B4-BE49-F238E27FC236}">
                <a16:creationId xmlns:a16="http://schemas.microsoft.com/office/drawing/2014/main" id="{F53966F8-4E34-4797-9621-E8C53362EB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7" name="Rectangle 15">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7">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19">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5EC7526-6B14-4B2D-BAD3-504206EF0A69}"/>
              </a:ext>
            </a:extLst>
          </p:cNvPr>
          <p:cNvPicPr>
            <a:picLocks noChangeAspect="1"/>
          </p:cNvPicPr>
          <p:nvPr/>
        </p:nvPicPr>
        <p:blipFill>
          <a:blip r:embed="rId4"/>
          <a:stretch>
            <a:fillRect/>
          </a:stretch>
        </p:blipFill>
        <p:spPr>
          <a:xfrm>
            <a:off x="640672" y="1985962"/>
            <a:ext cx="5130799" cy="2886074"/>
          </a:xfrm>
          <a:prstGeom prst="rect">
            <a:avLst/>
          </a:prstGeom>
        </p:spPr>
      </p:pic>
      <p:pic>
        <p:nvPicPr>
          <p:cNvPr id="5" name="Picture 4">
            <a:extLst>
              <a:ext uri="{FF2B5EF4-FFF2-40B4-BE49-F238E27FC236}">
                <a16:creationId xmlns:a16="http://schemas.microsoft.com/office/drawing/2014/main" id="{30F5324D-729C-4516-8245-C17D9497CFF5}"/>
              </a:ext>
            </a:extLst>
          </p:cNvPr>
          <p:cNvPicPr>
            <a:picLocks noChangeAspect="1"/>
          </p:cNvPicPr>
          <p:nvPr/>
        </p:nvPicPr>
        <p:blipFill>
          <a:blip r:embed="rId5"/>
          <a:stretch>
            <a:fillRect/>
          </a:stretch>
        </p:blipFill>
        <p:spPr>
          <a:xfrm>
            <a:off x="6420526" y="1985962"/>
            <a:ext cx="5130799" cy="2886074"/>
          </a:xfrm>
          <a:prstGeom prst="rect">
            <a:avLst/>
          </a:prstGeom>
        </p:spPr>
      </p:pic>
      <p:sp>
        <p:nvSpPr>
          <p:cNvPr id="38" name="TextBox 37">
            <a:extLst>
              <a:ext uri="{FF2B5EF4-FFF2-40B4-BE49-F238E27FC236}">
                <a16:creationId xmlns:a16="http://schemas.microsoft.com/office/drawing/2014/main" id="{FAB33476-032F-46EF-8111-8FC983236C1A}"/>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44" name="TextBox 43">
            <a:extLst>
              <a:ext uri="{FF2B5EF4-FFF2-40B4-BE49-F238E27FC236}">
                <a16:creationId xmlns:a16="http://schemas.microsoft.com/office/drawing/2014/main" id="{03A4DF00-4C2F-459E-9C4A-46928723FCD7}"/>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50" name="Picture 49">
            <a:extLst>
              <a:ext uri="{FF2B5EF4-FFF2-40B4-BE49-F238E27FC236}">
                <a16:creationId xmlns:a16="http://schemas.microsoft.com/office/drawing/2014/main" id="{FB98B572-CF80-4DB5-BBB5-503DE05AF63D}"/>
              </a:ext>
            </a:extLst>
          </p:cNvPr>
          <p:cNvPicPr>
            <a:picLocks noChangeAspect="1"/>
          </p:cNvPicPr>
          <p:nvPr/>
        </p:nvPicPr>
        <p:blipFill>
          <a:blip r:embed="rId6"/>
          <a:stretch>
            <a:fillRect/>
          </a:stretch>
        </p:blipFill>
        <p:spPr>
          <a:xfrm>
            <a:off x="11711940" y="0"/>
            <a:ext cx="480059" cy="480059"/>
          </a:xfrm>
          <a:prstGeom prst="rect">
            <a:avLst/>
          </a:prstGeom>
        </p:spPr>
      </p:pic>
      <p:sp>
        <p:nvSpPr>
          <p:cNvPr id="2" name="Footer Placeholder 1">
            <a:extLst>
              <a:ext uri="{FF2B5EF4-FFF2-40B4-BE49-F238E27FC236}">
                <a16:creationId xmlns:a16="http://schemas.microsoft.com/office/drawing/2014/main" id="{0ECB324F-BF01-42D7-85E4-A580BDE40D06}"/>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1801699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FF65-0B81-4C92-A003-13CB47A1F96C}"/>
              </a:ext>
            </a:extLst>
          </p:cNvPr>
          <p:cNvSpPr>
            <a:spLocks noGrp="1"/>
          </p:cNvSpPr>
          <p:nvPr>
            <p:ph type="title"/>
          </p:nvPr>
        </p:nvSpPr>
        <p:spPr/>
        <p:txBody>
          <a:bodyPr/>
          <a:lstStyle/>
          <a:p>
            <a:r>
              <a:rPr lang="en-GB" dirty="0"/>
              <a:t>Lets add some content</a:t>
            </a:r>
          </a:p>
        </p:txBody>
      </p:sp>
      <p:sp>
        <p:nvSpPr>
          <p:cNvPr id="3" name="Content Placeholder 2">
            <a:extLst>
              <a:ext uri="{FF2B5EF4-FFF2-40B4-BE49-F238E27FC236}">
                <a16:creationId xmlns:a16="http://schemas.microsoft.com/office/drawing/2014/main" id="{DCEB0396-D5CA-4A47-A093-A3722F76A127}"/>
              </a:ext>
            </a:extLst>
          </p:cNvPr>
          <p:cNvSpPr>
            <a:spLocks noGrp="1"/>
          </p:cNvSpPr>
          <p:nvPr>
            <p:ph sz="quarter" idx="13"/>
          </p:nvPr>
        </p:nvSpPr>
        <p:spPr/>
        <p:txBody>
          <a:bodyPr/>
          <a:lstStyle/>
          <a:p>
            <a:pPr marL="0" indent="0">
              <a:buNone/>
            </a:pPr>
            <a:r>
              <a:rPr lang="en-GB" cap="none" dirty="0"/>
              <a:t>HOW ABOUT WE ADD A TITLE TO THE TOP OF THE DOCUMENT SO THE USER KNOWS WHAT THE SITE IS?</a:t>
            </a:r>
          </a:p>
          <a:p>
            <a:pPr marL="0" indent="0">
              <a:buNone/>
            </a:pPr>
            <a:r>
              <a:rPr lang="en-GB" sz="1200" i="1" dirty="0"/>
              <a:t>&lt;</a:t>
            </a:r>
            <a:r>
              <a:rPr lang="en-GB" sz="1200" i="1" cap="none" dirty="0"/>
              <a:t>h1&gt; = this is very simple</a:t>
            </a:r>
          </a:p>
          <a:p>
            <a:pPr marL="0" indent="0">
              <a:buNone/>
            </a:pPr>
            <a:r>
              <a:rPr lang="en-GB" cap="none" dirty="0"/>
              <a:t>IF YOU WANT MULTIPLE TITLES ON A PAGE THEN YOU NEED TO USE H2, H3, H4 AND SO ON!</a:t>
            </a:r>
          </a:p>
        </p:txBody>
      </p:sp>
      <p:sp>
        <p:nvSpPr>
          <p:cNvPr id="4" name="Footer Placeholder 3">
            <a:extLst>
              <a:ext uri="{FF2B5EF4-FFF2-40B4-BE49-F238E27FC236}">
                <a16:creationId xmlns:a16="http://schemas.microsoft.com/office/drawing/2014/main" id="{F96D673C-9C8B-4E5D-B39C-C452DCFA4E9E}"/>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1549493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68FBBF1E-1555-488E-8C0C-058E5710BE8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F53966F8-4E34-4797-9621-E8C53362EB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6" name="Rectangle 15">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14F99D-0F30-4173-B1C7-D3C82F8F6151}"/>
              </a:ext>
            </a:extLst>
          </p:cNvPr>
          <p:cNvPicPr>
            <a:picLocks noChangeAspect="1"/>
          </p:cNvPicPr>
          <p:nvPr/>
        </p:nvPicPr>
        <p:blipFill>
          <a:blip r:embed="rId4"/>
          <a:stretch>
            <a:fillRect/>
          </a:stretch>
        </p:blipFill>
        <p:spPr>
          <a:xfrm>
            <a:off x="634250" y="1985962"/>
            <a:ext cx="5130799" cy="2886074"/>
          </a:xfrm>
          <a:prstGeom prst="rect">
            <a:avLst/>
          </a:prstGeom>
        </p:spPr>
      </p:pic>
      <p:pic>
        <p:nvPicPr>
          <p:cNvPr id="7" name="Picture 6">
            <a:extLst>
              <a:ext uri="{FF2B5EF4-FFF2-40B4-BE49-F238E27FC236}">
                <a16:creationId xmlns:a16="http://schemas.microsoft.com/office/drawing/2014/main" id="{626851BD-8FEB-416A-995D-656094245A86}"/>
              </a:ext>
            </a:extLst>
          </p:cNvPr>
          <p:cNvPicPr>
            <a:picLocks noChangeAspect="1"/>
          </p:cNvPicPr>
          <p:nvPr/>
        </p:nvPicPr>
        <p:blipFill>
          <a:blip r:embed="rId5"/>
          <a:stretch>
            <a:fillRect/>
          </a:stretch>
        </p:blipFill>
        <p:spPr>
          <a:xfrm>
            <a:off x="6420526" y="1985962"/>
            <a:ext cx="5130799" cy="2886074"/>
          </a:xfrm>
          <a:prstGeom prst="rect">
            <a:avLst/>
          </a:prstGeom>
        </p:spPr>
      </p:pic>
      <p:sp>
        <p:nvSpPr>
          <p:cNvPr id="13" name="TextBox 12">
            <a:extLst>
              <a:ext uri="{FF2B5EF4-FFF2-40B4-BE49-F238E27FC236}">
                <a16:creationId xmlns:a16="http://schemas.microsoft.com/office/drawing/2014/main" id="{A50BEDC4-CAB6-46B6-9DED-05178EF27B45}"/>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15" name="TextBox 14">
            <a:extLst>
              <a:ext uri="{FF2B5EF4-FFF2-40B4-BE49-F238E27FC236}">
                <a16:creationId xmlns:a16="http://schemas.microsoft.com/office/drawing/2014/main" id="{1C8F39CF-8E4E-4518-9E56-6641C8ED5D73}"/>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17" name="Picture 16">
            <a:extLst>
              <a:ext uri="{FF2B5EF4-FFF2-40B4-BE49-F238E27FC236}">
                <a16:creationId xmlns:a16="http://schemas.microsoft.com/office/drawing/2014/main" id="{BC845904-ED73-44D2-8006-8FA3BFCDE4F6}"/>
              </a:ext>
            </a:extLst>
          </p:cNvPr>
          <p:cNvPicPr>
            <a:picLocks noChangeAspect="1"/>
          </p:cNvPicPr>
          <p:nvPr/>
        </p:nvPicPr>
        <p:blipFill>
          <a:blip r:embed="rId6"/>
          <a:stretch>
            <a:fillRect/>
          </a:stretch>
        </p:blipFill>
        <p:spPr>
          <a:xfrm>
            <a:off x="11711940" y="0"/>
            <a:ext cx="480059" cy="480059"/>
          </a:xfrm>
          <a:prstGeom prst="rect">
            <a:avLst/>
          </a:prstGeom>
        </p:spPr>
      </p:pic>
      <p:sp>
        <p:nvSpPr>
          <p:cNvPr id="2" name="Footer Placeholder 1">
            <a:extLst>
              <a:ext uri="{FF2B5EF4-FFF2-40B4-BE49-F238E27FC236}">
                <a16:creationId xmlns:a16="http://schemas.microsoft.com/office/drawing/2014/main" id="{825FA22C-7CD9-4C29-8332-19280270E51F}"/>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245306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6620-7203-46D7-8D20-4F37CD9B1263}"/>
              </a:ext>
            </a:extLst>
          </p:cNvPr>
          <p:cNvSpPr>
            <a:spLocks noGrp="1"/>
          </p:cNvSpPr>
          <p:nvPr>
            <p:ph type="title"/>
          </p:nvPr>
        </p:nvSpPr>
        <p:spPr/>
        <p:txBody>
          <a:bodyPr/>
          <a:lstStyle/>
          <a:p>
            <a:r>
              <a:rPr lang="en-GB" dirty="0"/>
              <a:t>What is HTML5 and css?</a:t>
            </a:r>
          </a:p>
        </p:txBody>
      </p:sp>
      <p:sp>
        <p:nvSpPr>
          <p:cNvPr id="3" name="Content Placeholder 2">
            <a:extLst>
              <a:ext uri="{FF2B5EF4-FFF2-40B4-BE49-F238E27FC236}">
                <a16:creationId xmlns:a16="http://schemas.microsoft.com/office/drawing/2014/main" id="{183410CE-D93B-4918-AD89-77F60ADE9A20}"/>
              </a:ext>
            </a:extLst>
          </p:cNvPr>
          <p:cNvSpPr>
            <a:spLocks noGrp="1"/>
          </p:cNvSpPr>
          <p:nvPr>
            <p:ph sz="quarter" idx="13"/>
          </p:nvPr>
        </p:nvSpPr>
        <p:spPr/>
        <p:txBody>
          <a:bodyPr>
            <a:normAutofit fontScale="85000" lnSpcReduction="10000"/>
          </a:bodyPr>
          <a:lstStyle/>
          <a:p>
            <a:pPr marL="0" indent="0">
              <a:buNone/>
            </a:pPr>
            <a:r>
              <a:rPr lang="en-GB" dirty="0"/>
              <a:t>The definition given by w3schools is…</a:t>
            </a:r>
          </a:p>
          <a:p>
            <a:pPr marL="0" indent="0">
              <a:buNone/>
            </a:pPr>
            <a:r>
              <a:rPr lang="en-GB" i="1" dirty="0"/>
              <a:t>“HTML is the standard markup language for creating Web pages”</a:t>
            </a:r>
          </a:p>
          <a:p>
            <a:r>
              <a:rPr lang="en-GB" dirty="0"/>
              <a:t>HTML stands for Hyper Text Markup Language</a:t>
            </a:r>
          </a:p>
          <a:p>
            <a:r>
              <a:rPr lang="en-GB" dirty="0"/>
              <a:t>HTML describes the structure of Web pages using markup</a:t>
            </a:r>
          </a:p>
          <a:p>
            <a:r>
              <a:rPr lang="en-GB" dirty="0"/>
              <a:t>HTML elements are the building blocks of HTML pages</a:t>
            </a:r>
          </a:p>
          <a:p>
            <a:r>
              <a:rPr lang="en-GB" dirty="0"/>
              <a:t>HTML elements are represented by tags</a:t>
            </a:r>
          </a:p>
          <a:p>
            <a:r>
              <a:rPr lang="en-GB" dirty="0"/>
              <a:t>HTML tags label pieces of content such as "heading", "paragraph", "table", and so on</a:t>
            </a:r>
          </a:p>
          <a:p>
            <a:r>
              <a:rPr lang="en-GB" dirty="0"/>
              <a:t>Browsers do not display the HTML tags, but use them to render the content of the page</a:t>
            </a:r>
          </a:p>
          <a:p>
            <a:pPr marL="0" indent="0">
              <a:buNone/>
            </a:pPr>
            <a:endParaRPr lang="en-GB" i="1" dirty="0"/>
          </a:p>
        </p:txBody>
      </p:sp>
      <p:sp>
        <p:nvSpPr>
          <p:cNvPr id="5" name="Footer Placeholder 4">
            <a:extLst>
              <a:ext uri="{FF2B5EF4-FFF2-40B4-BE49-F238E27FC236}">
                <a16:creationId xmlns:a16="http://schemas.microsoft.com/office/drawing/2014/main" id="{9F4448BF-2D1C-41B4-92AC-856D8927E8E2}"/>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417569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FF65-0B81-4C92-A003-13CB47A1F96C}"/>
              </a:ext>
            </a:extLst>
          </p:cNvPr>
          <p:cNvSpPr>
            <a:spLocks noGrp="1"/>
          </p:cNvSpPr>
          <p:nvPr>
            <p:ph type="title"/>
          </p:nvPr>
        </p:nvSpPr>
        <p:spPr/>
        <p:txBody>
          <a:bodyPr/>
          <a:lstStyle/>
          <a:p>
            <a:r>
              <a:rPr lang="en-GB" dirty="0"/>
              <a:t>Lets add some content</a:t>
            </a:r>
          </a:p>
        </p:txBody>
      </p:sp>
      <p:sp>
        <p:nvSpPr>
          <p:cNvPr id="3" name="Content Placeholder 2">
            <a:extLst>
              <a:ext uri="{FF2B5EF4-FFF2-40B4-BE49-F238E27FC236}">
                <a16:creationId xmlns:a16="http://schemas.microsoft.com/office/drawing/2014/main" id="{DCEB0396-D5CA-4A47-A093-A3722F76A127}"/>
              </a:ext>
            </a:extLst>
          </p:cNvPr>
          <p:cNvSpPr>
            <a:spLocks noGrp="1"/>
          </p:cNvSpPr>
          <p:nvPr>
            <p:ph sz="quarter" idx="13"/>
          </p:nvPr>
        </p:nvSpPr>
        <p:spPr/>
        <p:txBody>
          <a:bodyPr/>
          <a:lstStyle/>
          <a:p>
            <a:pPr marL="0" indent="0">
              <a:buNone/>
            </a:pPr>
            <a:r>
              <a:rPr lang="en-GB" cap="none" dirty="0"/>
              <a:t>IT STILL NEEDS SOMETHING ELSE? </a:t>
            </a:r>
          </a:p>
          <a:p>
            <a:pPr marL="0" indent="0">
              <a:buNone/>
            </a:pPr>
            <a:r>
              <a:rPr lang="en-GB" cap="none" dirty="0"/>
              <a:t>HOW ABOUT A TABLE. TO CREATE A TABLE WE USE THE TABLE TAG AS WELL AS THE TH, TR AND TD TAGS…</a:t>
            </a:r>
          </a:p>
          <a:p>
            <a:pPr marL="0" indent="0">
              <a:lnSpc>
                <a:spcPct val="50000"/>
              </a:lnSpc>
              <a:buNone/>
            </a:pPr>
            <a:r>
              <a:rPr lang="en-GB" sz="1200" i="1" cap="none" dirty="0"/>
              <a:t>&lt;table&gt; = the defining element</a:t>
            </a:r>
          </a:p>
          <a:p>
            <a:pPr marL="0" indent="0">
              <a:lnSpc>
                <a:spcPct val="50000"/>
              </a:lnSpc>
              <a:buNone/>
            </a:pPr>
            <a:r>
              <a:rPr lang="en-GB" sz="1200" i="1" cap="none" dirty="0"/>
              <a:t>&lt;td&gt; = is used to define cell data</a:t>
            </a:r>
          </a:p>
          <a:p>
            <a:pPr marL="0" indent="0">
              <a:lnSpc>
                <a:spcPct val="50000"/>
              </a:lnSpc>
              <a:buNone/>
            </a:pPr>
            <a:r>
              <a:rPr lang="en-GB" sz="1200" i="1" cap="none" dirty="0"/>
              <a:t>&lt;tr&gt; = is used to define the row</a:t>
            </a:r>
          </a:p>
          <a:p>
            <a:pPr marL="0" indent="0">
              <a:lnSpc>
                <a:spcPct val="50000"/>
              </a:lnSpc>
              <a:buNone/>
            </a:pPr>
            <a:r>
              <a:rPr lang="en-GB" sz="1200" i="1" cap="none" dirty="0"/>
              <a:t>&lt;th&gt; = is used to define the table column</a:t>
            </a:r>
          </a:p>
        </p:txBody>
      </p:sp>
      <p:sp>
        <p:nvSpPr>
          <p:cNvPr id="4" name="Footer Placeholder 3">
            <a:extLst>
              <a:ext uri="{FF2B5EF4-FFF2-40B4-BE49-F238E27FC236}">
                <a16:creationId xmlns:a16="http://schemas.microsoft.com/office/drawing/2014/main" id="{10BAE788-DA64-4847-B875-8C4E94E0276E}"/>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49018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68FBBF1E-1555-488E-8C0C-058E5710BE8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F53966F8-4E34-4797-9621-E8C53362EB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9" name="Rectangle 14">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DC868C4-CE57-4BD6-915D-27C639B00045}"/>
              </a:ext>
            </a:extLst>
          </p:cNvPr>
          <p:cNvPicPr>
            <a:picLocks noChangeAspect="1"/>
          </p:cNvPicPr>
          <p:nvPr/>
        </p:nvPicPr>
        <p:blipFill>
          <a:blip r:embed="rId4"/>
          <a:stretch>
            <a:fillRect/>
          </a:stretch>
        </p:blipFill>
        <p:spPr>
          <a:xfrm>
            <a:off x="640672" y="1985962"/>
            <a:ext cx="5130799" cy="2886074"/>
          </a:xfrm>
          <a:prstGeom prst="rect">
            <a:avLst/>
          </a:prstGeom>
        </p:spPr>
      </p:pic>
      <p:pic>
        <p:nvPicPr>
          <p:cNvPr id="3" name="Picture 2">
            <a:extLst>
              <a:ext uri="{FF2B5EF4-FFF2-40B4-BE49-F238E27FC236}">
                <a16:creationId xmlns:a16="http://schemas.microsoft.com/office/drawing/2014/main" id="{E9585163-AACC-4654-A896-BC1423F82272}"/>
              </a:ext>
            </a:extLst>
          </p:cNvPr>
          <p:cNvPicPr>
            <a:picLocks noChangeAspect="1"/>
          </p:cNvPicPr>
          <p:nvPr/>
        </p:nvPicPr>
        <p:blipFill>
          <a:blip r:embed="rId5"/>
          <a:stretch>
            <a:fillRect/>
          </a:stretch>
        </p:blipFill>
        <p:spPr>
          <a:xfrm>
            <a:off x="6420526" y="1985962"/>
            <a:ext cx="5130799" cy="2886074"/>
          </a:xfrm>
          <a:prstGeom prst="rect">
            <a:avLst/>
          </a:prstGeom>
        </p:spPr>
      </p:pic>
      <p:sp>
        <p:nvSpPr>
          <p:cNvPr id="21" name="TextBox 20">
            <a:extLst>
              <a:ext uri="{FF2B5EF4-FFF2-40B4-BE49-F238E27FC236}">
                <a16:creationId xmlns:a16="http://schemas.microsoft.com/office/drawing/2014/main" id="{AEA7505B-7210-43DA-937D-4DA5BE0F7E24}"/>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22" name="TextBox 21">
            <a:extLst>
              <a:ext uri="{FF2B5EF4-FFF2-40B4-BE49-F238E27FC236}">
                <a16:creationId xmlns:a16="http://schemas.microsoft.com/office/drawing/2014/main" id="{C7A3D51E-3187-4762-8C5E-764CBAAC9737}"/>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23" name="Picture 22">
            <a:extLst>
              <a:ext uri="{FF2B5EF4-FFF2-40B4-BE49-F238E27FC236}">
                <a16:creationId xmlns:a16="http://schemas.microsoft.com/office/drawing/2014/main" id="{0741436E-6DC9-4E30-BB03-52F96EF54B15}"/>
              </a:ext>
            </a:extLst>
          </p:cNvPr>
          <p:cNvPicPr>
            <a:picLocks noChangeAspect="1"/>
          </p:cNvPicPr>
          <p:nvPr/>
        </p:nvPicPr>
        <p:blipFill>
          <a:blip r:embed="rId6"/>
          <a:stretch>
            <a:fillRect/>
          </a:stretch>
        </p:blipFill>
        <p:spPr>
          <a:xfrm>
            <a:off x="11711940" y="0"/>
            <a:ext cx="480059" cy="480059"/>
          </a:xfrm>
          <a:prstGeom prst="rect">
            <a:avLst/>
          </a:prstGeom>
        </p:spPr>
      </p:pic>
      <p:sp>
        <p:nvSpPr>
          <p:cNvPr id="2" name="Footer Placeholder 1">
            <a:extLst>
              <a:ext uri="{FF2B5EF4-FFF2-40B4-BE49-F238E27FC236}">
                <a16:creationId xmlns:a16="http://schemas.microsoft.com/office/drawing/2014/main" id="{DABE314E-8FC0-46F3-B8C6-BB33C9EE2459}"/>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1616185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334F-C343-4B5A-9353-4059512B100A}"/>
              </a:ext>
            </a:extLst>
          </p:cNvPr>
          <p:cNvSpPr>
            <a:spLocks noGrp="1"/>
          </p:cNvSpPr>
          <p:nvPr>
            <p:ph type="title"/>
          </p:nvPr>
        </p:nvSpPr>
        <p:spPr/>
        <p:txBody>
          <a:bodyPr/>
          <a:lstStyle/>
          <a:p>
            <a:r>
              <a:rPr lang="en-GB" dirty="0"/>
              <a:t>Not very pretty is it?</a:t>
            </a:r>
          </a:p>
        </p:txBody>
      </p:sp>
      <p:sp>
        <p:nvSpPr>
          <p:cNvPr id="3" name="Content Placeholder 2">
            <a:extLst>
              <a:ext uri="{FF2B5EF4-FFF2-40B4-BE49-F238E27FC236}">
                <a16:creationId xmlns:a16="http://schemas.microsoft.com/office/drawing/2014/main" id="{2D36738E-44BA-401F-8D37-F1CD37F15744}"/>
              </a:ext>
            </a:extLst>
          </p:cNvPr>
          <p:cNvSpPr>
            <a:spLocks noGrp="1"/>
          </p:cNvSpPr>
          <p:nvPr>
            <p:ph sz="quarter" idx="13"/>
          </p:nvPr>
        </p:nvSpPr>
        <p:spPr/>
        <p:txBody>
          <a:bodyPr/>
          <a:lstStyle/>
          <a:p>
            <a:pPr marL="0" indent="0">
              <a:buNone/>
            </a:pPr>
            <a:r>
              <a:rPr lang="en-GB" dirty="0"/>
              <a:t>So we now have a basic webpage. But it doesn’t look very nice does it? How about we introduce some CSS…</a:t>
            </a:r>
          </a:p>
          <a:p>
            <a:pPr marL="0" indent="0">
              <a:buNone/>
            </a:pPr>
            <a:endParaRPr lang="en-GB" dirty="0"/>
          </a:p>
        </p:txBody>
      </p:sp>
      <p:sp>
        <p:nvSpPr>
          <p:cNvPr id="4" name="Footer Placeholder 3">
            <a:extLst>
              <a:ext uri="{FF2B5EF4-FFF2-40B4-BE49-F238E27FC236}">
                <a16:creationId xmlns:a16="http://schemas.microsoft.com/office/drawing/2014/main" id="{53B0D74C-F227-4981-BA26-AA672B289EED}"/>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4165954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334F-C343-4B5A-9353-4059512B100A}"/>
              </a:ext>
            </a:extLst>
          </p:cNvPr>
          <p:cNvSpPr>
            <a:spLocks noGrp="1"/>
          </p:cNvSpPr>
          <p:nvPr>
            <p:ph type="title"/>
          </p:nvPr>
        </p:nvSpPr>
        <p:spPr/>
        <p:txBody>
          <a:bodyPr/>
          <a:lstStyle/>
          <a:p>
            <a:r>
              <a:rPr lang="en-GB" dirty="0"/>
              <a:t>Not very pretty is it?</a:t>
            </a:r>
          </a:p>
        </p:txBody>
      </p:sp>
      <p:sp>
        <p:nvSpPr>
          <p:cNvPr id="3" name="Content Placeholder 2">
            <a:extLst>
              <a:ext uri="{FF2B5EF4-FFF2-40B4-BE49-F238E27FC236}">
                <a16:creationId xmlns:a16="http://schemas.microsoft.com/office/drawing/2014/main" id="{2D36738E-44BA-401F-8D37-F1CD37F15744}"/>
              </a:ext>
            </a:extLst>
          </p:cNvPr>
          <p:cNvSpPr>
            <a:spLocks noGrp="1"/>
          </p:cNvSpPr>
          <p:nvPr>
            <p:ph sz="quarter" idx="13"/>
          </p:nvPr>
        </p:nvSpPr>
        <p:spPr/>
        <p:txBody>
          <a:bodyPr/>
          <a:lstStyle/>
          <a:p>
            <a:pPr marL="0" indent="0">
              <a:buNone/>
            </a:pPr>
            <a:r>
              <a:rPr lang="en-GB" dirty="0"/>
              <a:t>Lets create our css file…</a:t>
            </a:r>
          </a:p>
          <a:p>
            <a:pPr>
              <a:buFontTx/>
              <a:buChar char="-"/>
            </a:pPr>
            <a:r>
              <a:rPr lang="en-GB" dirty="0"/>
              <a:t>We shall call it index.css – so it matches the page it is made for</a:t>
            </a:r>
          </a:p>
          <a:p>
            <a:pPr>
              <a:buFontTx/>
              <a:buChar char="-"/>
            </a:pPr>
            <a:r>
              <a:rPr lang="en-GB" dirty="0"/>
              <a:t>We should now have…</a:t>
            </a:r>
          </a:p>
          <a:p>
            <a:pPr>
              <a:buFontTx/>
              <a:buChar char="-"/>
            </a:pPr>
            <a:endParaRPr lang="en-GB" dirty="0"/>
          </a:p>
          <a:p>
            <a:pPr marL="0" indent="0">
              <a:buNone/>
            </a:pPr>
            <a:endParaRPr lang="en-GB" dirty="0"/>
          </a:p>
        </p:txBody>
      </p:sp>
      <p:pic>
        <p:nvPicPr>
          <p:cNvPr id="5" name="Picture 4">
            <a:extLst>
              <a:ext uri="{FF2B5EF4-FFF2-40B4-BE49-F238E27FC236}">
                <a16:creationId xmlns:a16="http://schemas.microsoft.com/office/drawing/2014/main" id="{004DDFD1-F769-4189-9850-45371F5E365F}"/>
              </a:ext>
            </a:extLst>
          </p:cNvPr>
          <p:cNvPicPr>
            <a:picLocks noChangeAspect="1"/>
          </p:cNvPicPr>
          <p:nvPr/>
        </p:nvPicPr>
        <p:blipFill rotWithShape="1">
          <a:blip r:embed="rId2"/>
          <a:srcRect l="6149" t="13934" r="33446" b="79700"/>
          <a:stretch/>
        </p:blipFill>
        <p:spPr>
          <a:xfrm>
            <a:off x="745913" y="4079145"/>
            <a:ext cx="10699548" cy="634314"/>
          </a:xfrm>
          <a:prstGeom prst="snip2DiagRect">
            <a:avLst/>
          </a:prstGeom>
          <a:solidFill>
            <a:srgbClr val="FFFFFF">
              <a:shade val="85000"/>
            </a:srgbClr>
          </a:solidFill>
          <a:ln w="889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Footer Placeholder 3">
            <a:extLst>
              <a:ext uri="{FF2B5EF4-FFF2-40B4-BE49-F238E27FC236}">
                <a16:creationId xmlns:a16="http://schemas.microsoft.com/office/drawing/2014/main" id="{E9EED982-9A12-4850-88C0-0F920710FE92}"/>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81171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78FB-1939-4597-A05F-DD034F142E38}"/>
              </a:ext>
            </a:extLst>
          </p:cNvPr>
          <p:cNvSpPr>
            <a:spLocks noGrp="1"/>
          </p:cNvSpPr>
          <p:nvPr>
            <p:ph type="title"/>
          </p:nvPr>
        </p:nvSpPr>
        <p:spPr/>
        <p:txBody>
          <a:bodyPr/>
          <a:lstStyle/>
          <a:p>
            <a:r>
              <a:rPr lang="en-GB" dirty="0"/>
              <a:t>Applying CSS to HTML</a:t>
            </a:r>
          </a:p>
        </p:txBody>
      </p:sp>
      <p:sp>
        <p:nvSpPr>
          <p:cNvPr id="3" name="Content Placeholder 2">
            <a:extLst>
              <a:ext uri="{FF2B5EF4-FFF2-40B4-BE49-F238E27FC236}">
                <a16:creationId xmlns:a16="http://schemas.microsoft.com/office/drawing/2014/main" id="{C2638F60-FA31-4D4D-9F9F-3FDFFBCEC20F}"/>
              </a:ext>
            </a:extLst>
          </p:cNvPr>
          <p:cNvSpPr>
            <a:spLocks noGrp="1"/>
          </p:cNvSpPr>
          <p:nvPr>
            <p:ph sz="quarter" idx="13"/>
          </p:nvPr>
        </p:nvSpPr>
        <p:spPr/>
        <p:txBody>
          <a:bodyPr/>
          <a:lstStyle/>
          <a:p>
            <a:r>
              <a:rPr lang="en-GB" dirty="0"/>
              <a:t>Before we can start making our site look nice we need to insert some new elements into the code…</a:t>
            </a:r>
          </a:p>
          <a:p>
            <a:r>
              <a:rPr lang="en-GB" dirty="0"/>
              <a:t>We need to insert div elements into our code…</a:t>
            </a:r>
          </a:p>
          <a:p>
            <a:r>
              <a:rPr lang="en-GB" dirty="0"/>
              <a:t>DIV is used to define a section or division in HTML code. This means we can divide our code into different sections and style each one to our choosing</a:t>
            </a:r>
          </a:p>
        </p:txBody>
      </p:sp>
      <p:sp>
        <p:nvSpPr>
          <p:cNvPr id="4" name="Footer Placeholder 3">
            <a:extLst>
              <a:ext uri="{FF2B5EF4-FFF2-40B4-BE49-F238E27FC236}">
                <a16:creationId xmlns:a16="http://schemas.microsoft.com/office/drawing/2014/main" id="{1F5CAA71-5B01-471A-86C0-CB12DD219913}"/>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2646558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236F-3EF5-4E94-AE51-2EE17892862E}"/>
              </a:ext>
            </a:extLst>
          </p:cNvPr>
          <p:cNvSpPr>
            <a:spLocks noGrp="1"/>
          </p:cNvSpPr>
          <p:nvPr>
            <p:ph type="title"/>
          </p:nvPr>
        </p:nvSpPr>
        <p:spPr/>
        <p:txBody>
          <a:bodyPr/>
          <a:lstStyle/>
          <a:p>
            <a:r>
              <a:rPr lang="en-GB" dirty="0"/>
              <a:t>APPLYING CSS TO HTML</a:t>
            </a:r>
          </a:p>
        </p:txBody>
      </p:sp>
      <p:sp>
        <p:nvSpPr>
          <p:cNvPr id="3" name="Content Placeholder 2">
            <a:extLst>
              <a:ext uri="{FF2B5EF4-FFF2-40B4-BE49-F238E27FC236}">
                <a16:creationId xmlns:a16="http://schemas.microsoft.com/office/drawing/2014/main" id="{842850AD-23DC-4B15-9537-168800938E90}"/>
              </a:ext>
            </a:extLst>
          </p:cNvPr>
          <p:cNvSpPr>
            <a:spLocks noGrp="1"/>
          </p:cNvSpPr>
          <p:nvPr>
            <p:ph sz="quarter" idx="13"/>
          </p:nvPr>
        </p:nvSpPr>
        <p:spPr/>
        <p:txBody>
          <a:bodyPr>
            <a:normAutofit fontScale="70000" lnSpcReduction="20000"/>
          </a:bodyPr>
          <a:lstStyle/>
          <a:p>
            <a:pPr marL="0" indent="0">
              <a:buNone/>
            </a:pPr>
            <a:r>
              <a:rPr lang="en-GB" dirty="0"/>
              <a:t>I’m going to divide our page into four sections…</a:t>
            </a:r>
          </a:p>
          <a:p>
            <a:pPr marL="457200" lvl="1" indent="0">
              <a:lnSpc>
                <a:spcPct val="50000"/>
              </a:lnSpc>
              <a:buNone/>
            </a:pPr>
            <a:r>
              <a:rPr lang="en-GB" dirty="0"/>
              <a:t>Title</a:t>
            </a:r>
          </a:p>
          <a:p>
            <a:pPr marL="457200" lvl="1" indent="0">
              <a:lnSpc>
                <a:spcPct val="50000"/>
              </a:lnSpc>
              <a:buNone/>
            </a:pPr>
            <a:r>
              <a:rPr lang="en-GB" dirty="0"/>
              <a:t>Body</a:t>
            </a:r>
          </a:p>
          <a:p>
            <a:pPr marL="457200" lvl="1" indent="0">
              <a:lnSpc>
                <a:spcPct val="50000"/>
              </a:lnSpc>
              <a:buNone/>
            </a:pPr>
            <a:r>
              <a:rPr lang="en-GB" dirty="0"/>
              <a:t>Image</a:t>
            </a:r>
          </a:p>
          <a:p>
            <a:pPr marL="457200" lvl="1" indent="0">
              <a:lnSpc>
                <a:spcPct val="50000"/>
              </a:lnSpc>
              <a:buNone/>
            </a:pPr>
            <a:r>
              <a:rPr lang="en-GB" dirty="0"/>
              <a:t>TIMETABLE – THIS ENCASES the TABLE_HEAD AND TABLE CLASSES</a:t>
            </a:r>
          </a:p>
          <a:p>
            <a:pPr marL="457200" lvl="1" indent="0">
              <a:lnSpc>
                <a:spcPct val="50000"/>
              </a:lnSpc>
              <a:buNone/>
            </a:pPr>
            <a:r>
              <a:rPr lang="en-GB" dirty="0"/>
              <a:t>TABLE_HEAD</a:t>
            </a:r>
          </a:p>
          <a:p>
            <a:pPr marL="457200" lvl="1" indent="0">
              <a:lnSpc>
                <a:spcPct val="50000"/>
              </a:lnSpc>
              <a:buNone/>
            </a:pPr>
            <a:r>
              <a:rPr lang="en-GB" dirty="0"/>
              <a:t>Table</a:t>
            </a:r>
          </a:p>
          <a:p>
            <a:pPr marL="457200" lvl="1" indent="0">
              <a:lnSpc>
                <a:spcPct val="50000"/>
              </a:lnSpc>
              <a:buNone/>
            </a:pPr>
            <a:endParaRPr lang="en-GB" dirty="0"/>
          </a:p>
          <a:p>
            <a:pPr marL="0" indent="0">
              <a:lnSpc>
                <a:spcPct val="50000"/>
              </a:lnSpc>
              <a:buNone/>
            </a:pPr>
            <a:r>
              <a:rPr lang="en-GB" dirty="0"/>
              <a:t>If you reload the page with the div tags in you will notice nothing has changed…</a:t>
            </a:r>
          </a:p>
          <a:p>
            <a:pPr marL="0" indent="0">
              <a:lnSpc>
                <a:spcPct val="100000"/>
              </a:lnSpc>
              <a:buNone/>
            </a:pPr>
            <a:r>
              <a:rPr lang="en-GB" dirty="0"/>
              <a:t>We must now apply a class attribute to our div tag…</a:t>
            </a:r>
          </a:p>
          <a:p>
            <a:pPr marL="0" indent="0">
              <a:lnSpc>
                <a:spcPct val="100000"/>
              </a:lnSpc>
              <a:buNone/>
            </a:pPr>
            <a:r>
              <a:rPr lang="en-GB" sz="1700" i="1" cap="none" dirty="0"/>
              <a:t>&lt;div class=“name”&gt;</a:t>
            </a:r>
          </a:p>
          <a:p>
            <a:pPr marL="0" indent="0">
              <a:lnSpc>
                <a:spcPct val="100000"/>
              </a:lnSpc>
              <a:buNone/>
            </a:pPr>
            <a:r>
              <a:rPr lang="en-GB" cap="none" dirty="0"/>
              <a:t>DO NOTE THAT YOU DO NOT NEED TO REFERENCE THE CLASS NAME IN THE CLOSING TAG FOR THE DIV!</a:t>
            </a:r>
          </a:p>
          <a:p>
            <a:pPr marL="0" indent="0">
              <a:lnSpc>
                <a:spcPct val="100000"/>
              </a:lnSpc>
              <a:buNone/>
            </a:pPr>
            <a:r>
              <a:rPr lang="en-GB" sz="2200" cap="none" dirty="0"/>
              <a:t>WE NOW NEED TO REFERENCE OUR STYLE SHEET. IF YOU REMEMBER WE CAN DECLARE THE TAG LINK IN THE HEAD ELEMENT…</a:t>
            </a:r>
          </a:p>
          <a:p>
            <a:pPr marL="0" indent="0">
              <a:lnSpc>
                <a:spcPct val="70000"/>
              </a:lnSpc>
              <a:buNone/>
            </a:pPr>
            <a:r>
              <a:rPr lang="en-GB" sz="1700" i="1" cap="none" dirty="0"/>
              <a:t>&lt;link rel=“stylesheet” type=“text/css” href=“index.css”&gt;</a:t>
            </a:r>
          </a:p>
          <a:p>
            <a:pPr marL="0" indent="0">
              <a:lnSpc>
                <a:spcPct val="70000"/>
              </a:lnSpc>
              <a:buNone/>
            </a:pPr>
            <a:r>
              <a:rPr lang="en-GB" sz="1700" i="1" cap="none" dirty="0"/>
              <a:t>Rel= The relationship between the document and the link document</a:t>
            </a:r>
          </a:p>
          <a:p>
            <a:pPr marL="0" indent="0">
              <a:lnSpc>
                <a:spcPct val="70000"/>
              </a:lnSpc>
              <a:buNone/>
            </a:pPr>
            <a:r>
              <a:rPr lang="en-GB" sz="1700" i="1" cap="none" dirty="0"/>
              <a:t>Type = The type of media</a:t>
            </a:r>
          </a:p>
          <a:p>
            <a:pPr marL="0" indent="0">
              <a:lnSpc>
                <a:spcPct val="70000"/>
              </a:lnSpc>
              <a:buNone/>
            </a:pPr>
            <a:r>
              <a:rPr lang="en-GB" sz="1700" i="1" cap="none" dirty="0"/>
              <a:t>Href = The url or file directory</a:t>
            </a:r>
            <a:endParaRPr lang="en-GB" cap="none" dirty="0"/>
          </a:p>
          <a:p>
            <a:pPr marL="0" indent="0">
              <a:lnSpc>
                <a:spcPct val="50000"/>
              </a:lnSpc>
              <a:buNone/>
            </a:pPr>
            <a:endParaRPr lang="en-GB" dirty="0"/>
          </a:p>
          <a:p>
            <a:pPr>
              <a:lnSpc>
                <a:spcPct val="50000"/>
              </a:lnSpc>
            </a:pPr>
            <a:endParaRPr lang="en-GB" dirty="0"/>
          </a:p>
        </p:txBody>
      </p:sp>
      <p:sp>
        <p:nvSpPr>
          <p:cNvPr id="4" name="Footer Placeholder 3">
            <a:extLst>
              <a:ext uri="{FF2B5EF4-FFF2-40B4-BE49-F238E27FC236}">
                <a16:creationId xmlns:a16="http://schemas.microsoft.com/office/drawing/2014/main" id="{3A65C8F9-62E4-4F89-B4AD-3A9FF0B39E8E}"/>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290396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AEDD-8BE3-4AB6-B3F1-36B39D236A0B}"/>
              </a:ext>
            </a:extLst>
          </p:cNvPr>
          <p:cNvSpPr>
            <a:spLocks noGrp="1"/>
          </p:cNvSpPr>
          <p:nvPr>
            <p:ph type="title"/>
          </p:nvPr>
        </p:nvSpPr>
        <p:spPr/>
        <p:txBody>
          <a:bodyPr/>
          <a:lstStyle/>
          <a:p>
            <a:r>
              <a:rPr lang="en-GB" dirty="0"/>
              <a:t>CREATING A CSS FILE</a:t>
            </a:r>
          </a:p>
        </p:txBody>
      </p:sp>
      <p:sp>
        <p:nvSpPr>
          <p:cNvPr id="3" name="Content Placeholder 2">
            <a:extLst>
              <a:ext uri="{FF2B5EF4-FFF2-40B4-BE49-F238E27FC236}">
                <a16:creationId xmlns:a16="http://schemas.microsoft.com/office/drawing/2014/main" id="{3F21A5DB-7C9D-4A4C-86F3-5DDF7471379B}"/>
              </a:ext>
            </a:extLst>
          </p:cNvPr>
          <p:cNvSpPr>
            <a:spLocks noGrp="1"/>
          </p:cNvSpPr>
          <p:nvPr>
            <p:ph sz="quarter" idx="13"/>
          </p:nvPr>
        </p:nvSpPr>
        <p:spPr/>
        <p:txBody>
          <a:bodyPr/>
          <a:lstStyle/>
          <a:p>
            <a:pPr marL="0" indent="0">
              <a:buNone/>
            </a:pPr>
            <a:r>
              <a:rPr lang="en-GB" dirty="0"/>
              <a:t>To reference a head name in css we use…</a:t>
            </a:r>
          </a:p>
          <a:p>
            <a:pPr marL="0" indent="0">
              <a:lnSpc>
                <a:spcPct val="50000"/>
              </a:lnSpc>
              <a:buNone/>
            </a:pPr>
            <a:r>
              <a:rPr lang="en-GB" sz="1200" dirty="0"/>
              <a:t>.NAME</a:t>
            </a:r>
          </a:p>
          <a:p>
            <a:pPr marL="0" indent="0">
              <a:lnSpc>
                <a:spcPct val="50000"/>
              </a:lnSpc>
              <a:buNone/>
            </a:pPr>
            <a:r>
              <a:rPr lang="en-GB" sz="1200" dirty="0"/>
              <a:t>{</a:t>
            </a:r>
          </a:p>
          <a:p>
            <a:pPr marL="0" indent="0">
              <a:lnSpc>
                <a:spcPct val="50000"/>
              </a:lnSpc>
              <a:buNone/>
            </a:pPr>
            <a:r>
              <a:rPr lang="en-GB" sz="1200" dirty="0"/>
              <a:t>     STYLE</a:t>
            </a:r>
          </a:p>
          <a:p>
            <a:pPr marL="0" indent="0">
              <a:lnSpc>
                <a:spcPct val="50000"/>
              </a:lnSpc>
              <a:buNone/>
            </a:pPr>
            <a:r>
              <a:rPr lang="en-GB" sz="1200" dirty="0"/>
              <a:t>{</a:t>
            </a:r>
          </a:p>
          <a:p>
            <a:pPr marL="0" indent="0">
              <a:lnSpc>
                <a:spcPct val="100000"/>
              </a:lnSpc>
              <a:buNone/>
            </a:pPr>
            <a:r>
              <a:rPr lang="en-GB" dirty="0"/>
              <a:t>Lets start making the page look nice! How about we change the colour of the background a different colour. How about </a:t>
            </a:r>
            <a:r>
              <a:rPr lang="en-GB" b="1" dirty="0">
                <a:solidFill>
                  <a:srgbClr val="0070C0"/>
                </a:solidFill>
              </a:rPr>
              <a:t>BLUE</a:t>
            </a:r>
            <a:r>
              <a:rPr lang="en-GB" dirty="0"/>
              <a:t>?</a:t>
            </a:r>
          </a:p>
          <a:p>
            <a:pPr marL="0" indent="0">
              <a:lnSpc>
                <a:spcPct val="50000"/>
              </a:lnSpc>
              <a:buNone/>
            </a:pPr>
            <a:r>
              <a:rPr lang="en-GB" sz="1200" dirty="0"/>
              <a:t>.Header</a:t>
            </a:r>
          </a:p>
          <a:p>
            <a:pPr marL="0" indent="0">
              <a:lnSpc>
                <a:spcPct val="50000"/>
              </a:lnSpc>
              <a:buNone/>
            </a:pPr>
            <a:r>
              <a:rPr lang="en-GB" sz="1200" dirty="0"/>
              <a:t>{</a:t>
            </a:r>
          </a:p>
          <a:p>
            <a:pPr marL="0" indent="0">
              <a:lnSpc>
                <a:spcPct val="50000"/>
              </a:lnSpc>
              <a:buNone/>
            </a:pPr>
            <a:r>
              <a:rPr lang="en-GB" sz="1200" dirty="0"/>
              <a:t>     Background-</a:t>
            </a:r>
            <a:r>
              <a:rPr lang="en-GB" sz="1200" dirty="0" err="1"/>
              <a:t>color</a:t>
            </a:r>
            <a:r>
              <a:rPr lang="en-GB" sz="1200" dirty="0"/>
              <a:t> = RoyalBlue – Changed the colour of the div to royal blue(this can be a text input, RGB value or HEX CODE)</a:t>
            </a:r>
          </a:p>
          <a:p>
            <a:pPr marL="0" indent="0">
              <a:lnSpc>
                <a:spcPct val="50000"/>
              </a:lnSpc>
              <a:buNone/>
            </a:pPr>
            <a:r>
              <a:rPr lang="en-GB" sz="1200" dirty="0"/>
              <a:t>     Text-align = </a:t>
            </a:r>
            <a:r>
              <a:rPr lang="en-GB" sz="1200" dirty="0" err="1"/>
              <a:t>center</a:t>
            </a:r>
            <a:r>
              <a:rPr lang="en-GB" sz="1200" dirty="0"/>
              <a:t> – moves the text to the middle of the page</a:t>
            </a:r>
          </a:p>
          <a:p>
            <a:pPr marL="0" indent="0">
              <a:lnSpc>
                <a:spcPct val="50000"/>
              </a:lnSpc>
              <a:buNone/>
            </a:pPr>
            <a:r>
              <a:rPr lang="en-GB" sz="1200" dirty="0"/>
              <a:t>     font-family = changes the type of font</a:t>
            </a:r>
          </a:p>
          <a:p>
            <a:pPr marL="0" indent="0">
              <a:lnSpc>
                <a:spcPct val="50000"/>
              </a:lnSpc>
              <a:buNone/>
            </a:pPr>
            <a:r>
              <a:rPr lang="en-GB" sz="1200" dirty="0"/>
              <a:t>{</a:t>
            </a:r>
          </a:p>
          <a:p>
            <a:pPr marL="0" indent="0">
              <a:lnSpc>
                <a:spcPct val="100000"/>
              </a:lnSpc>
              <a:buNone/>
            </a:pPr>
            <a:endParaRPr lang="en-GB" dirty="0"/>
          </a:p>
          <a:p>
            <a:pPr marL="0" indent="0">
              <a:lnSpc>
                <a:spcPct val="50000"/>
              </a:lnSpc>
              <a:buNone/>
            </a:pPr>
            <a:endParaRPr lang="en-GB" sz="1200" dirty="0"/>
          </a:p>
        </p:txBody>
      </p:sp>
      <p:sp>
        <p:nvSpPr>
          <p:cNvPr id="4" name="Footer Placeholder 3">
            <a:extLst>
              <a:ext uri="{FF2B5EF4-FFF2-40B4-BE49-F238E27FC236}">
                <a16:creationId xmlns:a16="http://schemas.microsoft.com/office/drawing/2014/main" id="{C73725BD-A741-4D63-88A5-DE370FC7F49B}"/>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218248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AA5AE7-6E9D-469F-9E9B-C3F6F97A3C51}"/>
              </a:ext>
            </a:extLst>
          </p:cNvPr>
          <p:cNvPicPr>
            <a:picLocks noChangeAspect="1"/>
          </p:cNvPicPr>
          <p:nvPr/>
        </p:nvPicPr>
        <p:blipFill>
          <a:blip r:embed="rId2"/>
          <a:stretch>
            <a:fillRect/>
          </a:stretch>
        </p:blipFill>
        <p:spPr>
          <a:xfrm>
            <a:off x="640672" y="1985963"/>
            <a:ext cx="5130799" cy="2886074"/>
          </a:xfrm>
          <a:prstGeom prst="rect">
            <a:avLst/>
          </a:prstGeom>
        </p:spPr>
      </p:pic>
      <p:pic>
        <p:nvPicPr>
          <p:cNvPr id="3" name="Picture 2">
            <a:extLst>
              <a:ext uri="{FF2B5EF4-FFF2-40B4-BE49-F238E27FC236}">
                <a16:creationId xmlns:a16="http://schemas.microsoft.com/office/drawing/2014/main" id="{C1B2A631-87FA-4D78-8902-9018C052A26B}"/>
              </a:ext>
            </a:extLst>
          </p:cNvPr>
          <p:cNvPicPr>
            <a:picLocks noChangeAspect="1"/>
          </p:cNvPicPr>
          <p:nvPr/>
        </p:nvPicPr>
        <p:blipFill>
          <a:blip r:embed="rId3"/>
          <a:stretch>
            <a:fillRect/>
          </a:stretch>
        </p:blipFill>
        <p:spPr>
          <a:xfrm>
            <a:off x="6420526" y="1985963"/>
            <a:ext cx="5130799" cy="2886074"/>
          </a:xfrm>
          <a:prstGeom prst="rect">
            <a:avLst/>
          </a:prstGeom>
        </p:spPr>
      </p:pic>
      <p:sp>
        <p:nvSpPr>
          <p:cNvPr id="9" name="TextBox 8">
            <a:extLst>
              <a:ext uri="{FF2B5EF4-FFF2-40B4-BE49-F238E27FC236}">
                <a16:creationId xmlns:a16="http://schemas.microsoft.com/office/drawing/2014/main" id="{200965F9-D7B7-4FF5-B29C-BDD8E71F2553}"/>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11" name="TextBox 10">
            <a:extLst>
              <a:ext uri="{FF2B5EF4-FFF2-40B4-BE49-F238E27FC236}">
                <a16:creationId xmlns:a16="http://schemas.microsoft.com/office/drawing/2014/main" id="{8DC98296-3A1B-491E-87D4-DAD4E0BD2269}"/>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13" name="Picture 12">
            <a:extLst>
              <a:ext uri="{FF2B5EF4-FFF2-40B4-BE49-F238E27FC236}">
                <a16:creationId xmlns:a16="http://schemas.microsoft.com/office/drawing/2014/main" id="{830AF68C-D31A-4B87-907A-2D50AD7F6CD2}"/>
              </a:ext>
            </a:extLst>
          </p:cNvPr>
          <p:cNvPicPr>
            <a:picLocks noChangeAspect="1"/>
          </p:cNvPicPr>
          <p:nvPr/>
        </p:nvPicPr>
        <p:blipFill>
          <a:blip r:embed="rId4"/>
          <a:stretch>
            <a:fillRect/>
          </a:stretch>
        </p:blipFill>
        <p:spPr>
          <a:xfrm>
            <a:off x="11711940" y="0"/>
            <a:ext cx="480059" cy="480059"/>
          </a:xfrm>
          <a:prstGeom prst="rect">
            <a:avLst/>
          </a:prstGeom>
        </p:spPr>
      </p:pic>
      <p:sp>
        <p:nvSpPr>
          <p:cNvPr id="2" name="Footer Placeholder 1">
            <a:extLst>
              <a:ext uri="{FF2B5EF4-FFF2-40B4-BE49-F238E27FC236}">
                <a16:creationId xmlns:a16="http://schemas.microsoft.com/office/drawing/2014/main" id="{593BF16A-F12B-46FD-82B4-4531690D7561}"/>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4293130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AEDD-8BE3-4AB6-B3F1-36B39D236A0B}"/>
              </a:ext>
            </a:extLst>
          </p:cNvPr>
          <p:cNvSpPr>
            <a:spLocks noGrp="1"/>
          </p:cNvSpPr>
          <p:nvPr>
            <p:ph type="title"/>
          </p:nvPr>
        </p:nvSpPr>
        <p:spPr/>
        <p:txBody>
          <a:bodyPr/>
          <a:lstStyle/>
          <a:p>
            <a:r>
              <a:rPr lang="en-GB" dirty="0"/>
              <a:t>CREATING A CSS FILE</a:t>
            </a:r>
          </a:p>
        </p:txBody>
      </p:sp>
      <p:sp>
        <p:nvSpPr>
          <p:cNvPr id="3" name="Content Placeholder 2">
            <a:extLst>
              <a:ext uri="{FF2B5EF4-FFF2-40B4-BE49-F238E27FC236}">
                <a16:creationId xmlns:a16="http://schemas.microsoft.com/office/drawing/2014/main" id="{3F21A5DB-7C9D-4A4C-86F3-5DDF7471379B}"/>
              </a:ext>
            </a:extLst>
          </p:cNvPr>
          <p:cNvSpPr>
            <a:spLocks noGrp="1"/>
          </p:cNvSpPr>
          <p:nvPr>
            <p:ph sz="quarter" idx="13"/>
          </p:nvPr>
        </p:nvSpPr>
        <p:spPr/>
        <p:txBody>
          <a:bodyPr>
            <a:normAutofit fontScale="85000" lnSpcReduction="10000"/>
          </a:bodyPr>
          <a:lstStyle/>
          <a:p>
            <a:pPr marL="0" indent="0">
              <a:buNone/>
            </a:pPr>
            <a:r>
              <a:rPr lang="en-GB" dirty="0"/>
              <a:t>How about we put a border around the text. It is very simple to do…</a:t>
            </a:r>
          </a:p>
          <a:p>
            <a:pPr marL="0" indent="0">
              <a:lnSpc>
                <a:spcPct val="50000"/>
              </a:lnSpc>
              <a:buNone/>
            </a:pPr>
            <a:r>
              <a:rPr lang="en-GB" sz="1200" cap="none" dirty="0"/>
              <a:t>.text</a:t>
            </a:r>
          </a:p>
          <a:p>
            <a:pPr marL="0" indent="0">
              <a:lnSpc>
                <a:spcPct val="50000"/>
              </a:lnSpc>
              <a:buNone/>
            </a:pPr>
            <a:r>
              <a:rPr lang="en-GB" sz="1200" cap="none" dirty="0"/>
              <a:t>{</a:t>
            </a:r>
          </a:p>
          <a:p>
            <a:pPr marL="0" indent="0">
              <a:lnSpc>
                <a:spcPct val="50000"/>
              </a:lnSpc>
              <a:buNone/>
            </a:pPr>
            <a:r>
              <a:rPr lang="en-GB" sz="1200" cap="none" dirty="0"/>
              <a:t>border-style = solid</a:t>
            </a:r>
          </a:p>
          <a:p>
            <a:pPr marL="0" indent="0">
              <a:lnSpc>
                <a:spcPct val="50000"/>
              </a:lnSpc>
              <a:buNone/>
            </a:pPr>
            <a:r>
              <a:rPr lang="en-GB" sz="1200" cap="none" dirty="0"/>
              <a:t>}</a:t>
            </a:r>
          </a:p>
          <a:p>
            <a:pPr marL="0" indent="0">
              <a:lnSpc>
                <a:spcPct val="100000"/>
              </a:lnSpc>
              <a:buNone/>
            </a:pPr>
            <a:r>
              <a:rPr lang="en-GB" cap="none" dirty="0"/>
              <a:t>THIS PLACES A SOLID BLACK BORDER AROUND THE TEXT! HOW ABOUT WE TIGHTEN IT UP A BIT? EVERY TEXT FILED HAS A MARGIN AROUND IT, THIS CAN BE MANIPULATED TO PUSH TEXT AROUND THE PAGE.</a:t>
            </a:r>
          </a:p>
          <a:p>
            <a:pPr marL="0" indent="0">
              <a:lnSpc>
                <a:spcPct val="60000"/>
              </a:lnSpc>
              <a:buNone/>
            </a:pPr>
            <a:r>
              <a:rPr lang="en-GB" sz="1200" cap="none" dirty="0"/>
              <a:t>.text</a:t>
            </a:r>
          </a:p>
          <a:p>
            <a:pPr marL="0" indent="0">
              <a:lnSpc>
                <a:spcPct val="60000"/>
              </a:lnSpc>
              <a:buNone/>
            </a:pPr>
            <a:r>
              <a:rPr lang="en-GB" sz="1200" cap="none" dirty="0"/>
              <a:t>{</a:t>
            </a:r>
          </a:p>
          <a:p>
            <a:pPr marL="0" indent="0">
              <a:lnSpc>
                <a:spcPct val="60000"/>
              </a:lnSpc>
              <a:buNone/>
            </a:pPr>
            <a:r>
              <a:rPr lang="en-GB" sz="1200" cap="none" dirty="0"/>
              <a:t>border-style = solid;</a:t>
            </a:r>
          </a:p>
          <a:p>
            <a:pPr marL="0" indent="0">
              <a:lnSpc>
                <a:spcPct val="60000"/>
              </a:lnSpc>
              <a:buNone/>
            </a:pPr>
            <a:r>
              <a:rPr lang="en-GB" sz="1200" cap="none" dirty="0"/>
              <a:t>Margin-left = 10%; - Expands the left hand margin by 10% (Can be in pixels)</a:t>
            </a:r>
          </a:p>
          <a:p>
            <a:pPr marL="0" indent="0">
              <a:lnSpc>
                <a:spcPct val="60000"/>
              </a:lnSpc>
              <a:buNone/>
            </a:pPr>
            <a:r>
              <a:rPr lang="en-GB" sz="1200" cap="none" dirty="0"/>
              <a:t>Margin-Right = 10%; - Expands the right hand margin by 10%</a:t>
            </a:r>
          </a:p>
          <a:p>
            <a:pPr marL="0" indent="0">
              <a:lnSpc>
                <a:spcPct val="60000"/>
              </a:lnSpc>
              <a:buNone/>
            </a:pPr>
            <a:r>
              <a:rPr lang="en-GB" sz="1200" cap="none" dirty="0"/>
              <a:t>Background-</a:t>
            </a:r>
            <a:r>
              <a:rPr lang="en-GB" sz="1200" cap="none" dirty="0" err="1"/>
              <a:t>color</a:t>
            </a:r>
            <a:r>
              <a:rPr lang="en-GB" sz="1200" cap="none" dirty="0"/>
              <a:t> = </a:t>
            </a:r>
            <a:r>
              <a:rPr lang="en-GB" sz="1200" cap="none" dirty="0" err="1"/>
              <a:t>lightgray</a:t>
            </a:r>
            <a:r>
              <a:rPr lang="en-GB" sz="1200" cap="none" dirty="0"/>
              <a:t>;</a:t>
            </a:r>
          </a:p>
          <a:p>
            <a:pPr marL="0" indent="0">
              <a:lnSpc>
                <a:spcPct val="60000"/>
              </a:lnSpc>
              <a:buNone/>
            </a:pPr>
            <a:r>
              <a:rPr lang="en-GB" sz="1200" cap="none" dirty="0"/>
              <a:t>Font-family = </a:t>
            </a:r>
            <a:r>
              <a:rPr lang="en-GB" sz="1200" cap="none" dirty="0" err="1"/>
              <a:t>Verdanna</a:t>
            </a:r>
            <a:r>
              <a:rPr lang="en-GB" sz="1200" cap="none" dirty="0"/>
              <a:t>;</a:t>
            </a:r>
          </a:p>
          <a:p>
            <a:pPr marL="0" indent="0">
              <a:lnSpc>
                <a:spcPct val="60000"/>
              </a:lnSpc>
              <a:buNone/>
            </a:pPr>
            <a:r>
              <a:rPr lang="en-GB" sz="1200" cap="none" dirty="0"/>
              <a:t>}</a:t>
            </a:r>
          </a:p>
          <a:p>
            <a:pPr marL="0" indent="0">
              <a:lnSpc>
                <a:spcPct val="100000"/>
              </a:lnSpc>
              <a:buNone/>
            </a:pPr>
            <a:endParaRPr lang="en-GB" cap="none" dirty="0"/>
          </a:p>
          <a:p>
            <a:pPr marL="0" indent="0">
              <a:lnSpc>
                <a:spcPct val="100000"/>
              </a:lnSpc>
              <a:buNone/>
            </a:pPr>
            <a:endParaRPr lang="en-GB" dirty="0"/>
          </a:p>
          <a:p>
            <a:pPr marL="0" indent="0">
              <a:lnSpc>
                <a:spcPct val="50000"/>
              </a:lnSpc>
              <a:buNone/>
            </a:pPr>
            <a:endParaRPr lang="en-GB" sz="1200" dirty="0"/>
          </a:p>
        </p:txBody>
      </p:sp>
      <p:sp>
        <p:nvSpPr>
          <p:cNvPr id="4" name="Footer Placeholder 3">
            <a:extLst>
              <a:ext uri="{FF2B5EF4-FFF2-40B4-BE49-F238E27FC236}">
                <a16:creationId xmlns:a16="http://schemas.microsoft.com/office/drawing/2014/main" id="{78CE01FF-D559-4FF3-BE99-78C4032CCDB7}"/>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2085505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8191539-9B3E-494F-80C4-B167D2C45D9E}"/>
              </a:ext>
            </a:extLst>
          </p:cNvPr>
          <p:cNvPicPr>
            <a:picLocks noChangeAspect="1"/>
          </p:cNvPicPr>
          <p:nvPr/>
        </p:nvPicPr>
        <p:blipFill>
          <a:blip r:embed="rId2"/>
          <a:stretch>
            <a:fillRect/>
          </a:stretch>
        </p:blipFill>
        <p:spPr>
          <a:xfrm>
            <a:off x="649054" y="1985963"/>
            <a:ext cx="5130799" cy="2886074"/>
          </a:xfrm>
          <a:prstGeom prst="rect">
            <a:avLst/>
          </a:prstGeom>
        </p:spPr>
      </p:pic>
      <p:pic>
        <p:nvPicPr>
          <p:cNvPr id="5" name="Picture 4">
            <a:extLst>
              <a:ext uri="{FF2B5EF4-FFF2-40B4-BE49-F238E27FC236}">
                <a16:creationId xmlns:a16="http://schemas.microsoft.com/office/drawing/2014/main" id="{A1091562-F106-489A-BFDF-9F229505ED47}"/>
              </a:ext>
            </a:extLst>
          </p:cNvPr>
          <p:cNvPicPr>
            <a:picLocks noChangeAspect="1"/>
          </p:cNvPicPr>
          <p:nvPr/>
        </p:nvPicPr>
        <p:blipFill>
          <a:blip r:embed="rId3"/>
          <a:stretch>
            <a:fillRect/>
          </a:stretch>
        </p:blipFill>
        <p:spPr>
          <a:xfrm>
            <a:off x="6420526" y="1985963"/>
            <a:ext cx="5130799" cy="2886074"/>
          </a:xfrm>
          <a:prstGeom prst="rect">
            <a:avLst/>
          </a:prstGeom>
        </p:spPr>
      </p:pic>
      <p:sp>
        <p:nvSpPr>
          <p:cNvPr id="9" name="TextBox 8">
            <a:extLst>
              <a:ext uri="{FF2B5EF4-FFF2-40B4-BE49-F238E27FC236}">
                <a16:creationId xmlns:a16="http://schemas.microsoft.com/office/drawing/2014/main" id="{66C02D49-F347-43AD-BA6D-851F8B525721}"/>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11" name="TextBox 10">
            <a:extLst>
              <a:ext uri="{FF2B5EF4-FFF2-40B4-BE49-F238E27FC236}">
                <a16:creationId xmlns:a16="http://schemas.microsoft.com/office/drawing/2014/main" id="{C521C5F1-2D1A-4D58-AF78-1D42D3479F7C}"/>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13" name="Picture 12">
            <a:extLst>
              <a:ext uri="{FF2B5EF4-FFF2-40B4-BE49-F238E27FC236}">
                <a16:creationId xmlns:a16="http://schemas.microsoft.com/office/drawing/2014/main" id="{AC76C3F2-3DEF-4384-AAE1-3B1E562539A4}"/>
              </a:ext>
            </a:extLst>
          </p:cNvPr>
          <p:cNvPicPr>
            <a:picLocks noChangeAspect="1"/>
          </p:cNvPicPr>
          <p:nvPr/>
        </p:nvPicPr>
        <p:blipFill>
          <a:blip r:embed="rId4"/>
          <a:stretch>
            <a:fillRect/>
          </a:stretch>
        </p:blipFill>
        <p:spPr>
          <a:xfrm>
            <a:off x="11711940" y="0"/>
            <a:ext cx="480059" cy="480059"/>
          </a:xfrm>
          <a:prstGeom prst="rect">
            <a:avLst/>
          </a:prstGeom>
        </p:spPr>
      </p:pic>
      <p:sp>
        <p:nvSpPr>
          <p:cNvPr id="2" name="Footer Placeholder 1">
            <a:extLst>
              <a:ext uri="{FF2B5EF4-FFF2-40B4-BE49-F238E27FC236}">
                <a16:creationId xmlns:a16="http://schemas.microsoft.com/office/drawing/2014/main" id="{99984A81-A75B-4E9F-9671-E3ADEBF6A8F1}"/>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319911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1FB1-1FFC-40E7-B0D6-D79D75A4CE8F}"/>
              </a:ext>
            </a:extLst>
          </p:cNvPr>
          <p:cNvSpPr>
            <a:spLocks noGrp="1"/>
          </p:cNvSpPr>
          <p:nvPr>
            <p:ph type="title"/>
          </p:nvPr>
        </p:nvSpPr>
        <p:spPr/>
        <p:txBody>
          <a:bodyPr/>
          <a:lstStyle/>
          <a:p>
            <a:r>
              <a:rPr lang="en-GB" dirty="0"/>
              <a:t>What is HTML5 and css?</a:t>
            </a:r>
          </a:p>
        </p:txBody>
      </p:sp>
      <p:sp>
        <p:nvSpPr>
          <p:cNvPr id="3" name="Content Placeholder 2">
            <a:extLst>
              <a:ext uri="{FF2B5EF4-FFF2-40B4-BE49-F238E27FC236}">
                <a16:creationId xmlns:a16="http://schemas.microsoft.com/office/drawing/2014/main" id="{A441E1DE-C042-48FD-B5A4-142A742951E9}"/>
              </a:ext>
            </a:extLst>
          </p:cNvPr>
          <p:cNvSpPr>
            <a:spLocks noGrp="1"/>
          </p:cNvSpPr>
          <p:nvPr>
            <p:ph sz="quarter" idx="13"/>
          </p:nvPr>
        </p:nvSpPr>
        <p:spPr/>
        <p:txBody>
          <a:bodyPr>
            <a:normAutofit fontScale="92500" lnSpcReduction="10000"/>
          </a:bodyPr>
          <a:lstStyle/>
          <a:p>
            <a:pPr marL="0" indent="0">
              <a:buNone/>
            </a:pPr>
            <a:r>
              <a:rPr lang="en-GB" dirty="0"/>
              <a:t>The definition given by w3schools is…</a:t>
            </a:r>
          </a:p>
          <a:p>
            <a:pPr marL="0" indent="0">
              <a:buNone/>
            </a:pPr>
            <a:r>
              <a:rPr lang="en-GB" dirty="0"/>
              <a:t>“</a:t>
            </a:r>
            <a:r>
              <a:rPr lang="en-GB" i="1" dirty="0"/>
              <a:t>CSS is used to define styles for your web pages, including the design, layout and variations in display for different devices and screen sizes</a:t>
            </a:r>
            <a:r>
              <a:rPr lang="en-GB" dirty="0"/>
              <a:t>”</a:t>
            </a:r>
          </a:p>
          <a:p>
            <a:r>
              <a:rPr lang="en-GB" dirty="0"/>
              <a:t>CSS stands for Cascading Style Sheets</a:t>
            </a:r>
          </a:p>
          <a:p>
            <a:r>
              <a:rPr lang="en-GB" dirty="0"/>
              <a:t>CSS describes how HTML elements are to be displayed on screen, paper, or in other media</a:t>
            </a:r>
          </a:p>
          <a:p>
            <a:r>
              <a:rPr lang="en-GB" dirty="0"/>
              <a:t>CSS saves a lot of work. It can control the layout of multiple web pages all at once</a:t>
            </a:r>
          </a:p>
          <a:p>
            <a:r>
              <a:rPr lang="en-GB" dirty="0"/>
              <a:t>External stylesheets are stored in CSS files</a:t>
            </a:r>
          </a:p>
          <a:p>
            <a:pPr marL="0" indent="0">
              <a:buNone/>
            </a:pPr>
            <a:endParaRPr lang="en-GB" dirty="0"/>
          </a:p>
        </p:txBody>
      </p:sp>
      <p:sp>
        <p:nvSpPr>
          <p:cNvPr id="4" name="Footer Placeholder 3">
            <a:extLst>
              <a:ext uri="{FF2B5EF4-FFF2-40B4-BE49-F238E27FC236}">
                <a16:creationId xmlns:a16="http://schemas.microsoft.com/office/drawing/2014/main" id="{5E2560BD-501F-47DE-9466-14597544498D}"/>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234353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5F83-B1BE-40C1-B925-7B932905531A}"/>
              </a:ext>
            </a:extLst>
          </p:cNvPr>
          <p:cNvSpPr>
            <a:spLocks noGrp="1"/>
          </p:cNvSpPr>
          <p:nvPr>
            <p:ph type="title"/>
          </p:nvPr>
        </p:nvSpPr>
        <p:spPr/>
        <p:txBody>
          <a:bodyPr/>
          <a:lstStyle/>
          <a:p>
            <a:r>
              <a:rPr lang="en-GB" dirty="0"/>
              <a:t>CREATING A CSS FILE</a:t>
            </a:r>
          </a:p>
        </p:txBody>
      </p:sp>
      <p:sp>
        <p:nvSpPr>
          <p:cNvPr id="3" name="Content Placeholder 2">
            <a:extLst>
              <a:ext uri="{FF2B5EF4-FFF2-40B4-BE49-F238E27FC236}">
                <a16:creationId xmlns:a16="http://schemas.microsoft.com/office/drawing/2014/main" id="{C809EE35-1F1C-4070-B936-46C4C671125F}"/>
              </a:ext>
            </a:extLst>
          </p:cNvPr>
          <p:cNvSpPr>
            <a:spLocks noGrp="1"/>
          </p:cNvSpPr>
          <p:nvPr>
            <p:ph sz="quarter" idx="13"/>
          </p:nvPr>
        </p:nvSpPr>
        <p:spPr/>
        <p:txBody>
          <a:bodyPr>
            <a:normAutofit fontScale="92500" lnSpcReduction="20000"/>
          </a:bodyPr>
          <a:lstStyle/>
          <a:p>
            <a:pPr marL="0" indent="0">
              <a:buNone/>
            </a:pPr>
            <a:r>
              <a:rPr lang="en-GB" dirty="0"/>
              <a:t>Lets make the image and table appear next to the text…</a:t>
            </a:r>
          </a:p>
          <a:p>
            <a:pPr marL="0" indent="0">
              <a:buNone/>
            </a:pPr>
            <a:r>
              <a:rPr lang="en-GB" dirty="0"/>
              <a:t>We need to use the float, position and Margin properties. </a:t>
            </a:r>
          </a:p>
          <a:p>
            <a:pPr marL="0" indent="0">
              <a:buNone/>
            </a:pPr>
            <a:r>
              <a:rPr lang="en-GB" sz="1200" dirty="0"/>
              <a:t>Float = Allows you to take the element out of normal flow and position it to the far right or left of the page</a:t>
            </a:r>
          </a:p>
          <a:p>
            <a:pPr marL="0" indent="0">
              <a:buNone/>
            </a:pPr>
            <a:r>
              <a:rPr lang="en-GB" sz="1200" dirty="0"/>
              <a:t>Position = This can be static, Relative, absolute or fixed all effect how the page flows</a:t>
            </a:r>
          </a:p>
          <a:p>
            <a:pPr marL="0" indent="0">
              <a:lnSpc>
                <a:spcPct val="100000"/>
              </a:lnSpc>
              <a:buNone/>
            </a:pPr>
            <a:r>
              <a:rPr lang="en-GB" dirty="0"/>
              <a:t>We must also adjust the margins on the .text class…</a:t>
            </a:r>
          </a:p>
          <a:p>
            <a:pPr marL="0" indent="0">
              <a:lnSpc>
                <a:spcPct val="60000"/>
              </a:lnSpc>
              <a:buNone/>
            </a:pPr>
            <a:r>
              <a:rPr lang="en-GB" sz="1400" cap="none" dirty="0"/>
              <a:t>.text</a:t>
            </a:r>
          </a:p>
          <a:p>
            <a:pPr marL="0" indent="0">
              <a:lnSpc>
                <a:spcPct val="60000"/>
              </a:lnSpc>
              <a:buNone/>
            </a:pPr>
            <a:r>
              <a:rPr lang="en-GB" sz="1400" cap="none" dirty="0"/>
              <a:t>{</a:t>
            </a:r>
          </a:p>
          <a:p>
            <a:pPr marL="0" indent="0">
              <a:lnSpc>
                <a:spcPct val="60000"/>
              </a:lnSpc>
              <a:buNone/>
            </a:pPr>
            <a:r>
              <a:rPr lang="en-GB" sz="1400" cap="none" dirty="0"/>
              <a:t>border-style = solid;</a:t>
            </a:r>
          </a:p>
          <a:p>
            <a:pPr marL="0" indent="0">
              <a:lnSpc>
                <a:spcPct val="60000"/>
              </a:lnSpc>
              <a:buNone/>
            </a:pPr>
            <a:r>
              <a:rPr lang="en-GB" sz="1400" cap="none" dirty="0"/>
              <a:t>Margin-left = 20%;</a:t>
            </a:r>
          </a:p>
          <a:p>
            <a:pPr marL="0" indent="0">
              <a:lnSpc>
                <a:spcPct val="60000"/>
              </a:lnSpc>
              <a:buNone/>
            </a:pPr>
            <a:r>
              <a:rPr lang="en-GB" sz="1400" cap="none" dirty="0"/>
              <a:t>Background-</a:t>
            </a:r>
            <a:r>
              <a:rPr lang="en-GB" sz="1400" cap="none" dirty="0" err="1"/>
              <a:t>color</a:t>
            </a:r>
            <a:r>
              <a:rPr lang="en-GB" sz="1400" cap="none" dirty="0"/>
              <a:t> = </a:t>
            </a:r>
            <a:r>
              <a:rPr lang="en-GB" sz="1400" cap="none" dirty="0" err="1"/>
              <a:t>lightgray</a:t>
            </a:r>
            <a:r>
              <a:rPr lang="en-GB" sz="1400" cap="none" dirty="0"/>
              <a:t>;</a:t>
            </a:r>
          </a:p>
          <a:p>
            <a:pPr marL="0" indent="0">
              <a:lnSpc>
                <a:spcPct val="60000"/>
              </a:lnSpc>
              <a:buNone/>
            </a:pPr>
            <a:r>
              <a:rPr lang="en-GB" sz="1400" cap="none" dirty="0"/>
              <a:t>Font-family = </a:t>
            </a:r>
            <a:r>
              <a:rPr lang="en-GB" sz="1400" cap="none" dirty="0" err="1"/>
              <a:t>Verdanna</a:t>
            </a:r>
            <a:r>
              <a:rPr lang="en-GB" sz="1400" cap="none" dirty="0"/>
              <a:t>;</a:t>
            </a:r>
          </a:p>
          <a:p>
            <a:pPr marL="0" indent="0">
              <a:lnSpc>
                <a:spcPct val="60000"/>
              </a:lnSpc>
              <a:buNone/>
            </a:pPr>
            <a:r>
              <a:rPr lang="en-GB" sz="1400" cap="none" dirty="0"/>
              <a:t>Float = right;</a:t>
            </a:r>
          </a:p>
          <a:p>
            <a:pPr marL="0" indent="0">
              <a:lnSpc>
                <a:spcPct val="60000"/>
              </a:lnSpc>
              <a:buNone/>
            </a:pPr>
            <a:r>
              <a:rPr lang="en-GB" sz="1400" cap="none" dirty="0"/>
              <a:t>}</a:t>
            </a:r>
          </a:p>
          <a:p>
            <a:pPr marL="0" indent="0">
              <a:lnSpc>
                <a:spcPct val="100000"/>
              </a:lnSpc>
              <a:buNone/>
            </a:pPr>
            <a:endParaRPr lang="en-GB" dirty="0"/>
          </a:p>
          <a:p>
            <a:pPr marL="0" indent="0">
              <a:buNone/>
            </a:pPr>
            <a:endParaRPr lang="en-GB" dirty="0"/>
          </a:p>
        </p:txBody>
      </p:sp>
      <p:sp>
        <p:nvSpPr>
          <p:cNvPr id="4" name="Footer Placeholder 3">
            <a:extLst>
              <a:ext uri="{FF2B5EF4-FFF2-40B4-BE49-F238E27FC236}">
                <a16:creationId xmlns:a16="http://schemas.microsoft.com/office/drawing/2014/main" id="{D462AC07-CBC6-4ECE-A29A-1AE49C39C922}"/>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1732603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2">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4">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1DE9F2C-F95C-423E-A158-E63E7C8C5649}"/>
              </a:ext>
            </a:extLst>
          </p:cNvPr>
          <p:cNvPicPr>
            <a:picLocks noChangeAspect="1"/>
          </p:cNvPicPr>
          <p:nvPr/>
        </p:nvPicPr>
        <p:blipFill>
          <a:blip r:embed="rId2"/>
          <a:stretch>
            <a:fillRect/>
          </a:stretch>
        </p:blipFill>
        <p:spPr>
          <a:xfrm>
            <a:off x="640672" y="1985963"/>
            <a:ext cx="5130799" cy="2886074"/>
          </a:xfrm>
          <a:prstGeom prst="rect">
            <a:avLst/>
          </a:prstGeom>
        </p:spPr>
      </p:pic>
      <p:pic>
        <p:nvPicPr>
          <p:cNvPr id="7" name="Picture 6">
            <a:extLst>
              <a:ext uri="{FF2B5EF4-FFF2-40B4-BE49-F238E27FC236}">
                <a16:creationId xmlns:a16="http://schemas.microsoft.com/office/drawing/2014/main" id="{F1AB1AD3-CD41-4AB4-A2C0-649DA3038859}"/>
              </a:ext>
            </a:extLst>
          </p:cNvPr>
          <p:cNvPicPr>
            <a:picLocks noChangeAspect="1"/>
          </p:cNvPicPr>
          <p:nvPr/>
        </p:nvPicPr>
        <p:blipFill>
          <a:blip r:embed="rId3"/>
          <a:stretch>
            <a:fillRect/>
          </a:stretch>
        </p:blipFill>
        <p:spPr>
          <a:xfrm>
            <a:off x="6486428" y="1985963"/>
            <a:ext cx="5130799" cy="2886074"/>
          </a:xfrm>
          <a:prstGeom prst="rect">
            <a:avLst/>
          </a:prstGeom>
        </p:spPr>
      </p:pic>
      <p:sp>
        <p:nvSpPr>
          <p:cNvPr id="17" name="TextBox 16">
            <a:extLst>
              <a:ext uri="{FF2B5EF4-FFF2-40B4-BE49-F238E27FC236}">
                <a16:creationId xmlns:a16="http://schemas.microsoft.com/office/drawing/2014/main" id="{C17A19FB-0943-4FEF-935B-8FF6EB602EF1}"/>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18" name="TextBox 17">
            <a:extLst>
              <a:ext uri="{FF2B5EF4-FFF2-40B4-BE49-F238E27FC236}">
                <a16:creationId xmlns:a16="http://schemas.microsoft.com/office/drawing/2014/main" id="{46C1B049-541A-4BC9-BD1A-C7349551AE13}"/>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9" name="Picture 8">
            <a:extLst>
              <a:ext uri="{FF2B5EF4-FFF2-40B4-BE49-F238E27FC236}">
                <a16:creationId xmlns:a16="http://schemas.microsoft.com/office/drawing/2014/main" id="{9DC7B4E3-2D01-402D-A2AA-0EC42287D60D}"/>
              </a:ext>
            </a:extLst>
          </p:cNvPr>
          <p:cNvPicPr>
            <a:picLocks noChangeAspect="1"/>
          </p:cNvPicPr>
          <p:nvPr/>
        </p:nvPicPr>
        <p:blipFill>
          <a:blip r:embed="rId4"/>
          <a:stretch>
            <a:fillRect/>
          </a:stretch>
        </p:blipFill>
        <p:spPr>
          <a:xfrm>
            <a:off x="640671" y="1991986"/>
            <a:ext cx="5130799" cy="2886074"/>
          </a:xfrm>
          <a:prstGeom prst="rect">
            <a:avLst/>
          </a:prstGeom>
        </p:spPr>
      </p:pic>
      <p:pic>
        <p:nvPicPr>
          <p:cNvPr id="24" name="Picture 23">
            <a:extLst>
              <a:ext uri="{FF2B5EF4-FFF2-40B4-BE49-F238E27FC236}">
                <a16:creationId xmlns:a16="http://schemas.microsoft.com/office/drawing/2014/main" id="{33908506-9D2D-4235-ACA2-6FDD907037FA}"/>
              </a:ext>
            </a:extLst>
          </p:cNvPr>
          <p:cNvPicPr>
            <a:picLocks noChangeAspect="1"/>
          </p:cNvPicPr>
          <p:nvPr/>
        </p:nvPicPr>
        <p:blipFill>
          <a:blip r:embed="rId5"/>
          <a:stretch>
            <a:fillRect/>
          </a:stretch>
        </p:blipFill>
        <p:spPr>
          <a:xfrm>
            <a:off x="11711940" y="0"/>
            <a:ext cx="480059" cy="480059"/>
          </a:xfrm>
          <a:prstGeom prst="rect">
            <a:avLst/>
          </a:prstGeom>
        </p:spPr>
      </p:pic>
      <p:sp>
        <p:nvSpPr>
          <p:cNvPr id="2" name="Footer Placeholder 1">
            <a:extLst>
              <a:ext uri="{FF2B5EF4-FFF2-40B4-BE49-F238E27FC236}">
                <a16:creationId xmlns:a16="http://schemas.microsoft.com/office/drawing/2014/main" id="{1EE51A5E-13B3-4F64-93E8-45A24F640143}"/>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2177727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CB2E-AD9A-4D0B-9A03-35AF52873691}"/>
              </a:ext>
            </a:extLst>
          </p:cNvPr>
          <p:cNvSpPr>
            <a:spLocks noGrp="1"/>
          </p:cNvSpPr>
          <p:nvPr>
            <p:ph type="title"/>
          </p:nvPr>
        </p:nvSpPr>
        <p:spPr/>
        <p:txBody>
          <a:bodyPr/>
          <a:lstStyle/>
          <a:p>
            <a:r>
              <a:rPr lang="en-GB" dirty="0"/>
              <a:t>CREATING A CSS FILE</a:t>
            </a:r>
          </a:p>
        </p:txBody>
      </p:sp>
      <p:sp>
        <p:nvSpPr>
          <p:cNvPr id="3" name="Content Placeholder 2">
            <a:extLst>
              <a:ext uri="{FF2B5EF4-FFF2-40B4-BE49-F238E27FC236}">
                <a16:creationId xmlns:a16="http://schemas.microsoft.com/office/drawing/2014/main" id="{D57D1051-B773-4D15-A7C8-9876F34DD8B1}"/>
              </a:ext>
            </a:extLst>
          </p:cNvPr>
          <p:cNvSpPr>
            <a:spLocks noGrp="1"/>
          </p:cNvSpPr>
          <p:nvPr>
            <p:ph sz="quarter" idx="13"/>
          </p:nvPr>
        </p:nvSpPr>
        <p:spPr/>
        <p:txBody>
          <a:bodyPr/>
          <a:lstStyle/>
          <a:p>
            <a:pPr marL="0" indent="0">
              <a:buNone/>
            </a:pPr>
            <a:r>
              <a:rPr lang="en-GB" dirty="0"/>
              <a:t>Lets add a border around the table then we should be done!</a:t>
            </a:r>
          </a:p>
          <a:p>
            <a:pPr marL="0" indent="0">
              <a:buNone/>
            </a:pPr>
            <a:r>
              <a:rPr lang="en-GB" dirty="0"/>
              <a:t>One thing we can do with CSS is define an entire tag as one style. Instead of using a class I can assign all tr tags with one set css…</a:t>
            </a:r>
          </a:p>
        </p:txBody>
      </p:sp>
      <p:sp>
        <p:nvSpPr>
          <p:cNvPr id="4" name="Footer Placeholder 3">
            <a:extLst>
              <a:ext uri="{FF2B5EF4-FFF2-40B4-BE49-F238E27FC236}">
                <a16:creationId xmlns:a16="http://schemas.microsoft.com/office/drawing/2014/main" id="{823B141E-9D7A-44AA-9270-78AA4438D777}"/>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1845334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D62336-3EFF-45C3-8C94-A43F991628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5B4034-C54A-4462-B0DD-D937DB3C3B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23A78F-8B46-4BE7-B970-75E18A1F7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FB6CAF5-C4FD-4E9B-81EE-5C495C91BCD4}"/>
              </a:ext>
            </a:extLst>
          </p:cNvPr>
          <p:cNvPicPr>
            <a:picLocks noChangeAspect="1"/>
          </p:cNvPicPr>
          <p:nvPr/>
        </p:nvPicPr>
        <p:blipFill>
          <a:blip r:embed="rId2"/>
          <a:stretch>
            <a:fillRect/>
          </a:stretch>
        </p:blipFill>
        <p:spPr>
          <a:xfrm>
            <a:off x="640672" y="1985963"/>
            <a:ext cx="5130799" cy="2886074"/>
          </a:xfrm>
          <a:prstGeom prst="rect">
            <a:avLst/>
          </a:prstGeom>
        </p:spPr>
      </p:pic>
      <p:pic>
        <p:nvPicPr>
          <p:cNvPr id="3" name="Picture 2">
            <a:extLst>
              <a:ext uri="{FF2B5EF4-FFF2-40B4-BE49-F238E27FC236}">
                <a16:creationId xmlns:a16="http://schemas.microsoft.com/office/drawing/2014/main" id="{A3A7B293-0FD5-4580-ADED-E55386E58E50}"/>
              </a:ext>
            </a:extLst>
          </p:cNvPr>
          <p:cNvPicPr>
            <a:picLocks noChangeAspect="1"/>
          </p:cNvPicPr>
          <p:nvPr/>
        </p:nvPicPr>
        <p:blipFill>
          <a:blip r:embed="rId3"/>
          <a:stretch>
            <a:fillRect/>
          </a:stretch>
        </p:blipFill>
        <p:spPr>
          <a:xfrm>
            <a:off x="6420526" y="1985963"/>
            <a:ext cx="5130799" cy="2886074"/>
          </a:xfrm>
          <a:prstGeom prst="rect">
            <a:avLst/>
          </a:prstGeom>
        </p:spPr>
      </p:pic>
      <p:sp>
        <p:nvSpPr>
          <p:cNvPr id="9" name="TextBox 8">
            <a:extLst>
              <a:ext uri="{FF2B5EF4-FFF2-40B4-BE49-F238E27FC236}">
                <a16:creationId xmlns:a16="http://schemas.microsoft.com/office/drawing/2014/main" id="{0BEA126C-0F76-4477-8901-CDED621F798D}"/>
              </a:ext>
            </a:extLst>
          </p:cNvPr>
          <p:cNvSpPr txBox="1"/>
          <p:nvPr/>
        </p:nvSpPr>
        <p:spPr>
          <a:xfrm>
            <a:off x="2597649" y="807309"/>
            <a:ext cx="1293341" cy="523220"/>
          </a:xfrm>
          <a:prstGeom prst="rect">
            <a:avLst/>
          </a:prstGeom>
          <a:noFill/>
        </p:spPr>
        <p:txBody>
          <a:bodyPr wrap="square" rtlCol="0">
            <a:spAutoFit/>
          </a:bodyPr>
          <a:lstStyle/>
          <a:p>
            <a:pPr algn="ctr"/>
            <a:r>
              <a:rPr lang="en-GB" sz="2800" b="1" u="sng" dirty="0"/>
              <a:t>CODE</a:t>
            </a:r>
            <a:endParaRPr lang="en-GB" b="1" u="sng" dirty="0"/>
          </a:p>
        </p:txBody>
      </p:sp>
      <p:sp>
        <p:nvSpPr>
          <p:cNvPr id="11" name="TextBox 10">
            <a:extLst>
              <a:ext uri="{FF2B5EF4-FFF2-40B4-BE49-F238E27FC236}">
                <a16:creationId xmlns:a16="http://schemas.microsoft.com/office/drawing/2014/main" id="{FC0E2507-08CE-4E5A-BD45-CCB2DBADB844}"/>
              </a:ext>
            </a:extLst>
          </p:cNvPr>
          <p:cNvSpPr txBox="1"/>
          <p:nvPr/>
        </p:nvSpPr>
        <p:spPr>
          <a:xfrm>
            <a:off x="8291482" y="807309"/>
            <a:ext cx="1293341" cy="523220"/>
          </a:xfrm>
          <a:prstGeom prst="rect">
            <a:avLst/>
          </a:prstGeom>
          <a:noFill/>
        </p:spPr>
        <p:txBody>
          <a:bodyPr wrap="square" rtlCol="0">
            <a:spAutoFit/>
          </a:bodyPr>
          <a:lstStyle/>
          <a:p>
            <a:pPr algn="ctr"/>
            <a:r>
              <a:rPr lang="en-GB" sz="2800" b="1" u="sng" dirty="0"/>
              <a:t>Site</a:t>
            </a:r>
            <a:endParaRPr lang="en-GB" b="1" u="sng" dirty="0"/>
          </a:p>
        </p:txBody>
      </p:sp>
      <p:pic>
        <p:nvPicPr>
          <p:cNvPr id="13" name="Picture 12">
            <a:extLst>
              <a:ext uri="{FF2B5EF4-FFF2-40B4-BE49-F238E27FC236}">
                <a16:creationId xmlns:a16="http://schemas.microsoft.com/office/drawing/2014/main" id="{7ACA14F4-5226-4E86-B426-770214043F04}"/>
              </a:ext>
            </a:extLst>
          </p:cNvPr>
          <p:cNvPicPr>
            <a:picLocks noChangeAspect="1"/>
          </p:cNvPicPr>
          <p:nvPr/>
        </p:nvPicPr>
        <p:blipFill>
          <a:blip r:embed="rId4"/>
          <a:stretch>
            <a:fillRect/>
          </a:stretch>
        </p:blipFill>
        <p:spPr>
          <a:xfrm>
            <a:off x="11711940" y="0"/>
            <a:ext cx="480059" cy="480059"/>
          </a:xfrm>
          <a:prstGeom prst="rect">
            <a:avLst/>
          </a:prstGeom>
        </p:spPr>
      </p:pic>
      <p:sp>
        <p:nvSpPr>
          <p:cNvPr id="2" name="Footer Placeholder 1">
            <a:extLst>
              <a:ext uri="{FF2B5EF4-FFF2-40B4-BE49-F238E27FC236}">
                <a16:creationId xmlns:a16="http://schemas.microsoft.com/office/drawing/2014/main" id="{6640679C-CD4A-4896-8287-D6D10332FC59}"/>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3275886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8043-41AC-45EE-BB99-FA849322950D}"/>
              </a:ext>
            </a:extLst>
          </p:cNvPr>
          <p:cNvSpPr>
            <a:spLocks noGrp="1"/>
          </p:cNvSpPr>
          <p:nvPr>
            <p:ph type="title"/>
          </p:nvPr>
        </p:nvSpPr>
        <p:spPr/>
        <p:txBody>
          <a:bodyPr/>
          <a:lstStyle/>
          <a:p>
            <a:r>
              <a:rPr lang="en-GB" dirty="0"/>
              <a:t>AND THAT’S THAT</a:t>
            </a:r>
          </a:p>
        </p:txBody>
      </p:sp>
      <p:sp>
        <p:nvSpPr>
          <p:cNvPr id="3" name="Content Placeholder 2">
            <a:extLst>
              <a:ext uri="{FF2B5EF4-FFF2-40B4-BE49-F238E27FC236}">
                <a16:creationId xmlns:a16="http://schemas.microsoft.com/office/drawing/2014/main" id="{06DDE630-4BC6-4ED8-97FF-8A6C1624FD37}"/>
              </a:ext>
            </a:extLst>
          </p:cNvPr>
          <p:cNvSpPr>
            <a:spLocks noGrp="1"/>
          </p:cNvSpPr>
          <p:nvPr>
            <p:ph sz="quarter" idx="13"/>
          </p:nvPr>
        </p:nvSpPr>
        <p:spPr/>
        <p:txBody>
          <a:bodyPr/>
          <a:lstStyle/>
          <a:p>
            <a:pPr marL="0" indent="0">
              <a:buNone/>
            </a:pPr>
            <a:r>
              <a:rPr lang="en-GB" dirty="0"/>
              <a:t>We now have a very basic landing page for our user to arrive at!</a:t>
            </a:r>
          </a:p>
          <a:p>
            <a:pPr marL="0" indent="0">
              <a:buNone/>
            </a:pPr>
            <a:r>
              <a:rPr lang="en-GB" dirty="0"/>
              <a:t>See if you can add more features or explore the css library and try and use different styles!</a:t>
            </a:r>
          </a:p>
        </p:txBody>
      </p:sp>
      <p:sp>
        <p:nvSpPr>
          <p:cNvPr id="4" name="Footer Placeholder 3">
            <a:extLst>
              <a:ext uri="{FF2B5EF4-FFF2-40B4-BE49-F238E27FC236}">
                <a16:creationId xmlns:a16="http://schemas.microsoft.com/office/drawing/2014/main" id="{CCC09795-5689-4070-B343-BB24AE8B15CE}"/>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2544126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20AA-FB32-4908-8F20-28D35DFC3F08}"/>
              </a:ext>
            </a:extLst>
          </p:cNvPr>
          <p:cNvSpPr>
            <a:spLocks noGrp="1"/>
          </p:cNvSpPr>
          <p:nvPr>
            <p:ph type="title"/>
          </p:nvPr>
        </p:nvSpPr>
        <p:spPr/>
        <p:txBody>
          <a:bodyPr/>
          <a:lstStyle/>
          <a:p>
            <a:r>
              <a:rPr lang="en-GB" dirty="0"/>
              <a:t>Things to come</a:t>
            </a:r>
          </a:p>
        </p:txBody>
      </p:sp>
      <p:sp>
        <p:nvSpPr>
          <p:cNvPr id="3" name="Content Placeholder 2">
            <a:extLst>
              <a:ext uri="{FF2B5EF4-FFF2-40B4-BE49-F238E27FC236}">
                <a16:creationId xmlns:a16="http://schemas.microsoft.com/office/drawing/2014/main" id="{79A81AF7-1FBC-45BB-80F0-DCD8073A7363}"/>
              </a:ext>
            </a:extLst>
          </p:cNvPr>
          <p:cNvSpPr>
            <a:spLocks noGrp="1"/>
          </p:cNvSpPr>
          <p:nvPr>
            <p:ph sz="quarter" idx="13"/>
          </p:nvPr>
        </p:nvSpPr>
        <p:spPr/>
        <p:txBody>
          <a:bodyPr/>
          <a:lstStyle/>
          <a:p>
            <a:pPr marL="0" indent="0">
              <a:buNone/>
            </a:pPr>
            <a:r>
              <a:rPr lang="en-GB" dirty="0"/>
              <a:t>Next week we will be creating a survey form and be focusing sending data between two pages using PHP!</a:t>
            </a:r>
          </a:p>
        </p:txBody>
      </p:sp>
      <p:pic>
        <p:nvPicPr>
          <p:cNvPr id="5" name="Picture 4">
            <a:extLst>
              <a:ext uri="{FF2B5EF4-FFF2-40B4-BE49-F238E27FC236}">
                <a16:creationId xmlns:a16="http://schemas.microsoft.com/office/drawing/2014/main" id="{C8323D51-E678-48C6-B638-314EC70517CF}"/>
              </a:ext>
            </a:extLst>
          </p:cNvPr>
          <p:cNvPicPr>
            <a:picLocks noChangeAspect="1"/>
          </p:cNvPicPr>
          <p:nvPr/>
        </p:nvPicPr>
        <p:blipFill>
          <a:blip r:embed="rId2"/>
          <a:stretch>
            <a:fillRect/>
          </a:stretch>
        </p:blipFill>
        <p:spPr>
          <a:xfrm rot="901732">
            <a:off x="6697766" y="3190477"/>
            <a:ext cx="4424243" cy="2389091"/>
          </a:xfrm>
          <a:prstGeom prst="rect">
            <a:avLst/>
          </a:prstGeom>
        </p:spPr>
      </p:pic>
      <p:sp>
        <p:nvSpPr>
          <p:cNvPr id="4" name="Footer Placeholder 3">
            <a:extLst>
              <a:ext uri="{FF2B5EF4-FFF2-40B4-BE49-F238E27FC236}">
                <a16:creationId xmlns:a16="http://schemas.microsoft.com/office/drawing/2014/main" id="{1413A178-0298-4800-8D8F-FB7ECB24A609}"/>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205849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52DB-A129-4EB6-BFEE-92E38162A7B4}"/>
              </a:ext>
            </a:extLst>
          </p:cNvPr>
          <p:cNvSpPr>
            <a:spLocks noGrp="1"/>
          </p:cNvSpPr>
          <p:nvPr>
            <p:ph type="title"/>
          </p:nvPr>
        </p:nvSpPr>
        <p:spPr/>
        <p:txBody>
          <a:bodyPr/>
          <a:lstStyle/>
          <a:p>
            <a:r>
              <a:rPr lang="en-GB" dirty="0"/>
              <a:t>Final Notes</a:t>
            </a:r>
          </a:p>
        </p:txBody>
      </p:sp>
      <p:sp>
        <p:nvSpPr>
          <p:cNvPr id="3" name="Content Placeholder 2">
            <a:extLst>
              <a:ext uri="{FF2B5EF4-FFF2-40B4-BE49-F238E27FC236}">
                <a16:creationId xmlns:a16="http://schemas.microsoft.com/office/drawing/2014/main" id="{B6F46C14-9663-4CCA-A07D-6FA94505652A}"/>
              </a:ext>
            </a:extLst>
          </p:cNvPr>
          <p:cNvSpPr>
            <a:spLocks noGrp="1"/>
          </p:cNvSpPr>
          <p:nvPr>
            <p:ph sz="quarter" idx="13"/>
          </p:nvPr>
        </p:nvSpPr>
        <p:spPr/>
        <p:txBody>
          <a:bodyPr>
            <a:normAutofit/>
          </a:bodyPr>
          <a:lstStyle/>
          <a:p>
            <a:pPr marL="0" indent="0">
              <a:buNone/>
            </a:pPr>
            <a:r>
              <a:rPr lang="en-GB" dirty="0"/>
              <a:t>This slide and the code used can be found on my GitHub. Feel free to download it.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lnSpc>
                <a:spcPct val="50000"/>
              </a:lnSpc>
              <a:buNone/>
            </a:pPr>
            <a:r>
              <a:rPr lang="en-GB" sz="1400" dirty="0"/>
              <a:t>Github - </a:t>
            </a:r>
            <a:r>
              <a:rPr lang="en-GB" sz="1400" dirty="0">
                <a:hlinkClick r:id="rId2"/>
              </a:rPr>
              <a:t>https://github.com/SamJones01</a:t>
            </a:r>
            <a:endParaRPr lang="en-GB" sz="1400" dirty="0"/>
          </a:p>
          <a:p>
            <a:pPr marL="0" indent="0">
              <a:lnSpc>
                <a:spcPct val="50000"/>
              </a:lnSpc>
              <a:buNone/>
            </a:pPr>
            <a:r>
              <a:rPr lang="en-GB" sz="1400" dirty="0"/>
              <a:t>Twitter - </a:t>
            </a:r>
            <a:r>
              <a:rPr lang="en-GB" sz="1400" dirty="0">
                <a:hlinkClick r:id="rId3"/>
              </a:rPr>
              <a:t>https://twitter.com/uoscompsoc</a:t>
            </a:r>
            <a:endParaRPr lang="en-GB" sz="1400" dirty="0"/>
          </a:p>
          <a:p>
            <a:pPr marL="0" indent="0">
              <a:lnSpc>
                <a:spcPct val="50000"/>
              </a:lnSpc>
              <a:buNone/>
            </a:pPr>
            <a:r>
              <a:rPr lang="en-GB" sz="1400" dirty="0"/>
              <a:t>Students Union - </a:t>
            </a:r>
            <a:r>
              <a:rPr lang="en-GB" sz="1400" dirty="0">
                <a:hlinkClick r:id="rId4"/>
              </a:rPr>
              <a:t>https://www.salfordstudents.com/groups/computing</a:t>
            </a:r>
            <a:endParaRPr lang="en-GB" sz="1400" dirty="0"/>
          </a:p>
          <a:p>
            <a:pPr marL="0" indent="0">
              <a:buNone/>
            </a:pPr>
            <a:endParaRPr lang="en-GB" dirty="0"/>
          </a:p>
        </p:txBody>
      </p:sp>
      <p:sp>
        <p:nvSpPr>
          <p:cNvPr id="4" name="Footer Placeholder 3">
            <a:extLst>
              <a:ext uri="{FF2B5EF4-FFF2-40B4-BE49-F238E27FC236}">
                <a16:creationId xmlns:a16="http://schemas.microsoft.com/office/drawing/2014/main" id="{1F96D2E1-BC96-4E2C-A2E8-DD84F55A5972}"/>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pic>
        <p:nvPicPr>
          <p:cNvPr id="6" name="Picture 5">
            <a:extLst>
              <a:ext uri="{FF2B5EF4-FFF2-40B4-BE49-F238E27FC236}">
                <a16:creationId xmlns:a16="http://schemas.microsoft.com/office/drawing/2014/main" id="{3F94BD76-7D77-4641-A3D4-0416230AEB26}"/>
              </a:ext>
            </a:extLst>
          </p:cNvPr>
          <p:cNvPicPr>
            <a:picLocks noChangeAspect="1"/>
          </p:cNvPicPr>
          <p:nvPr/>
        </p:nvPicPr>
        <p:blipFill>
          <a:blip r:embed="rId5"/>
          <a:stretch>
            <a:fillRect/>
          </a:stretch>
        </p:blipFill>
        <p:spPr>
          <a:xfrm>
            <a:off x="1516177" y="3001922"/>
            <a:ext cx="1495434" cy="1495434"/>
          </a:xfrm>
          <a:prstGeom prst="rect">
            <a:avLst/>
          </a:prstGeom>
        </p:spPr>
      </p:pic>
      <p:pic>
        <p:nvPicPr>
          <p:cNvPr id="8" name="Picture 7">
            <a:extLst>
              <a:ext uri="{FF2B5EF4-FFF2-40B4-BE49-F238E27FC236}">
                <a16:creationId xmlns:a16="http://schemas.microsoft.com/office/drawing/2014/main" id="{899172E9-A3B6-4E2B-8F17-C6EE3F1CE6A1}"/>
              </a:ext>
            </a:extLst>
          </p:cNvPr>
          <p:cNvPicPr>
            <a:picLocks noChangeAspect="1"/>
          </p:cNvPicPr>
          <p:nvPr/>
        </p:nvPicPr>
        <p:blipFill>
          <a:blip r:embed="rId6"/>
          <a:stretch>
            <a:fillRect/>
          </a:stretch>
        </p:blipFill>
        <p:spPr>
          <a:xfrm>
            <a:off x="3614014" y="3001922"/>
            <a:ext cx="1837964" cy="1495434"/>
          </a:xfrm>
          <a:prstGeom prst="rect">
            <a:avLst/>
          </a:prstGeom>
        </p:spPr>
      </p:pic>
      <p:pic>
        <p:nvPicPr>
          <p:cNvPr id="10" name="Picture 9">
            <a:extLst>
              <a:ext uri="{FF2B5EF4-FFF2-40B4-BE49-F238E27FC236}">
                <a16:creationId xmlns:a16="http://schemas.microsoft.com/office/drawing/2014/main" id="{B7EEE71B-D485-42D0-AC6F-2AA4FFF4D19E}"/>
              </a:ext>
            </a:extLst>
          </p:cNvPr>
          <p:cNvPicPr>
            <a:picLocks noChangeAspect="1"/>
          </p:cNvPicPr>
          <p:nvPr/>
        </p:nvPicPr>
        <p:blipFill>
          <a:blip r:embed="rId7"/>
          <a:stretch>
            <a:fillRect/>
          </a:stretch>
        </p:blipFill>
        <p:spPr>
          <a:xfrm>
            <a:off x="6054381" y="3254552"/>
            <a:ext cx="3895294" cy="1242804"/>
          </a:xfrm>
          <a:prstGeom prst="rect">
            <a:avLst/>
          </a:prstGeom>
        </p:spPr>
      </p:pic>
    </p:spTree>
    <p:extLst>
      <p:ext uri="{BB962C8B-B14F-4D97-AF65-F5344CB8AC3E}">
        <p14:creationId xmlns:p14="http://schemas.microsoft.com/office/powerpoint/2010/main" val="18103871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C0B3-5C4A-415A-A75E-F7D15F89FB31}"/>
              </a:ext>
            </a:extLst>
          </p:cNvPr>
          <p:cNvSpPr>
            <a:spLocks noGrp="1"/>
          </p:cNvSpPr>
          <p:nvPr>
            <p:ph type="title"/>
          </p:nvPr>
        </p:nvSpPr>
        <p:spPr/>
        <p:txBody>
          <a:bodyPr/>
          <a:lstStyle/>
          <a:p>
            <a:r>
              <a:rPr lang="en-GB" dirty="0"/>
              <a:t>Creating a HTML Document </a:t>
            </a:r>
          </a:p>
        </p:txBody>
      </p:sp>
      <p:sp>
        <p:nvSpPr>
          <p:cNvPr id="3" name="Content Placeholder 2">
            <a:extLst>
              <a:ext uri="{FF2B5EF4-FFF2-40B4-BE49-F238E27FC236}">
                <a16:creationId xmlns:a16="http://schemas.microsoft.com/office/drawing/2014/main" id="{EE9F1E47-DD31-4BBE-AEA5-7CACEB4DECC9}"/>
              </a:ext>
            </a:extLst>
          </p:cNvPr>
          <p:cNvSpPr>
            <a:spLocks noGrp="1"/>
          </p:cNvSpPr>
          <p:nvPr>
            <p:ph sz="quarter" idx="13"/>
          </p:nvPr>
        </p:nvSpPr>
        <p:spPr/>
        <p:txBody>
          <a:bodyPr/>
          <a:lstStyle/>
          <a:p>
            <a:pPr marL="457200" indent="-457200">
              <a:buAutoNum type="arabicParenR"/>
            </a:pPr>
            <a:r>
              <a:rPr lang="en-GB" dirty="0"/>
              <a:t>Open your text editor of choice – for this example I shall be using phpstorm…</a:t>
            </a:r>
          </a:p>
          <a:p>
            <a:pPr marL="457200" indent="-457200">
              <a:buAutoNum type="arabicParenR"/>
            </a:pPr>
            <a:r>
              <a:rPr lang="en-GB" dirty="0"/>
              <a:t>Make sure you name your page index.html – this is important as unless specified the server will look for index.html by default</a:t>
            </a:r>
          </a:p>
          <a:p>
            <a:pPr marL="0" indent="0">
              <a:buNone/>
            </a:pPr>
            <a:endParaRPr lang="en-GB" dirty="0"/>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BC92CD80-5676-42B5-924B-49E3F943E472}"/>
              </a:ext>
            </a:extLst>
          </p:cNvPr>
          <p:cNvPicPr>
            <a:picLocks noChangeAspect="1"/>
          </p:cNvPicPr>
          <p:nvPr/>
        </p:nvPicPr>
        <p:blipFill rotWithShape="1">
          <a:blip r:embed="rId2"/>
          <a:srcRect l="8311" t="14414" r="51824" b="81862"/>
          <a:stretch/>
        </p:blipFill>
        <p:spPr>
          <a:xfrm>
            <a:off x="913774" y="4449846"/>
            <a:ext cx="10363826" cy="558759"/>
          </a:xfrm>
          <a:prstGeom prst="round2DiagRect">
            <a:avLst>
              <a:gd name="adj1" fmla="val 16667"/>
              <a:gd name="adj2" fmla="val 0"/>
            </a:avLst>
          </a:prstGeom>
          <a:ln w="88900" cap="sq">
            <a:solidFill>
              <a:schemeClr val="accent6">
                <a:lumMod val="75000"/>
              </a:schemeClr>
            </a:solidFill>
            <a:miter lim="800000"/>
          </a:ln>
          <a:effectLst>
            <a:outerShdw blurRad="254000" algn="tl" rotWithShape="0">
              <a:srgbClr val="000000">
                <a:alpha val="43000"/>
              </a:srgbClr>
            </a:outerShdw>
          </a:effectLst>
        </p:spPr>
      </p:pic>
      <p:sp>
        <p:nvSpPr>
          <p:cNvPr id="4" name="Footer Placeholder 3">
            <a:extLst>
              <a:ext uri="{FF2B5EF4-FFF2-40B4-BE49-F238E27FC236}">
                <a16:creationId xmlns:a16="http://schemas.microsoft.com/office/drawing/2014/main" id="{D1E3E9DF-487A-4878-B052-28B95D15B9A5}"/>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84208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89E8-03CF-4893-B05D-2BA0B5CECC7A}"/>
              </a:ext>
            </a:extLst>
          </p:cNvPr>
          <p:cNvSpPr>
            <a:spLocks noGrp="1"/>
          </p:cNvSpPr>
          <p:nvPr>
            <p:ph type="title"/>
          </p:nvPr>
        </p:nvSpPr>
        <p:spPr/>
        <p:txBody>
          <a:bodyPr/>
          <a:lstStyle/>
          <a:p>
            <a:r>
              <a:rPr lang="en-GB" dirty="0"/>
              <a:t>Creating a HTML DOCUMENT</a:t>
            </a:r>
          </a:p>
        </p:txBody>
      </p:sp>
      <p:sp>
        <p:nvSpPr>
          <p:cNvPr id="3" name="Content Placeholder 2">
            <a:extLst>
              <a:ext uri="{FF2B5EF4-FFF2-40B4-BE49-F238E27FC236}">
                <a16:creationId xmlns:a16="http://schemas.microsoft.com/office/drawing/2014/main" id="{C4818937-DEEB-4081-99C3-A3DD77F418D5}"/>
              </a:ext>
            </a:extLst>
          </p:cNvPr>
          <p:cNvSpPr>
            <a:spLocks noGrp="1"/>
          </p:cNvSpPr>
          <p:nvPr>
            <p:ph sz="quarter" idx="13"/>
          </p:nvPr>
        </p:nvSpPr>
        <p:spPr/>
        <p:txBody>
          <a:bodyPr>
            <a:normAutofit/>
          </a:bodyPr>
          <a:lstStyle/>
          <a:p>
            <a:pPr marL="0" indent="0">
              <a:buNone/>
            </a:pPr>
            <a:r>
              <a:rPr lang="en-GB" dirty="0"/>
              <a:t>3) In the index file you need to write the basic markup of HMTL. For that we need the following…</a:t>
            </a:r>
          </a:p>
          <a:p>
            <a:pPr marL="216000">
              <a:lnSpc>
                <a:spcPct val="50000"/>
              </a:lnSpc>
              <a:buFontTx/>
              <a:buChar char="-"/>
            </a:pPr>
            <a:r>
              <a:rPr lang="en-GB" sz="1600" dirty="0"/>
              <a:t>DOCTYpe</a:t>
            </a:r>
          </a:p>
          <a:p>
            <a:pPr marL="216000">
              <a:lnSpc>
                <a:spcPct val="50000"/>
              </a:lnSpc>
              <a:buFontTx/>
              <a:buChar char="-"/>
            </a:pPr>
            <a:r>
              <a:rPr lang="en-GB" sz="1600" dirty="0"/>
              <a:t>lang</a:t>
            </a:r>
          </a:p>
          <a:p>
            <a:pPr marL="216000">
              <a:lnSpc>
                <a:spcPct val="50000"/>
              </a:lnSpc>
              <a:buFontTx/>
              <a:buChar char="-"/>
            </a:pPr>
            <a:r>
              <a:rPr lang="en-GB" sz="1600" dirty="0"/>
              <a:t>Head</a:t>
            </a:r>
          </a:p>
          <a:p>
            <a:pPr marL="216000">
              <a:lnSpc>
                <a:spcPct val="50000"/>
              </a:lnSpc>
              <a:buFontTx/>
              <a:buChar char="-"/>
            </a:pPr>
            <a:r>
              <a:rPr lang="en-GB" sz="1600" dirty="0"/>
              <a:t>Meta</a:t>
            </a:r>
          </a:p>
          <a:p>
            <a:pPr marL="216000">
              <a:lnSpc>
                <a:spcPct val="50000"/>
              </a:lnSpc>
              <a:buFontTx/>
              <a:buChar char="-"/>
            </a:pPr>
            <a:r>
              <a:rPr lang="en-GB" sz="1600" dirty="0"/>
              <a:t>Title</a:t>
            </a:r>
          </a:p>
          <a:p>
            <a:pPr marL="216000">
              <a:lnSpc>
                <a:spcPct val="50000"/>
              </a:lnSpc>
              <a:buFontTx/>
              <a:buChar char="-"/>
            </a:pPr>
            <a:r>
              <a:rPr lang="en-GB" sz="1600" dirty="0"/>
              <a:t>Body</a:t>
            </a:r>
          </a:p>
          <a:p>
            <a:pPr marL="0" indent="0">
              <a:lnSpc>
                <a:spcPct val="50000"/>
              </a:lnSpc>
              <a:buNone/>
            </a:pPr>
            <a:endParaRPr lang="en-GB" dirty="0"/>
          </a:p>
        </p:txBody>
      </p:sp>
      <p:sp>
        <p:nvSpPr>
          <p:cNvPr id="4" name="Footer Placeholder 3">
            <a:extLst>
              <a:ext uri="{FF2B5EF4-FFF2-40B4-BE49-F238E27FC236}">
                <a16:creationId xmlns:a16="http://schemas.microsoft.com/office/drawing/2014/main" id="{9AA82F0F-0DA7-4C78-91BE-E2814B378FF2}"/>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176100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4C4B-FE73-4265-BB96-BB5BB08F2BCC}"/>
              </a:ext>
            </a:extLst>
          </p:cNvPr>
          <p:cNvSpPr>
            <a:spLocks noGrp="1"/>
          </p:cNvSpPr>
          <p:nvPr>
            <p:ph type="title"/>
          </p:nvPr>
        </p:nvSpPr>
        <p:spPr/>
        <p:txBody>
          <a:bodyPr/>
          <a:lstStyle/>
          <a:p>
            <a:r>
              <a:rPr lang="en-GB" dirty="0"/>
              <a:t>What does any of that mean…</a:t>
            </a:r>
          </a:p>
        </p:txBody>
      </p:sp>
      <p:sp>
        <p:nvSpPr>
          <p:cNvPr id="3" name="Content Placeholder 2">
            <a:extLst>
              <a:ext uri="{FF2B5EF4-FFF2-40B4-BE49-F238E27FC236}">
                <a16:creationId xmlns:a16="http://schemas.microsoft.com/office/drawing/2014/main" id="{39381AA9-93B0-4962-A066-8224332D8CC1}"/>
              </a:ext>
            </a:extLst>
          </p:cNvPr>
          <p:cNvSpPr>
            <a:spLocks noGrp="1"/>
          </p:cNvSpPr>
          <p:nvPr>
            <p:ph sz="quarter" idx="13"/>
          </p:nvPr>
        </p:nvSpPr>
        <p:spPr>
          <a:xfrm>
            <a:off x="913774" y="2367092"/>
            <a:ext cx="10363826" cy="3424107"/>
          </a:xfrm>
        </p:spPr>
        <p:txBody>
          <a:bodyPr/>
          <a:lstStyle/>
          <a:p>
            <a:pPr marL="0" indent="0">
              <a:buNone/>
            </a:pPr>
            <a:r>
              <a:rPr lang="en-GB" dirty="0"/>
              <a:t>DOCTYPE – This is the very first thing that is declared in html. It is not a conventional html tag, instead it is used to instruct the webpage on what version of html is being used…</a:t>
            </a:r>
          </a:p>
          <a:p>
            <a:pPr marL="0" indent="0">
              <a:buNone/>
            </a:pPr>
            <a:r>
              <a:rPr lang="en-GB" sz="1200" i="1" dirty="0"/>
              <a:t>&lt;!doctype </a:t>
            </a:r>
            <a:r>
              <a:rPr lang="en-GB" sz="1200" b="1" i="1" cap="none" dirty="0">
                <a:solidFill>
                  <a:srgbClr val="C00000"/>
                </a:solidFill>
              </a:rPr>
              <a:t>html</a:t>
            </a:r>
            <a:r>
              <a:rPr lang="en-GB" sz="1200" i="1" cap="none" dirty="0"/>
              <a:t>&gt; </a:t>
            </a:r>
            <a:r>
              <a:rPr lang="en-GB" sz="1200" cap="none" dirty="0"/>
              <a:t>= this is an indication to use HTML5 – the version we shall use</a:t>
            </a:r>
          </a:p>
          <a:p>
            <a:pPr marL="0" indent="0">
              <a:buNone/>
            </a:pPr>
            <a:r>
              <a:rPr lang="en-GB" dirty="0"/>
              <a:t>Unlike most tags in html DOCTYPE does not have a closing tag.</a:t>
            </a:r>
          </a:p>
        </p:txBody>
      </p:sp>
      <p:sp>
        <p:nvSpPr>
          <p:cNvPr id="4" name="Footer Placeholder 3">
            <a:extLst>
              <a:ext uri="{FF2B5EF4-FFF2-40B4-BE49-F238E27FC236}">
                <a16:creationId xmlns:a16="http://schemas.microsoft.com/office/drawing/2014/main" id="{4931EDE3-D254-4B71-8B39-B52FD76DA5E7}"/>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62930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4C4B-FE73-4265-BB96-BB5BB08F2BCC}"/>
              </a:ext>
            </a:extLst>
          </p:cNvPr>
          <p:cNvSpPr>
            <a:spLocks noGrp="1"/>
          </p:cNvSpPr>
          <p:nvPr>
            <p:ph type="title"/>
          </p:nvPr>
        </p:nvSpPr>
        <p:spPr/>
        <p:txBody>
          <a:bodyPr/>
          <a:lstStyle/>
          <a:p>
            <a:r>
              <a:rPr lang="en-GB" dirty="0"/>
              <a:t>What does any of that mean…</a:t>
            </a:r>
          </a:p>
        </p:txBody>
      </p:sp>
      <p:sp>
        <p:nvSpPr>
          <p:cNvPr id="3" name="Content Placeholder 2">
            <a:extLst>
              <a:ext uri="{FF2B5EF4-FFF2-40B4-BE49-F238E27FC236}">
                <a16:creationId xmlns:a16="http://schemas.microsoft.com/office/drawing/2014/main" id="{39381AA9-93B0-4962-A066-8224332D8CC1}"/>
              </a:ext>
            </a:extLst>
          </p:cNvPr>
          <p:cNvSpPr>
            <a:spLocks noGrp="1"/>
          </p:cNvSpPr>
          <p:nvPr>
            <p:ph sz="quarter" idx="13"/>
          </p:nvPr>
        </p:nvSpPr>
        <p:spPr>
          <a:xfrm>
            <a:off x="913774" y="2367092"/>
            <a:ext cx="10363826" cy="3424107"/>
          </a:xfrm>
        </p:spPr>
        <p:txBody>
          <a:bodyPr/>
          <a:lstStyle/>
          <a:p>
            <a:pPr marL="0" indent="0">
              <a:buNone/>
            </a:pPr>
            <a:r>
              <a:rPr lang="en-GB" dirty="0"/>
              <a:t>Lang – it is used to specify the language used in the elements content</a:t>
            </a:r>
          </a:p>
          <a:p>
            <a:pPr marL="0" indent="0">
              <a:buNone/>
            </a:pPr>
            <a:r>
              <a:rPr lang="en-GB" sz="1200" i="1" dirty="0"/>
              <a:t>&lt;</a:t>
            </a:r>
            <a:r>
              <a:rPr lang="en-GB" sz="1200" b="1" i="1" cap="none" dirty="0">
                <a:solidFill>
                  <a:srgbClr val="C00000"/>
                </a:solidFill>
              </a:rPr>
              <a:t>html</a:t>
            </a:r>
            <a:r>
              <a:rPr lang="en-GB" sz="1200" i="1" cap="none" dirty="0"/>
              <a:t> lang=“en”&gt; </a:t>
            </a:r>
            <a:r>
              <a:rPr lang="en-GB" sz="1200" cap="none" dirty="0"/>
              <a:t>= this says that the html tag, as specified previously, is written in English. You would use specifications such as “es” for Spanish and “fn” for French</a:t>
            </a:r>
          </a:p>
        </p:txBody>
      </p:sp>
      <p:sp>
        <p:nvSpPr>
          <p:cNvPr id="4" name="Footer Placeholder 3">
            <a:extLst>
              <a:ext uri="{FF2B5EF4-FFF2-40B4-BE49-F238E27FC236}">
                <a16:creationId xmlns:a16="http://schemas.microsoft.com/office/drawing/2014/main" id="{396A2D3A-9476-4615-9843-7C88F19E9420}"/>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145846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4C4B-FE73-4265-BB96-BB5BB08F2BCC}"/>
              </a:ext>
            </a:extLst>
          </p:cNvPr>
          <p:cNvSpPr>
            <a:spLocks noGrp="1"/>
          </p:cNvSpPr>
          <p:nvPr>
            <p:ph type="title"/>
          </p:nvPr>
        </p:nvSpPr>
        <p:spPr/>
        <p:txBody>
          <a:bodyPr/>
          <a:lstStyle/>
          <a:p>
            <a:r>
              <a:rPr lang="en-GB" dirty="0"/>
              <a:t>What does any of that mean…</a:t>
            </a:r>
          </a:p>
        </p:txBody>
      </p:sp>
      <p:sp>
        <p:nvSpPr>
          <p:cNvPr id="3" name="Content Placeholder 2">
            <a:extLst>
              <a:ext uri="{FF2B5EF4-FFF2-40B4-BE49-F238E27FC236}">
                <a16:creationId xmlns:a16="http://schemas.microsoft.com/office/drawing/2014/main" id="{39381AA9-93B0-4962-A066-8224332D8CC1}"/>
              </a:ext>
            </a:extLst>
          </p:cNvPr>
          <p:cNvSpPr>
            <a:spLocks noGrp="1"/>
          </p:cNvSpPr>
          <p:nvPr>
            <p:ph sz="quarter" idx="13"/>
          </p:nvPr>
        </p:nvSpPr>
        <p:spPr>
          <a:xfrm>
            <a:off x="913774" y="2367092"/>
            <a:ext cx="10363826" cy="3424107"/>
          </a:xfrm>
        </p:spPr>
        <p:txBody>
          <a:bodyPr>
            <a:normAutofit/>
          </a:bodyPr>
          <a:lstStyle/>
          <a:p>
            <a:pPr marL="0" indent="0">
              <a:buNone/>
            </a:pPr>
            <a:r>
              <a:rPr lang="en-GB" dirty="0"/>
              <a:t>HEAD – This is a place where meta data (Data about data) goes. It is placed between the HTML and BODY tags. It is used to contain the following tags…</a:t>
            </a:r>
          </a:p>
          <a:p>
            <a:pPr>
              <a:lnSpc>
                <a:spcPct val="70000"/>
              </a:lnSpc>
              <a:buFontTx/>
              <a:buChar char="-"/>
            </a:pPr>
            <a:r>
              <a:rPr lang="en-GB" sz="1600" dirty="0"/>
              <a:t>&lt;title&gt; </a:t>
            </a:r>
          </a:p>
          <a:p>
            <a:pPr>
              <a:lnSpc>
                <a:spcPct val="70000"/>
              </a:lnSpc>
              <a:buFontTx/>
              <a:buChar char="-"/>
            </a:pPr>
            <a:r>
              <a:rPr lang="en-GB" sz="1600" dirty="0"/>
              <a:t>&lt;style&gt;</a:t>
            </a:r>
          </a:p>
          <a:p>
            <a:pPr>
              <a:lnSpc>
                <a:spcPct val="70000"/>
              </a:lnSpc>
              <a:buFontTx/>
              <a:buChar char="-"/>
            </a:pPr>
            <a:r>
              <a:rPr lang="en-GB" sz="1600" dirty="0"/>
              <a:t>&lt;meta&gt;</a:t>
            </a:r>
          </a:p>
          <a:p>
            <a:pPr>
              <a:lnSpc>
                <a:spcPct val="70000"/>
              </a:lnSpc>
              <a:buFontTx/>
              <a:buChar char="-"/>
            </a:pPr>
            <a:r>
              <a:rPr lang="en-GB" sz="1600" dirty="0"/>
              <a:t>&lt;link&gt;</a:t>
            </a:r>
          </a:p>
          <a:p>
            <a:pPr>
              <a:lnSpc>
                <a:spcPct val="70000"/>
              </a:lnSpc>
              <a:buFontTx/>
              <a:buChar char="-"/>
            </a:pPr>
            <a:r>
              <a:rPr lang="en-GB" sz="1600" dirty="0"/>
              <a:t>&lt;script&gt;</a:t>
            </a:r>
          </a:p>
          <a:p>
            <a:pPr>
              <a:lnSpc>
                <a:spcPct val="70000"/>
              </a:lnSpc>
              <a:buFontTx/>
              <a:buChar char="-"/>
            </a:pPr>
            <a:r>
              <a:rPr lang="en-GB" sz="1600" dirty="0"/>
              <a:t>&lt;base&gt;</a:t>
            </a:r>
          </a:p>
          <a:p>
            <a:pPr marL="0" indent="0">
              <a:buNone/>
            </a:pPr>
            <a:r>
              <a:rPr lang="en-GB" sz="1200" i="1" dirty="0"/>
              <a:t>&lt;</a:t>
            </a:r>
            <a:r>
              <a:rPr lang="en-GB" sz="1200" i="1" cap="none" dirty="0"/>
              <a:t>head&gt; </a:t>
            </a:r>
            <a:r>
              <a:rPr lang="en-GB" sz="1200" cap="none" dirty="0"/>
              <a:t>= this is the declaration for head – very simple </a:t>
            </a:r>
            <a:r>
              <a:rPr lang="en-GB" sz="1200" cap="none" dirty="0">
                <a:sym typeface="Wingdings" panose="05000000000000000000" pitchFamily="2" charset="2"/>
              </a:rPr>
              <a:t></a:t>
            </a:r>
            <a:endParaRPr lang="en-GB" sz="1200" cap="none" dirty="0"/>
          </a:p>
        </p:txBody>
      </p:sp>
      <p:sp>
        <p:nvSpPr>
          <p:cNvPr id="4" name="Footer Placeholder 3">
            <a:extLst>
              <a:ext uri="{FF2B5EF4-FFF2-40B4-BE49-F238E27FC236}">
                <a16:creationId xmlns:a16="http://schemas.microsoft.com/office/drawing/2014/main" id="{073526CD-8A2D-435F-BCB2-EC59FA0AB845}"/>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6249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4C4B-FE73-4265-BB96-BB5BB08F2BCC}"/>
              </a:ext>
            </a:extLst>
          </p:cNvPr>
          <p:cNvSpPr>
            <a:spLocks noGrp="1"/>
          </p:cNvSpPr>
          <p:nvPr>
            <p:ph type="title"/>
          </p:nvPr>
        </p:nvSpPr>
        <p:spPr/>
        <p:txBody>
          <a:bodyPr/>
          <a:lstStyle/>
          <a:p>
            <a:r>
              <a:rPr lang="en-GB" dirty="0"/>
              <a:t>What does any of that mean…</a:t>
            </a:r>
          </a:p>
        </p:txBody>
      </p:sp>
      <p:sp>
        <p:nvSpPr>
          <p:cNvPr id="3" name="Content Placeholder 2">
            <a:extLst>
              <a:ext uri="{FF2B5EF4-FFF2-40B4-BE49-F238E27FC236}">
                <a16:creationId xmlns:a16="http://schemas.microsoft.com/office/drawing/2014/main" id="{39381AA9-93B0-4962-A066-8224332D8CC1}"/>
              </a:ext>
            </a:extLst>
          </p:cNvPr>
          <p:cNvSpPr>
            <a:spLocks noGrp="1"/>
          </p:cNvSpPr>
          <p:nvPr>
            <p:ph sz="quarter" idx="13"/>
          </p:nvPr>
        </p:nvSpPr>
        <p:spPr>
          <a:xfrm>
            <a:off x="913774" y="2367092"/>
            <a:ext cx="10363826" cy="3424107"/>
          </a:xfrm>
        </p:spPr>
        <p:txBody>
          <a:bodyPr>
            <a:normAutofit/>
          </a:bodyPr>
          <a:lstStyle/>
          <a:p>
            <a:pPr marL="0" indent="0">
              <a:buNone/>
            </a:pPr>
            <a:r>
              <a:rPr lang="en-GB" dirty="0"/>
              <a:t> Meta – is used to state which character set is being used. This can include author, description as well as keywords etc.</a:t>
            </a:r>
          </a:p>
          <a:p>
            <a:pPr marL="0" indent="0">
              <a:buNone/>
            </a:pPr>
            <a:r>
              <a:rPr lang="en-GB" sz="1200" i="1" dirty="0"/>
              <a:t>&lt;</a:t>
            </a:r>
            <a:r>
              <a:rPr lang="en-GB" sz="1200" i="1" cap="none" dirty="0"/>
              <a:t>meta charset = “utf-8”&gt; </a:t>
            </a:r>
            <a:r>
              <a:rPr lang="en-GB" sz="1200" cap="none" dirty="0"/>
              <a:t>= we are declaring that we shall encode characters in utf-8. This is the most common way of encoding in email and webpages.</a:t>
            </a:r>
          </a:p>
        </p:txBody>
      </p:sp>
      <p:sp>
        <p:nvSpPr>
          <p:cNvPr id="4" name="Footer Placeholder 3">
            <a:extLst>
              <a:ext uri="{FF2B5EF4-FFF2-40B4-BE49-F238E27FC236}">
                <a16:creationId xmlns:a16="http://schemas.microsoft.com/office/drawing/2014/main" id="{F408CCFA-4716-44C5-9323-802278D729AD}"/>
              </a:ext>
            </a:extLst>
          </p:cNvPr>
          <p:cNvSpPr>
            <a:spLocks noGrp="1"/>
          </p:cNvSpPr>
          <p:nvPr>
            <p:ph type="ftr" sz="quarter" idx="11"/>
          </p:nvPr>
        </p:nvSpPr>
        <p:spPr/>
        <p:txBody>
          <a:bodyPr/>
          <a:lstStyle/>
          <a:p>
            <a:r>
              <a:rPr lang="en-US"/>
              <a:t>Author : Samuel Jones</a:t>
            </a:r>
          </a:p>
          <a:p>
            <a:r>
              <a:rPr lang="en-US"/>
              <a:t>Not to be reused without permission</a:t>
            </a:r>
          </a:p>
          <a:p>
            <a:r>
              <a:rPr lang="en-US"/>
              <a:t>University of Salford Computing Society 2018</a:t>
            </a:r>
            <a:endParaRPr lang="en-US" dirty="0"/>
          </a:p>
        </p:txBody>
      </p:sp>
    </p:spTree>
    <p:extLst>
      <p:ext uri="{BB962C8B-B14F-4D97-AF65-F5344CB8AC3E}">
        <p14:creationId xmlns:p14="http://schemas.microsoft.com/office/powerpoint/2010/main" val="238968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337</TotalTime>
  <Words>2375</Words>
  <Application>Microsoft Office PowerPoint</Application>
  <PresentationFormat>Widescreen</PresentationFormat>
  <Paragraphs>293</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Tw Cen MT</vt:lpstr>
      <vt:lpstr>Wingdings</vt:lpstr>
      <vt:lpstr>Droplet</vt:lpstr>
      <vt:lpstr>An Introduction to  HTML5 &amp; CSS3</vt:lpstr>
      <vt:lpstr>What is HTML5 and css?</vt:lpstr>
      <vt:lpstr>What is HTML5 and css?</vt:lpstr>
      <vt:lpstr>Creating a HTML Document </vt:lpstr>
      <vt:lpstr>Creating a HTML DOCUMENT</vt:lpstr>
      <vt:lpstr>What does any of that mean…</vt:lpstr>
      <vt:lpstr>What does any of that mean…</vt:lpstr>
      <vt:lpstr>What does any of that mean…</vt:lpstr>
      <vt:lpstr>What does any of that mean…</vt:lpstr>
      <vt:lpstr>What does any of that mean…</vt:lpstr>
      <vt:lpstr>What does any of that mean…</vt:lpstr>
      <vt:lpstr>Back to the website</vt:lpstr>
      <vt:lpstr>PowerPoint Presentation</vt:lpstr>
      <vt:lpstr>Lets add some content</vt:lpstr>
      <vt:lpstr>PowerPoint Presentation</vt:lpstr>
      <vt:lpstr>Lets add some content</vt:lpstr>
      <vt:lpstr>PowerPoint Presentation</vt:lpstr>
      <vt:lpstr>Lets add some content</vt:lpstr>
      <vt:lpstr>PowerPoint Presentation</vt:lpstr>
      <vt:lpstr>Lets add some content</vt:lpstr>
      <vt:lpstr>PowerPoint Presentation</vt:lpstr>
      <vt:lpstr>Not very pretty is it?</vt:lpstr>
      <vt:lpstr>Not very pretty is it?</vt:lpstr>
      <vt:lpstr>Applying CSS to HTML</vt:lpstr>
      <vt:lpstr>APPLYING CSS TO HTML</vt:lpstr>
      <vt:lpstr>CREATING A CSS FILE</vt:lpstr>
      <vt:lpstr>PowerPoint Presentation</vt:lpstr>
      <vt:lpstr>CREATING A CSS FILE</vt:lpstr>
      <vt:lpstr>PowerPoint Presentation</vt:lpstr>
      <vt:lpstr>CREATING A CSS FILE</vt:lpstr>
      <vt:lpstr>PowerPoint Presentation</vt:lpstr>
      <vt:lpstr>CREATING A CSS FILE</vt:lpstr>
      <vt:lpstr>PowerPoint Presentation</vt:lpstr>
      <vt:lpstr>AND THAT’S THAT</vt:lpstr>
      <vt:lpstr>Things to come</vt:lpstr>
      <vt:lpstr>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HTML5 &amp; CSS</dc:title>
  <dc:creator>Samuel Jones</dc:creator>
  <cp:lastModifiedBy>Samuel Jones</cp:lastModifiedBy>
  <cp:revision>44</cp:revision>
  <dcterms:created xsi:type="dcterms:W3CDTF">2018-01-28T12:26:52Z</dcterms:created>
  <dcterms:modified xsi:type="dcterms:W3CDTF">2018-01-29T13:48:26Z</dcterms:modified>
</cp:coreProperties>
</file>