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4" r:id="rId11"/>
    <p:sldId id="287" r:id="rId12"/>
    <p:sldId id="290" r:id="rId13"/>
    <p:sldId id="289" r:id="rId14"/>
  </p:sldIdLst>
  <p:sldSz cx="9144000" cy="6858000" type="screen4x3"/>
  <p:notesSz cx="6761163" cy="9882188"/>
  <p:defaultTextStyle>
    <a:defPPr>
      <a:defRPr lang="zh-TW">
        <a:uFillTx/>
      </a:defRPr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uFillTx/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>
        <p:scale>
          <a:sx n="124" d="100"/>
          <a:sy n="124" d="100"/>
        </p:scale>
        <p:origin x="-125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zh-TW">
              <a:uFillTx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zh-TW">
              <a:uFillTx/>
            </a:endParaRPr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>
                <a:uFillTx/>
              </a:rPr>
              <a:t>按一下以編輯母片</a:t>
            </a:r>
          </a:p>
          <a:p>
            <a:pPr lvl="1"/>
            <a:r>
              <a:rPr lang="zh-TW" altLang="en-US" noProof="0">
                <a:uFillTx/>
              </a:rPr>
              <a:t>第二層</a:t>
            </a:r>
          </a:p>
          <a:p>
            <a:pPr lvl="2"/>
            <a:r>
              <a:rPr lang="zh-TW" altLang="en-US" noProof="0">
                <a:uFillTx/>
              </a:rPr>
              <a:t>第三層</a:t>
            </a:r>
          </a:p>
          <a:p>
            <a:pPr lvl="3"/>
            <a:r>
              <a:rPr lang="zh-TW" altLang="en-US" noProof="0">
                <a:uFillTx/>
              </a:rPr>
              <a:t>第四層</a:t>
            </a:r>
          </a:p>
          <a:p>
            <a:pPr lvl="4"/>
            <a:r>
              <a:rPr lang="zh-TW" altLang="en-US" noProof="0">
                <a:uFillTx/>
              </a:rPr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zh-TW">
              <a:uFillTx/>
            </a:endParaRP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fld id="{859F97D8-5EAF-45CD-8F68-8BBE9DE431A0}" type="slidenum">
              <a:rPr lang="en-US" altLang="zh-TW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zh-TW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21954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>
            <a:spLocks/>
          </p:cNvSpPr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FillTx/>
              </a:defRPr>
            </a:lvl1pPr>
            <a:extLst/>
          </a:lstStyle>
          <a:p>
            <a:r>
              <a:rPr kumimoji="0" lang="zh-TW" altLang="en-US" dirty="0">
                <a:uFillTx/>
              </a:rPr>
              <a:t>按一下以編輯母片標題樣式</a:t>
            </a:r>
            <a:endParaRPr kumimoji="0" lang="en-US" dirty="0">
              <a:uFillTx/>
            </a:endParaRPr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>
                <a:uFillTx/>
              </a:rPr>
              <a:t>按一下以編輯母片副標題樣式</a:t>
            </a:r>
            <a:endParaRPr kumimoji="0" lang="en-US">
              <a:uFillTx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uFillTx/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uFillTx/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>
                <a:uFillTx/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>
                <a:uFillTx/>
              </a:defRPr>
            </a:pPr>
            <a:r>
              <a:rPr lang="en-US" altLang="zh-TW" sz="1200" dirty="0">
                <a:uFillTx/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  <p:pic>
        <p:nvPicPr>
          <p:cNvPr id="15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>
                <a:uFillTx/>
              </a:rPr>
              <a:t>按一下以編輯母片文字樣式</a:t>
            </a:r>
          </a:p>
          <a:p>
            <a:pPr lvl="1" eaLnBrk="1" latinLnBrk="0" hangingPunct="1"/>
            <a:r>
              <a:rPr lang="zh-TW" altLang="en-US">
                <a:uFillTx/>
              </a:rPr>
              <a:t>第二層</a:t>
            </a:r>
          </a:p>
          <a:p>
            <a:pPr lvl="2" eaLnBrk="1" latinLnBrk="0" hangingPunct="1"/>
            <a:r>
              <a:rPr lang="zh-TW" altLang="en-US">
                <a:uFillTx/>
              </a:rPr>
              <a:t>第三層</a:t>
            </a:r>
          </a:p>
          <a:p>
            <a:pPr lvl="3" eaLnBrk="1" latinLnBrk="0" hangingPunct="1"/>
            <a:r>
              <a:rPr lang="zh-TW" altLang="en-US">
                <a:uFillTx/>
              </a:rPr>
              <a:t>第四層</a:t>
            </a:r>
          </a:p>
          <a:p>
            <a:pPr lvl="4" eaLnBrk="1" latinLnBrk="0" hangingPunct="1"/>
            <a:r>
              <a:rPr lang="zh-TW" altLang="en-US">
                <a:uFillTx/>
              </a:rPr>
              <a:t>第五層</a:t>
            </a:r>
            <a:endParaRPr kumimoji="0" lang="en-US">
              <a:uFillTx/>
            </a:endParaRPr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uFillTx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>
              <a:uFillTx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>
                <a:uFillTx/>
              </a:rPr>
              <a:t>按一下以編輯母片標題樣式</a:t>
            </a:r>
            <a:endParaRPr kumimoji="0" lang="en-US" dirty="0">
              <a:uFillTx/>
            </a:endParaRPr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1013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>
                <a:uFillTx/>
              </a:rPr>
              <a:t>按一下以編輯母片文字樣式</a:t>
            </a:r>
            <a:endParaRPr kumimoji="0" lang="en-US" altLang="zh-TW" dirty="0">
              <a:uFillTx/>
            </a:endParaRPr>
          </a:p>
          <a:p>
            <a:pPr lvl="1" eaLnBrk="1" latinLnBrk="0" hangingPunct="1"/>
            <a:r>
              <a:rPr kumimoji="0" lang="zh-TW" altLang="en-US" dirty="0">
                <a:uFillTx/>
              </a:rPr>
              <a:t>第二層</a:t>
            </a:r>
          </a:p>
          <a:p>
            <a:pPr lvl="2" eaLnBrk="1" latinLnBrk="0" hangingPunct="1"/>
            <a:r>
              <a:rPr kumimoji="0" lang="zh-TW" altLang="en-US" dirty="0">
                <a:uFillTx/>
              </a:rPr>
              <a:t>第三層</a:t>
            </a:r>
          </a:p>
          <a:p>
            <a:pPr lvl="3" eaLnBrk="1" latinLnBrk="0" hangingPunct="1"/>
            <a:r>
              <a:rPr kumimoji="0" lang="zh-TW" altLang="en-US" dirty="0">
                <a:uFillTx/>
              </a:rPr>
              <a:t>第四層</a:t>
            </a:r>
          </a:p>
          <a:p>
            <a:pPr lvl="4" eaLnBrk="1" latinLnBrk="0" hangingPunct="1"/>
            <a:r>
              <a:rPr kumimoji="0" lang="zh-TW" altLang="en-US" dirty="0">
                <a:uFillTx/>
              </a:rPr>
              <a:t>第五層</a:t>
            </a:r>
            <a:endParaRPr kumimoji="0" lang="en-US" dirty="0">
              <a:uFillTx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07504" y="6525344"/>
            <a:ext cx="2376388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>
                <a:uFillTx/>
              </a:defRPr>
            </a:pPr>
            <a:r>
              <a:rPr lang="en-US" altLang="zh-TW" sz="1200" dirty="0">
                <a:uFillTx/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9" name="Text Box 26"/>
          <p:cNvSpPr txBox="1">
            <a:spLocks noChangeArrowheads="1"/>
          </p:cNvSpPr>
          <p:nvPr userDrawn="1"/>
        </p:nvSpPr>
        <p:spPr bwMode="auto">
          <a:xfrm>
            <a:off x="7164288" y="6482497"/>
            <a:ext cx="129614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defRPr>
                <a:uFillTx/>
              </a:defRPr>
            </a:pPr>
            <a:r>
              <a:rPr lang="zh-TW" altLang="en-US" sz="1400" dirty="0">
                <a:uFillTx/>
                <a:latin typeface="Times New Roman" pitchFamily="18" charset="0"/>
                <a:ea typeface="標楷體" pitchFamily="65" charset="-120"/>
              </a:rPr>
              <a:t>微處理機實驗</a:t>
            </a:r>
            <a:endParaRPr lang="en-US" altLang="zh-TW" sz="1400" dirty="0">
              <a:uFillTx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 userDrawn="1"/>
        </p:nvSpPr>
        <p:spPr bwMode="auto">
          <a:xfrm>
            <a:off x="3625230" y="6362936"/>
            <a:ext cx="3321656" cy="5663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1400" dirty="0">
                <a:solidFill>
                  <a:schemeClr val="tx1"/>
                </a:solidFill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實驗一：</a:t>
            </a:r>
            <a:r>
              <a:rPr lang="en-US" altLang="zh-TW" sz="14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HT32F52352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介紹</a:t>
            </a:r>
            <a:endParaRPr lang="en-US" altLang="zh-TW" sz="14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系統原理與架構</a:t>
            </a:r>
          </a:p>
        </p:txBody>
      </p:sp>
      <p:sp>
        <p:nvSpPr>
          <p:cNvPr id="23" name="Text Box 26"/>
          <p:cNvSpPr txBox="1">
            <a:spLocks noChangeArrowheads="1"/>
          </p:cNvSpPr>
          <p:nvPr userDrawn="1"/>
        </p:nvSpPr>
        <p:spPr bwMode="auto">
          <a:xfrm>
            <a:off x="8290756" y="6482497"/>
            <a:ext cx="792088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defRPr>
                <a:uFillTx/>
              </a:defRPr>
            </a:pPr>
            <a:fld id="{4A58A9B9-D67D-435C-9EE2-EFC3B1604EC7}" type="slidenum">
              <a:rPr lang="en-US" altLang="zh-TW" sz="1400" smtClean="0">
                <a:uFillTx/>
                <a:latin typeface="Times New Roman" pitchFamily="18" charset="0"/>
                <a:ea typeface="標楷體" pitchFamily="65" charset="-120"/>
              </a:rPr>
              <a:pPr algn="ctr">
                <a:defRPr>
                  <a:uFillTx/>
                </a:defRPr>
              </a:pPr>
              <a:t>‹#›</a:t>
            </a:fld>
            <a:r>
              <a:rPr lang="en-US" altLang="zh-TW" sz="1400" dirty="0">
                <a:uFillTx/>
                <a:latin typeface="Times New Roman" pitchFamily="18" charset="0"/>
                <a:ea typeface="標楷體" pitchFamily="65" charset="-120"/>
              </a:rPr>
              <a:t>/12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uFillTx/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560" y="3068960"/>
            <a:ext cx="7845052" cy="18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4400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實驗一：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HT32F52352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介紹</a:t>
            </a:r>
            <a:endParaRPr lang="en-US" altLang="zh-TW" sz="4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系統原理與架構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defRPr>
                <a:uFillTx/>
              </a:defRPr>
            </a:pPr>
            <a:r>
              <a:rPr lang="en-US" altLang="zh-TW" sz="1200" dirty="0">
                <a:uFillTx/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/>
              <a:t>微處理機</a:t>
            </a:r>
            <a:r>
              <a:rPr lang="zh-TW" altLang="en-US" b="0">
                <a:solidFill>
                  <a:schemeClr val="tx1"/>
                </a:solidFill>
                <a:uFillTx/>
              </a:rPr>
              <a:t>實驗</a:t>
            </a:r>
            <a:endParaRPr lang="zh-TW" altLang="en-US" sz="3200" b="0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628800"/>
            <a:ext cx="4773816" cy="4872012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IC</a:t>
            </a:r>
            <a:r>
              <a:rPr lang="zh-TW" altLang="en-US" dirty="0">
                <a:uFillTx/>
              </a:rPr>
              <a:t>引腳</a:t>
            </a:r>
            <a:r>
              <a:rPr lang="en-US" altLang="zh-TW" dirty="0">
                <a:uFillTx/>
              </a:rPr>
              <a:t>/</a:t>
            </a:r>
            <a:r>
              <a:rPr lang="zh-TW" altLang="en-US" dirty="0">
                <a:uFillTx/>
              </a:rPr>
              <a:t>封裝</a:t>
            </a:r>
            <a:r>
              <a:rPr lang="en-US" altLang="zh-TW" dirty="0"/>
              <a:t>(</a:t>
            </a:r>
            <a:r>
              <a:rPr lang="zh-TW" altLang="en-US" dirty="0"/>
              <a:t>規格表</a:t>
            </a:r>
            <a:r>
              <a:rPr lang="en-US" altLang="zh-TW" dirty="0"/>
              <a:t>P26)</a:t>
            </a:r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>
                <a:solidFill>
                  <a:schemeClr val="tx1"/>
                </a:solidFill>
                <a:uFillTx/>
              </a:rPr>
              <a:t>(6/7)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I/O</a:t>
            </a:r>
            <a:r>
              <a:rPr lang="zh-TW" altLang="en-US" dirty="0"/>
              <a:t>腳功能</a:t>
            </a:r>
            <a:r>
              <a:rPr lang="en-US" altLang="zh-TW" dirty="0"/>
              <a:t>(</a:t>
            </a:r>
            <a:r>
              <a:rPr lang="zh-TW" altLang="en-US" dirty="0"/>
              <a:t>規格表</a:t>
            </a:r>
            <a:r>
              <a:rPr lang="en-US" altLang="zh-TW" dirty="0"/>
              <a:t>P27~30)</a:t>
            </a:r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(7/7)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27458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USB</a:t>
            </a:r>
            <a:r>
              <a:rPr lang="zh-TW" altLang="en-US" dirty="0"/>
              <a:t>隨身碟</a:t>
            </a:r>
            <a:r>
              <a:rPr lang="en-US" altLang="zh-TW" dirty="0"/>
              <a:t>(</a:t>
            </a:r>
            <a:r>
              <a:rPr lang="zh-TW" altLang="en-US" dirty="0"/>
              <a:t>儲存講義、相關軟體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筆記型電腦</a:t>
            </a:r>
            <a:r>
              <a:rPr lang="en-US" altLang="zh-TW" dirty="0"/>
              <a:t>(</a:t>
            </a:r>
            <a:r>
              <a:rPr lang="zh-TW" altLang="en-US" dirty="0"/>
              <a:t>安裝軟體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USB</a:t>
            </a:r>
            <a:r>
              <a:rPr lang="zh-TW" altLang="en-US" dirty="0" smtClean="0"/>
              <a:t>傳輸線</a:t>
            </a:r>
            <a:r>
              <a:rPr lang="en-US" altLang="zh-TW" smtClean="0"/>
              <a:t>(micro)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下週準備清單</a:t>
            </a:r>
          </a:p>
        </p:txBody>
      </p:sp>
    </p:spTree>
    <p:extLst>
      <p:ext uri="{BB962C8B-B14F-4D97-AF65-F5344CB8AC3E}">
        <p14:creationId xmlns:p14="http://schemas.microsoft.com/office/powerpoint/2010/main" val="8431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>
                <a:uFillTx/>
              </a:defRPr>
            </a:pPr>
            <a:r>
              <a:rPr lang="zh-TW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Tx/>
                <a:latin typeface="Times New Roman" pitchFamily="18" charset="0"/>
                <a:ea typeface="標楷體" pitchFamily="65" charset="-120"/>
              </a:rPr>
              <a:t>下週開始正式上課與簽到</a:t>
            </a:r>
            <a:endParaRPr lang="en-US" altLang="zh-TW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FillTx/>
              <a:latin typeface="Times New Roman" pitchFamily="18" charset="0"/>
              <a:ea typeface="標楷體" pitchFamily="65" charset="-120"/>
            </a:endParaRP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>
                <a:uFillTx/>
              </a:defRPr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FillTx/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FillTx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0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uFillTx/>
              </a:rPr>
              <a:t>微控制器簡介</a:t>
            </a:r>
            <a:endParaRPr lang="en-US" altLang="zh-TW" dirty="0">
              <a:uFillTx/>
            </a:endParaRPr>
          </a:p>
          <a:p>
            <a:r>
              <a:rPr lang="en-US" altLang="zh-TW" dirty="0">
                <a:uFillTx/>
              </a:rPr>
              <a:t>HT32F52352</a:t>
            </a:r>
            <a:r>
              <a:rPr lang="zh-TW" altLang="en-US" dirty="0">
                <a:uFillTx/>
              </a:rPr>
              <a:t>微控制器介紹</a:t>
            </a:r>
            <a:endParaRPr lang="en-US" altLang="zh-TW" dirty="0">
              <a:uFillTx/>
            </a:endParaRPr>
          </a:p>
          <a:p>
            <a:r>
              <a:rPr lang="zh-TW" altLang="en-US" dirty="0">
                <a:uFillTx/>
              </a:rPr>
              <a:t>系統</a:t>
            </a:r>
            <a:r>
              <a:rPr lang="zh-TW" altLang="en-US">
                <a:uFillTx/>
              </a:rPr>
              <a:t>原理與架構</a:t>
            </a:r>
            <a:endParaRPr lang="en-US" altLang="zh-TW" dirty="0">
              <a:uFillTx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uFillTx/>
              </a:rPr>
              <a:t>大綱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lvl="1" indent="-363538" algn="just">
              <a:spcBef>
                <a:spcPts val="400"/>
              </a:spcBef>
              <a:buSzPct val="100000"/>
              <a:buFont typeface="Wingdings" pitchFamily="2" charset="2"/>
              <a:buChar char="p"/>
            </a:pPr>
            <a:r>
              <a:rPr lang="zh-TW" altLang="en-US" dirty="0">
                <a:uFillTx/>
              </a:rPr>
              <a:t>微控制器</a:t>
            </a:r>
            <a:r>
              <a:rPr lang="en-US" altLang="zh-TW" dirty="0">
                <a:uFillTx/>
              </a:rPr>
              <a:t>(Micro-Controller Unit, MCU)</a:t>
            </a:r>
            <a:r>
              <a:rPr lang="zh-TW" altLang="en-US" dirty="0">
                <a:uFillTx/>
              </a:rPr>
              <a:t>是一種內嵌型控制晶片，俗稱「單晶片」。微控制器為一具有微處理器</a:t>
            </a:r>
            <a:r>
              <a:rPr lang="en-US" altLang="zh-TW" dirty="0">
                <a:uFillTx/>
              </a:rPr>
              <a:t>(Micro-Processor Unit, MPU)</a:t>
            </a:r>
            <a:r>
              <a:rPr lang="zh-TW" altLang="en-US" dirty="0">
                <a:uFillTx/>
              </a:rPr>
              <a:t>、記憶體</a:t>
            </a:r>
            <a:r>
              <a:rPr lang="en-US" altLang="zh-TW" dirty="0">
                <a:uFillTx/>
              </a:rPr>
              <a:t>(Memory)</a:t>
            </a:r>
            <a:r>
              <a:rPr lang="zh-TW" altLang="en-US" dirty="0">
                <a:uFillTx/>
              </a:rPr>
              <a:t>及輸出</a:t>
            </a:r>
            <a:r>
              <a:rPr lang="en-US" altLang="zh-TW" dirty="0">
                <a:uFillTx/>
              </a:rPr>
              <a:t>/</a:t>
            </a:r>
            <a:r>
              <a:rPr lang="zh-TW" altLang="en-US" dirty="0">
                <a:uFillTx/>
              </a:rPr>
              <a:t>輸入功能之單晶片，有別於微處理器只具有運算處理的功能，必須加入記憶體及周邊元件才能使系統正常工作。</a:t>
            </a:r>
          </a:p>
          <a:p>
            <a:pPr marL="363538" lvl="1" indent="-363538" algn="just">
              <a:spcBef>
                <a:spcPts val="400"/>
              </a:spcBef>
              <a:buSzPct val="100000"/>
              <a:buFont typeface="Wingdings" pitchFamily="2" charset="2"/>
              <a:buChar char="p"/>
            </a:pPr>
            <a:r>
              <a:rPr lang="zh-TW" altLang="en-US" dirty="0">
                <a:uFillTx/>
              </a:rPr>
              <a:t>一般來說微控制器內含微處理器以執行程式指令、唯讀記憶體</a:t>
            </a:r>
            <a:r>
              <a:rPr lang="en-US" altLang="zh-TW" dirty="0">
                <a:uFillTx/>
              </a:rPr>
              <a:t>(Read Only Memory, ROM)</a:t>
            </a:r>
            <a:r>
              <a:rPr lang="zh-TW" altLang="en-US" dirty="0">
                <a:uFillTx/>
              </a:rPr>
              <a:t>或快閃記憶體</a:t>
            </a:r>
            <a:r>
              <a:rPr lang="en-US" altLang="zh-TW" dirty="0">
                <a:uFillTx/>
              </a:rPr>
              <a:t>(Flash Memory)</a:t>
            </a:r>
            <a:r>
              <a:rPr lang="zh-TW" altLang="en-US" dirty="0">
                <a:uFillTx/>
              </a:rPr>
              <a:t>以儲存使用者指令程式、隨機記憶體</a:t>
            </a:r>
            <a:r>
              <a:rPr lang="en-US" altLang="zh-TW" dirty="0">
                <a:uFillTx/>
              </a:rPr>
              <a:t>(Random Access Memory, RAM)</a:t>
            </a:r>
            <a:r>
              <a:rPr lang="zh-TW" altLang="en-US" dirty="0">
                <a:uFillTx/>
              </a:rPr>
              <a:t>用以儲存資料運算結果及資料輸出與輸入功能，基於市場需求目前已經有許多的廠商，將更多應用的功能內嵌於微處理器內，也就是所謂的內嵌式處理器</a:t>
            </a:r>
            <a:r>
              <a:rPr lang="en-US" altLang="zh-TW" dirty="0">
                <a:uFillTx/>
              </a:rPr>
              <a:t>(Embedded Processor)</a:t>
            </a:r>
            <a:r>
              <a:rPr lang="zh-TW" altLang="en-US" dirty="0">
                <a:uFillTx/>
              </a:rPr>
              <a:t>與內嵌式微控制器</a:t>
            </a:r>
            <a:br>
              <a:rPr lang="zh-TW" altLang="en-US" dirty="0">
                <a:uFillTx/>
              </a:rPr>
            </a:br>
            <a:r>
              <a:rPr lang="en-US" altLang="zh-TW" dirty="0">
                <a:uFillTx/>
              </a:rPr>
              <a:t>(Embedded Micro-Controller)</a:t>
            </a:r>
            <a:r>
              <a:rPr lang="zh-TW" altLang="en-US" dirty="0">
                <a:uFillTx/>
              </a:rPr>
              <a:t>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uFillTx/>
              </a:rPr>
              <a:t>微控制器簡介</a:t>
            </a:r>
            <a:r>
              <a:rPr lang="en-US" altLang="zh-TW" dirty="0">
                <a:uFillTx/>
              </a:rPr>
              <a:t>(1/2)</a:t>
            </a:r>
            <a:endParaRPr lang="zh-TW" alt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lvl="1" indent="-363538">
              <a:spcBef>
                <a:spcPts val="400"/>
              </a:spcBef>
              <a:buSzPct val="100000"/>
              <a:buFont typeface="Wingdings" pitchFamily="2" charset="2"/>
              <a:buChar char="p"/>
            </a:pPr>
            <a:r>
              <a:rPr lang="zh-TW" altLang="en-US" sz="2400" dirty="0">
                <a:uFillTx/>
              </a:rPr>
              <a:t>在整合的發展趨勢之下，微控制器核心朝向整合多項功能以及提高記憶體容量，</a:t>
            </a:r>
            <a:r>
              <a:rPr lang="zh-TW" altLang="en-US" dirty="0">
                <a:uFillTx/>
              </a:rPr>
              <a:t>近來由於</a:t>
            </a:r>
            <a:r>
              <a:rPr lang="en-US" altLang="zh-TW" dirty="0">
                <a:uFillTx/>
              </a:rPr>
              <a:t>32</a:t>
            </a:r>
            <a:r>
              <a:rPr lang="zh-TW" altLang="en-US" dirty="0">
                <a:uFillTx/>
              </a:rPr>
              <a:t>位元微控制器</a:t>
            </a:r>
            <a:r>
              <a:rPr lang="en-US" altLang="zh-TW" dirty="0">
                <a:uFillTx/>
              </a:rPr>
              <a:t>(MCU)</a:t>
            </a:r>
            <a:r>
              <a:rPr lang="zh-TW" altLang="en-US" dirty="0">
                <a:uFillTx/>
              </a:rPr>
              <a:t>成本與功耗持續降低，使其更具有搶攻</a:t>
            </a:r>
            <a:r>
              <a:rPr lang="en-US" altLang="zh-TW" dirty="0">
                <a:uFillTx/>
              </a:rPr>
              <a:t>8</a:t>
            </a:r>
            <a:r>
              <a:rPr lang="zh-TW" altLang="en-US" dirty="0">
                <a:uFillTx/>
              </a:rPr>
              <a:t>與</a:t>
            </a:r>
            <a:r>
              <a:rPr lang="en-US" altLang="zh-TW" dirty="0">
                <a:uFillTx/>
              </a:rPr>
              <a:t>16</a:t>
            </a:r>
            <a:r>
              <a:rPr lang="zh-TW" altLang="en-US" dirty="0">
                <a:uFillTx/>
              </a:rPr>
              <a:t>位元微控制器市場之能力。</a:t>
            </a:r>
          </a:p>
          <a:p>
            <a:endParaRPr lang="zh-TW" altLang="en-US" sz="2400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uFillTx/>
              </a:rPr>
              <a:t>微控制器簡介</a:t>
            </a:r>
            <a:r>
              <a:rPr lang="en-US" altLang="zh-TW" dirty="0">
                <a:uFillTx/>
              </a:rPr>
              <a:t>(2/2)</a:t>
            </a:r>
            <a:endParaRPr lang="zh-TW" alt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HT32F</a:t>
            </a:r>
            <a:r>
              <a:rPr lang="zh-TW" altLang="en-US" dirty="0">
                <a:uFillTx/>
              </a:rPr>
              <a:t>系列產品</a:t>
            </a:r>
            <a:endParaRPr lang="en-US" altLang="zh-TW" dirty="0">
              <a:uFillTx/>
            </a:endParaRPr>
          </a:p>
          <a:p>
            <a:pPr lvl="1"/>
            <a:r>
              <a:rPr lang="en-US" altLang="zh-TW" dirty="0">
                <a:uFillTx/>
              </a:rPr>
              <a:t>HT32F522xx series</a:t>
            </a:r>
          </a:p>
          <a:p>
            <a:pPr lvl="1"/>
            <a:r>
              <a:rPr lang="en-US" altLang="zh-TW" b="1" dirty="0">
                <a:uFillTx/>
              </a:rPr>
              <a:t>HT32F523xx series</a:t>
            </a:r>
          </a:p>
          <a:p>
            <a:pPr lvl="1"/>
            <a:r>
              <a:rPr lang="en-US" altLang="zh-TW" dirty="0">
                <a:uFillTx/>
              </a:rPr>
              <a:t>HT32F12xx series</a:t>
            </a:r>
          </a:p>
          <a:p>
            <a:pPr lvl="1"/>
            <a:r>
              <a:rPr lang="en-US" altLang="zh-TW" dirty="0">
                <a:uFillTx/>
              </a:rPr>
              <a:t>HT32F17xx series</a:t>
            </a:r>
          </a:p>
          <a:p>
            <a:pPr lvl="1"/>
            <a:r>
              <a:rPr lang="en-US" altLang="zh-TW" dirty="0">
                <a:uFillTx/>
              </a:rPr>
              <a:t>HT32F16xx series</a:t>
            </a:r>
          </a:p>
          <a:p>
            <a:pPr lvl="1"/>
            <a:r>
              <a:rPr lang="en-US" altLang="zh-TW" dirty="0">
                <a:uFillTx/>
              </a:rPr>
              <a:t>HT32F123xx series</a:t>
            </a:r>
          </a:p>
          <a:p>
            <a:pPr lvl="1"/>
            <a:r>
              <a:rPr lang="en-US" altLang="zh-TW" dirty="0">
                <a:uFillTx/>
              </a:rPr>
              <a:t>HT32F2755</a:t>
            </a:r>
          </a:p>
          <a:p>
            <a:pPr lvl="1"/>
            <a:r>
              <a:rPr lang="en-US" altLang="zh-TW" dirty="0">
                <a:uFillTx/>
              </a:rPr>
              <a:t>HT32F22366</a:t>
            </a:r>
          </a:p>
          <a:p>
            <a:endParaRPr lang="en-US" altLang="zh-TW" dirty="0">
              <a:uFillTx/>
            </a:endParaRPr>
          </a:p>
          <a:p>
            <a:endParaRPr lang="en-US" altLang="zh-TW" dirty="0">
              <a:uFillTx/>
            </a:endParaRPr>
          </a:p>
          <a:p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>
                <a:solidFill>
                  <a:schemeClr val="tx1"/>
                </a:solidFill>
                <a:uFillTx/>
              </a:rPr>
              <a:t>(1/7)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(2/7)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/>
          <a:lstStyle/>
          <a:p>
            <a:r>
              <a:rPr lang="en-US" altLang="zh-TW" dirty="0">
                <a:uFillTx/>
              </a:rPr>
              <a:t>HT32F52352</a:t>
            </a:r>
            <a:r>
              <a:rPr lang="zh-TW" altLang="en-US" dirty="0">
                <a:uFillTx/>
              </a:rPr>
              <a:t>微控制器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811172"/>
            <a:ext cx="4610487" cy="41892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42" y="1694842"/>
            <a:ext cx="2703294" cy="4285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TW" dirty="0">
                <a:uFillTx/>
              </a:rPr>
              <a:t>HT32F52352</a:t>
            </a:r>
            <a:r>
              <a:rPr lang="zh-TW" altLang="en-US" dirty="0">
                <a:uFillTx/>
              </a:rPr>
              <a:t>微控制器</a:t>
            </a:r>
            <a:endParaRPr lang="en-US" altLang="zh-TW" dirty="0">
              <a:uFillTx/>
            </a:endParaRPr>
          </a:p>
          <a:p>
            <a:pPr lvl="1"/>
            <a:r>
              <a:rPr lang="zh-TW" altLang="en-US" dirty="0">
                <a:uFillTx/>
              </a:rPr>
              <a:t>電壓供電</a:t>
            </a:r>
            <a:r>
              <a:rPr lang="en-US" altLang="zh-TW" dirty="0">
                <a:uFillTx/>
              </a:rPr>
              <a:t>: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2.0V~3.6V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uFillTx/>
              </a:rPr>
              <a:t>128KB Flash</a:t>
            </a:r>
            <a:r>
              <a:rPr lang="zh-TW" altLang="en-US" dirty="0">
                <a:uFillTx/>
              </a:rPr>
              <a:t>、</a:t>
            </a:r>
            <a:r>
              <a:rPr lang="en-US" altLang="zh-TW" dirty="0">
                <a:uFillTx/>
              </a:rPr>
              <a:t>16KB SRAM</a:t>
            </a:r>
            <a:endParaRPr lang="zh-TW" altLang="en-US" dirty="0">
              <a:uFillTx/>
            </a:endParaRPr>
          </a:p>
          <a:p>
            <a:pPr lvl="1"/>
            <a:r>
              <a:rPr lang="zh-TW" altLang="en-US" dirty="0">
                <a:uFillTx/>
                <a:latin typeface="Calibri" pitchFamily="34" charset="0"/>
              </a:rPr>
              <a:t>工作頻率最高可達</a:t>
            </a:r>
            <a:r>
              <a:rPr lang="en-US" altLang="zh-TW" dirty="0">
                <a:uFillTx/>
              </a:rPr>
              <a:t>48 MHz</a:t>
            </a:r>
          </a:p>
          <a:p>
            <a:pPr lvl="1"/>
            <a:r>
              <a:rPr lang="zh-TW" altLang="en-US" dirty="0">
                <a:uFillTx/>
              </a:rPr>
              <a:t>內建多組</a:t>
            </a:r>
            <a:r>
              <a:rPr lang="en-US" altLang="zh-TW" dirty="0">
                <a:uFillTx/>
              </a:rPr>
              <a:t>TIMER</a:t>
            </a:r>
            <a:r>
              <a:rPr lang="zh-TW" altLang="en-US" dirty="0">
                <a:uFillTx/>
              </a:rPr>
              <a:t>、 </a:t>
            </a:r>
            <a:r>
              <a:rPr lang="en-US" altLang="zh-TW" dirty="0">
                <a:uFillTx/>
              </a:rPr>
              <a:t>2</a:t>
            </a:r>
            <a:r>
              <a:rPr lang="zh-TW" altLang="en-US" dirty="0">
                <a:uFillTx/>
              </a:rPr>
              <a:t>個</a:t>
            </a:r>
            <a:r>
              <a:rPr lang="en-US" altLang="zh-TW" dirty="0">
                <a:uFillTx/>
              </a:rPr>
              <a:t>I²C</a:t>
            </a:r>
            <a:r>
              <a:rPr lang="zh-TW" altLang="en-US" dirty="0">
                <a:uFillTx/>
              </a:rPr>
              <a:t>、</a:t>
            </a:r>
            <a:r>
              <a:rPr lang="en-US" altLang="zh-TW" dirty="0">
                <a:uFillTx/>
              </a:rPr>
              <a:t>2</a:t>
            </a:r>
            <a:r>
              <a:rPr lang="zh-TW" altLang="en-US" dirty="0">
                <a:uFillTx/>
              </a:rPr>
              <a:t>個</a:t>
            </a:r>
            <a:r>
              <a:rPr lang="en-US" altLang="zh-TW" dirty="0">
                <a:uFillTx/>
              </a:rPr>
              <a:t>SPI</a:t>
            </a:r>
            <a:r>
              <a:rPr lang="zh-TW" altLang="en-US" dirty="0">
                <a:uFillTx/>
              </a:rPr>
              <a:t>、</a:t>
            </a:r>
            <a:r>
              <a:rPr lang="en-US" altLang="zh-TW" dirty="0">
                <a:uFillTx/>
              </a:rPr>
              <a:t>2</a:t>
            </a:r>
            <a:r>
              <a:rPr lang="zh-TW" altLang="en-US" dirty="0">
                <a:uFillTx/>
              </a:rPr>
              <a:t>個</a:t>
            </a:r>
            <a:r>
              <a:rPr lang="en-US" altLang="zh-TW" dirty="0">
                <a:uFillTx/>
              </a:rPr>
              <a:t>USART</a:t>
            </a:r>
            <a:r>
              <a:rPr lang="zh-TW" altLang="en-US" dirty="0">
                <a:uFillTx/>
              </a:rPr>
              <a:t>及</a:t>
            </a:r>
            <a:r>
              <a:rPr lang="en-US" altLang="zh-TW" dirty="0">
                <a:uFillTx/>
              </a:rPr>
              <a:t>USB </a:t>
            </a:r>
          </a:p>
          <a:p>
            <a:pPr lvl="1"/>
            <a:r>
              <a:rPr lang="en-US" altLang="zh-TW" dirty="0">
                <a:uFillTx/>
              </a:rPr>
              <a:t>51</a:t>
            </a:r>
            <a:r>
              <a:rPr lang="zh-TW" altLang="en-US" dirty="0">
                <a:uFillTx/>
              </a:rPr>
              <a:t>個可程式化通用</a:t>
            </a:r>
            <a:r>
              <a:rPr lang="en-US" altLang="zh-TW" dirty="0">
                <a:uFillTx/>
              </a:rPr>
              <a:t>IO(GPIO)</a:t>
            </a:r>
            <a:r>
              <a:rPr lang="zh-TW" altLang="en-US" dirty="0">
                <a:uFillTx/>
              </a:rPr>
              <a:t>腳位</a:t>
            </a:r>
            <a:endParaRPr lang="en-US" altLang="zh-TW" dirty="0">
              <a:uFillTx/>
            </a:endParaRPr>
          </a:p>
          <a:p>
            <a:pPr lvl="1"/>
            <a:r>
              <a:rPr lang="zh-TW" altLang="en-US" dirty="0">
                <a:uFillTx/>
              </a:rPr>
              <a:t>具備</a:t>
            </a:r>
            <a:r>
              <a:rPr lang="en-US" altLang="zh-TW" dirty="0">
                <a:uFillTx/>
              </a:rPr>
              <a:t>8MHz</a:t>
            </a:r>
            <a:r>
              <a:rPr lang="zh-TW" altLang="en-US" dirty="0">
                <a:uFillTx/>
              </a:rPr>
              <a:t>及</a:t>
            </a:r>
            <a:r>
              <a:rPr lang="en-US" altLang="zh-TW" dirty="0">
                <a:uFillTx/>
              </a:rPr>
              <a:t>32kHz</a:t>
            </a:r>
            <a:r>
              <a:rPr lang="zh-TW" altLang="en-US" dirty="0">
                <a:uFillTx/>
              </a:rPr>
              <a:t>內建</a:t>
            </a:r>
            <a:r>
              <a:rPr lang="en-US" altLang="zh-TW" dirty="0">
                <a:uFillTx/>
              </a:rPr>
              <a:t>RC</a:t>
            </a:r>
            <a:r>
              <a:rPr lang="zh-TW" altLang="en-US" dirty="0">
                <a:uFillTx/>
              </a:rPr>
              <a:t>振盪器</a:t>
            </a:r>
            <a:endParaRPr lang="en-US" altLang="zh-TW" dirty="0">
              <a:uFillTx/>
            </a:endParaRPr>
          </a:p>
          <a:p>
            <a:pPr lvl="1"/>
            <a:r>
              <a:rPr lang="en-US" altLang="zh-TW" dirty="0">
                <a:uFillTx/>
              </a:rPr>
              <a:t>1</a:t>
            </a:r>
            <a:r>
              <a:rPr lang="zh-TW" altLang="en-US" dirty="0">
                <a:uFillTx/>
              </a:rPr>
              <a:t>個</a:t>
            </a:r>
            <a:r>
              <a:rPr lang="en-US" altLang="zh-TW" dirty="0">
                <a:uFillTx/>
              </a:rPr>
              <a:t>12</a:t>
            </a:r>
            <a:r>
              <a:rPr lang="zh-TW" altLang="en-US" dirty="0">
                <a:uFillTx/>
              </a:rPr>
              <a:t>位元</a:t>
            </a:r>
            <a:r>
              <a:rPr lang="en-US" altLang="zh-TW" dirty="0">
                <a:uFillTx/>
              </a:rPr>
              <a:t>ADC(Analog to Digital Converter)</a:t>
            </a:r>
            <a:r>
              <a:rPr lang="zh-TW" altLang="en-US" dirty="0">
                <a:uFillTx/>
              </a:rPr>
              <a:t>，支援</a:t>
            </a:r>
            <a:r>
              <a:rPr lang="en-US" altLang="zh-TW" dirty="0">
                <a:uFillTx/>
              </a:rPr>
              <a:t>12</a:t>
            </a:r>
            <a:r>
              <a:rPr lang="zh-TW" altLang="en-US" dirty="0">
                <a:uFillTx/>
              </a:rPr>
              <a:t>通道類比輸入，傳輸速率最高可達</a:t>
            </a:r>
            <a:r>
              <a:rPr lang="en-US" altLang="zh-TW" dirty="0">
                <a:uFillTx/>
              </a:rPr>
              <a:t>1Msps</a:t>
            </a:r>
          </a:p>
          <a:p>
            <a:pPr lvl="1"/>
            <a:endParaRPr lang="en-US" altLang="zh-TW" dirty="0">
              <a:uFillTx/>
            </a:endParaRPr>
          </a:p>
          <a:p>
            <a:pPr>
              <a:buNone/>
            </a:pP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(3/7)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HT32F52352</a:t>
            </a:r>
            <a:r>
              <a:rPr lang="zh-TW" altLang="en-US" dirty="0">
                <a:uFillTx/>
              </a:rPr>
              <a:t>微控制器架構</a:t>
            </a:r>
            <a:r>
              <a:rPr lang="en-US" altLang="zh-TW" dirty="0">
                <a:uFillTx/>
              </a:rPr>
              <a:t>(</a:t>
            </a:r>
            <a:r>
              <a:rPr lang="zh-TW" altLang="en-US" dirty="0">
                <a:uFillTx/>
              </a:rPr>
              <a:t>手冊</a:t>
            </a:r>
            <a:r>
              <a:rPr lang="en-US" altLang="zh-TW" dirty="0">
                <a:uFillTx/>
              </a:rPr>
              <a:t>P33)</a:t>
            </a:r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(4/7)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00808"/>
            <a:ext cx="4072188" cy="4872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HT32F52352</a:t>
            </a:r>
            <a:r>
              <a:rPr lang="zh-TW" altLang="en-US" dirty="0">
                <a:uFillTx/>
              </a:rPr>
              <a:t>微控制器暫存器</a:t>
            </a:r>
            <a:r>
              <a:rPr lang="en-US" altLang="zh-TW" dirty="0"/>
              <a:t>(</a:t>
            </a:r>
            <a:r>
              <a:rPr lang="zh-TW" altLang="en-US" dirty="0"/>
              <a:t>手冊</a:t>
            </a:r>
            <a:r>
              <a:rPr lang="en-US" altLang="zh-TW" dirty="0"/>
              <a:t>P38)</a:t>
            </a:r>
            <a:endParaRPr lang="zh-TW" altLang="en-US" dirty="0"/>
          </a:p>
          <a:p>
            <a:endParaRPr lang="zh-TW" altLang="en-US" dirty="0">
              <a:uFillTx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uFillTx/>
              </a:rPr>
              <a:t>HT32F52352</a:t>
            </a:r>
            <a:r>
              <a:rPr lang="zh-TW" altLang="en-US" dirty="0">
                <a:solidFill>
                  <a:schemeClr val="tx1"/>
                </a:solidFill>
                <a:uFillTx/>
              </a:rPr>
              <a:t>微控制器介紹</a:t>
            </a:r>
            <a:r>
              <a:rPr lang="en-US" altLang="zh-TW" dirty="0">
                <a:solidFill>
                  <a:schemeClr val="tx1"/>
                </a:solidFill>
                <a:uFillTx/>
              </a:rPr>
              <a:t>(5/7)</a:t>
            </a:r>
            <a:endParaRPr lang="zh-TW" altLang="en-US" dirty="0">
              <a:solidFill>
                <a:schemeClr val="tx1"/>
              </a:solidFill>
              <a:uFillTx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700808"/>
            <a:ext cx="3654898" cy="47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11847</TotalTime>
  <Words>469</Words>
  <Application>Microsoft Office PowerPoint</Application>
  <PresentationFormat>如螢幕大小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匯合</vt:lpstr>
      <vt:lpstr>微處理機實驗</vt:lpstr>
      <vt:lpstr>大綱</vt:lpstr>
      <vt:lpstr>微控制器簡介(1/2)</vt:lpstr>
      <vt:lpstr>微控制器簡介(2/2)</vt:lpstr>
      <vt:lpstr>HT32F52352微控制器介紹(1/7)</vt:lpstr>
      <vt:lpstr>HT32F52352微控制器介紹(2/7)</vt:lpstr>
      <vt:lpstr>HT32F52352微控制器介紹(3/7)</vt:lpstr>
      <vt:lpstr>HT32F52352微控制器介紹(4/7)</vt:lpstr>
      <vt:lpstr>HT32F52352微控制器介紹(5/7)</vt:lpstr>
      <vt:lpstr>HT32F52352微控制器介紹(6/7)</vt:lpstr>
      <vt:lpstr>HT32F52352微控制器介紹(7/7)</vt:lpstr>
      <vt:lpstr>下週準備清單</vt:lpstr>
      <vt:lpstr>PowerPoint 簡報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楊勝凱</cp:lastModifiedBy>
  <cp:revision>516</cp:revision>
  <dcterms:created xsi:type="dcterms:W3CDTF">2009-12-19T06:15:07Z</dcterms:created>
  <dcterms:modified xsi:type="dcterms:W3CDTF">2019-08-07T12:01:36Z</dcterms:modified>
</cp:coreProperties>
</file>