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7" r:id="rId2"/>
    <p:sldId id="293" r:id="rId3"/>
    <p:sldId id="278" r:id="rId4"/>
    <p:sldId id="289" r:id="rId5"/>
    <p:sldId id="292" r:id="rId6"/>
    <p:sldId id="291" r:id="rId7"/>
    <p:sldId id="288" r:id="rId8"/>
    <p:sldId id="290" r:id="rId9"/>
  </p:sldIdLst>
  <p:sldSz cx="12192000" cy="6858000"/>
  <p:notesSz cx="6797675" cy="987425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6400" autoAdjust="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00" d="100"/>
          <a:sy n="100" d="100"/>
        </p:scale>
        <p:origin x="285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EB6084D-DB9B-4119-A0AD-73A462ABF952}" type="datetime2">
              <a:rPr lang="zh-TW" altLang="en-US" smtClean="0">
                <a:latin typeface="細明體" panose="02020509000000000000" pitchFamily="49" charset="-120"/>
                <a:ea typeface="細明體" panose="02020509000000000000" pitchFamily="49" charset="-120"/>
              </a:rPr>
              <a:pPr rtl="0"/>
              <a:t>2020年9月7日</a:t>
            </a:fld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840BD58-3BFF-4EAF-BB8B-AC67FE801E47}" type="slidenum">
              <a:rPr lang="en-US" altLang="zh-TW" smtClean="0">
                <a:latin typeface="細明體" panose="02020509000000000000" pitchFamily="49" charset="-120"/>
                <a:ea typeface="細明體" panose="02020509000000000000" pitchFamily="49" charset="-120"/>
              </a:rPr>
              <a:pPr rtl="0"/>
              <a:t>‹#›</a:t>
            </a:fld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CDBCAA1B-2F99-4665-A6E6-5403439B85C2}" type="datetime2">
              <a:rPr lang="zh-TW" altLang="en-US" smtClean="0"/>
              <a:pPr/>
              <a:t>2020年9月7日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33255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 smtClean="0"/>
              <a:t>按一下以編輯母片文字樣式</a:t>
            </a:r>
          </a:p>
          <a:p>
            <a:pPr lvl="1" rtl="0"/>
            <a:r>
              <a:rPr lang="zh-TW" altLang="en-US" dirty="0" smtClean="0"/>
              <a:t>第二層</a:t>
            </a:r>
          </a:p>
          <a:p>
            <a:pPr lvl="2" rtl="0"/>
            <a:r>
              <a:rPr lang="zh-TW" altLang="en-US" dirty="0" smtClean="0"/>
              <a:t>第三層</a:t>
            </a:r>
          </a:p>
          <a:p>
            <a:pPr lvl="3" rtl="0"/>
            <a:r>
              <a:rPr lang="zh-TW" altLang="en-US" dirty="0" smtClean="0"/>
              <a:t>第四層</a:t>
            </a:r>
          </a:p>
          <a:p>
            <a:pPr lvl="4" rtl="0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68322CDD-9D6C-4F63-9EC2-648226624108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altLang="zh-TW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3530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 rtl="0"/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officeArt object"/>
          <p:cNvPicPr/>
          <p:nvPr userDrawn="1"/>
        </p:nvPicPr>
        <p:blipFill>
          <a:blip r:embed="rId3" cstate="print">
            <a:extLst/>
          </a:blip>
          <a:srcRect/>
          <a:stretch>
            <a:fillRect/>
          </a:stretch>
        </p:blipFill>
        <p:spPr>
          <a:xfrm>
            <a:off x="0" y="118364"/>
            <a:ext cx="1703832" cy="70879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 anchor="ctr"/>
          <a:lstStyle>
            <a:lvl1pPr>
              <a:defRPr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 rtl="0"/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rtl="0"/>
            <a:r>
              <a:rPr lang="zh-TW" altLang="en-US" dirty="0" smtClean="0"/>
              <a:t>編輯母片文字樣式</a:t>
            </a:r>
          </a:p>
          <a:p>
            <a:pPr lvl="1" rtl="0"/>
            <a:r>
              <a:rPr lang="zh-TW" altLang="en-US" dirty="0" smtClean="0"/>
              <a:t>第二層</a:t>
            </a:r>
          </a:p>
          <a:p>
            <a:pPr lvl="2" rtl="0"/>
            <a:r>
              <a:rPr lang="zh-TW" altLang="en-US" dirty="0" smtClean="0"/>
              <a:t>第三層</a:t>
            </a:r>
          </a:p>
          <a:p>
            <a:pPr lvl="3" rtl="0"/>
            <a:r>
              <a:rPr lang="zh-TW" altLang="en-US" dirty="0" smtClean="0"/>
              <a:t>第四層</a:t>
            </a:r>
          </a:p>
          <a:p>
            <a:pPr lvl="4" rtl="0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 rtlCol="0" anchor="ctr"/>
          <a:lstStyle>
            <a:lvl1pPr>
              <a:defRPr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 rtl="0"/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 rtlCol="0"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rtl="0"/>
            <a:r>
              <a:rPr lang="zh-TW" altLang="en-US" dirty="0" smtClean="0"/>
              <a:t>編輯母片文字樣式</a:t>
            </a:r>
          </a:p>
          <a:p>
            <a:pPr lvl="1" rtl="0"/>
            <a:r>
              <a:rPr lang="zh-TW" altLang="en-US" dirty="0" smtClean="0"/>
              <a:t>第二層</a:t>
            </a:r>
          </a:p>
          <a:p>
            <a:pPr lvl="2" rtl="0"/>
            <a:r>
              <a:rPr lang="zh-TW" altLang="en-US" dirty="0" smtClean="0"/>
              <a:t>第三層</a:t>
            </a:r>
          </a:p>
          <a:p>
            <a:pPr lvl="3" rtl="0"/>
            <a:r>
              <a:rPr lang="zh-TW" altLang="en-US" dirty="0" smtClean="0"/>
              <a:t>第四層</a:t>
            </a:r>
          </a:p>
          <a:p>
            <a:pPr lvl="4" rtl="0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pPr rtl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30808" y="344424"/>
            <a:ext cx="9601200" cy="1143000"/>
          </a:xfrm>
        </p:spPr>
        <p:txBody>
          <a:bodyPr rtlCol="0" anchor="ctr"/>
          <a:lstStyle>
            <a:lvl1pPr>
              <a:defRPr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 rtl="0"/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marL="274320" indent="-228600">
              <a:buFont typeface="Wingdings" panose="05000000000000000000" pitchFamily="2" charset="2"/>
              <a:buChar char="n"/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651510" indent="-285750">
              <a:buFont typeface="Wingdings" panose="05000000000000000000" pitchFamily="2" charset="2"/>
              <a:buChar char="p"/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 marL="914400" indent="-228600">
              <a:buFont typeface="Wingdings" panose="05000000000000000000" pitchFamily="2" charset="2"/>
              <a:buChar char="n"/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 marL="1234440" indent="-228600">
              <a:buFont typeface="Wingdings" panose="05000000000000000000" pitchFamily="2" charset="2"/>
              <a:buChar char="p"/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 marL="1554480" indent="-228600">
              <a:buFont typeface="Wingdings" panose="05000000000000000000" pitchFamily="2" charset="2"/>
              <a:buChar char="n"/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rtl="0"/>
            <a:r>
              <a:rPr lang="zh-TW" altLang="en-US" dirty="0" smtClean="0"/>
              <a:t>編輯母片文字樣式</a:t>
            </a:r>
          </a:p>
          <a:p>
            <a:pPr lvl="1" rtl="0"/>
            <a:r>
              <a:rPr lang="zh-TW" altLang="en-US" dirty="0" smtClean="0"/>
              <a:t>第二層</a:t>
            </a:r>
          </a:p>
          <a:p>
            <a:pPr lvl="2" rtl="0"/>
            <a:r>
              <a:rPr lang="zh-TW" altLang="en-US" dirty="0" smtClean="0"/>
              <a:t>第三層</a:t>
            </a:r>
          </a:p>
          <a:p>
            <a:pPr lvl="3" rtl="0"/>
            <a:r>
              <a:rPr lang="zh-TW" altLang="en-US" dirty="0" smtClean="0"/>
              <a:t>第四層</a:t>
            </a:r>
          </a:p>
          <a:p>
            <a:pPr lvl="4" rtl="0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en-US" altLang="zh-TW" dirty="0" smtClean="0"/>
              <a:t>P</a:t>
            </a:r>
            <a:fld id="{E31375A4-56A4-47D6-9801-1991572033F7}" type="slidenum">
              <a:rPr lang="en-US" altLang="zh-TW" smtClean="0"/>
              <a:pPr rtl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54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 rtl="0"/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TW" altLang="en-US" dirty="0" smtClean="0"/>
              <a:t>編輯母片文字樣式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1948" y="283"/>
            <a:ext cx="4427508" cy="6856286"/>
          </a:xfrm>
          <a:prstGeom prst="rect">
            <a:avLst/>
          </a:prstGeom>
        </p:spPr>
      </p:pic>
      <p:pic>
        <p:nvPicPr>
          <p:cNvPr id="10" name="officeArt object"/>
          <p:cNvPicPr/>
          <p:nvPr userDrawn="1"/>
        </p:nvPicPr>
        <p:blipFill>
          <a:blip r:embed="rId4" cstate="print">
            <a:extLst/>
          </a:blip>
          <a:srcRect/>
          <a:stretch>
            <a:fillRect/>
          </a:stretch>
        </p:blipFill>
        <p:spPr>
          <a:xfrm>
            <a:off x="0" y="118364"/>
            <a:ext cx="1703832" cy="70879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 rtl="0"/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 rtlCol="0">
            <a:normAutofit/>
          </a:bodyPr>
          <a:lstStyle>
            <a:lvl1pPr marL="274320" indent="-228600">
              <a:buFont typeface="Wingdings" panose="05000000000000000000" pitchFamily="2" charset="2"/>
              <a:buChar char="p"/>
              <a:defRPr sz="20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594360" indent="-228600">
              <a:buFont typeface="Wingdings" panose="05000000000000000000" pitchFamily="2" charset="2"/>
              <a:buChar char="p"/>
              <a:defRPr sz="1800"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 marL="914400" indent="-228600">
              <a:buFont typeface="Wingdings" panose="05000000000000000000" pitchFamily="2" charset="2"/>
              <a:buChar char="p"/>
              <a:defRPr sz="1600"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 marL="1234440" indent="-228600">
              <a:buFont typeface="Wingdings" panose="05000000000000000000" pitchFamily="2" charset="2"/>
              <a:buChar char="p"/>
              <a:defRPr sz="1400"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 marL="1554480" indent="-228600">
              <a:buFont typeface="Wingdings" panose="05000000000000000000" pitchFamily="2" charset="2"/>
              <a:buChar char="p"/>
              <a:defRPr sz="1400"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dirty="0" smtClean="0"/>
              <a:t>編輯母片文字樣式</a:t>
            </a:r>
          </a:p>
          <a:p>
            <a:pPr lvl="1" rtl="0"/>
            <a:r>
              <a:rPr lang="zh-TW" altLang="en-US" dirty="0" smtClean="0"/>
              <a:t>第二層</a:t>
            </a:r>
          </a:p>
          <a:p>
            <a:pPr lvl="2" rtl="0"/>
            <a:r>
              <a:rPr lang="zh-TW" altLang="en-US" dirty="0" smtClean="0"/>
              <a:t>第三層</a:t>
            </a:r>
          </a:p>
          <a:p>
            <a:pPr lvl="3" rtl="0"/>
            <a:r>
              <a:rPr lang="zh-TW" altLang="en-US" dirty="0" smtClean="0"/>
              <a:t>第四層</a:t>
            </a:r>
          </a:p>
          <a:p>
            <a:pPr lvl="4" rtl="0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 rtlCol="0">
            <a:normAutofit/>
          </a:bodyPr>
          <a:lstStyle>
            <a:lvl1pPr marL="274320" indent="-228600">
              <a:buFont typeface="Wingdings" panose="05000000000000000000" pitchFamily="2" charset="2"/>
              <a:buChar char="p"/>
              <a:defRPr sz="20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594360" indent="-228600">
              <a:buFont typeface="Wingdings" panose="05000000000000000000" pitchFamily="2" charset="2"/>
              <a:buChar char="p"/>
              <a:defRPr sz="1800"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 marL="914400" indent="-228600">
              <a:buFont typeface="Wingdings" panose="05000000000000000000" pitchFamily="2" charset="2"/>
              <a:buChar char="p"/>
              <a:defRPr sz="1600"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 marL="1234440" indent="-228600">
              <a:buFont typeface="Wingdings" panose="05000000000000000000" pitchFamily="2" charset="2"/>
              <a:buChar char="p"/>
              <a:defRPr sz="1400"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 marL="1554480" indent="-228600">
              <a:buFont typeface="Wingdings" panose="05000000000000000000" pitchFamily="2" charset="2"/>
              <a:buChar char="p"/>
              <a:defRPr sz="1400"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dirty="0" smtClean="0"/>
              <a:t>編輯母片文字樣式</a:t>
            </a:r>
          </a:p>
          <a:p>
            <a:pPr lvl="1" rtl="0"/>
            <a:r>
              <a:rPr lang="zh-TW" altLang="en-US" dirty="0" smtClean="0"/>
              <a:t>第二層</a:t>
            </a:r>
          </a:p>
          <a:p>
            <a:pPr lvl="2" rtl="0"/>
            <a:r>
              <a:rPr lang="zh-TW" altLang="en-US" dirty="0" smtClean="0"/>
              <a:t>第三層</a:t>
            </a:r>
          </a:p>
          <a:p>
            <a:pPr lvl="3" rtl="0"/>
            <a:r>
              <a:rPr lang="zh-TW" altLang="en-US" dirty="0" smtClean="0"/>
              <a:t>第四層</a:t>
            </a:r>
          </a:p>
          <a:p>
            <a:pPr lvl="4" rtl="0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 rtl="0"/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dirty="0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 rtlCol="0">
            <a:normAutofit/>
          </a:bodyPr>
          <a:lstStyle>
            <a:lvl1pPr>
              <a:defRPr sz="20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 sz="1800"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 sz="1600"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 sz="1400"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 sz="1400"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dirty="0" smtClean="0"/>
              <a:t>編輯母片文字樣式</a:t>
            </a:r>
          </a:p>
          <a:p>
            <a:pPr lvl="1" rtl="0"/>
            <a:r>
              <a:rPr lang="zh-TW" altLang="en-US" dirty="0" smtClean="0"/>
              <a:t>第二層</a:t>
            </a:r>
          </a:p>
          <a:p>
            <a:pPr lvl="2" rtl="0"/>
            <a:r>
              <a:rPr lang="zh-TW" altLang="en-US" dirty="0" smtClean="0"/>
              <a:t>第三層</a:t>
            </a:r>
          </a:p>
          <a:p>
            <a:pPr lvl="3" rtl="0"/>
            <a:r>
              <a:rPr lang="zh-TW" altLang="en-US" dirty="0" smtClean="0"/>
              <a:t>第四層</a:t>
            </a:r>
          </a:p>
          <a:p>
            <a:pPr lvl="4" rtl="0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dirty="0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 rtlCol="0">
            <a:normAutofit/>
          </a:bodyPr>
          <a:lstStyle>
            <a:lvl1pPr>
              <a:defRPr sz="20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 sz="1800"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 sz="1600"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 sz="1400"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 sz="1400"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dirty="0" smtClean="0"/>
              <a:t>編輯母片文字樣式</a:t>
            </a:r>
          </a:p>
          <a:p>
            <a:pPr lvl="1" rtl="0"/>
            <a:r>
              <a:rPr lang="zh-TW" altLang="en-US" dirty="0" smtClean="0"/>
              <a:t>第二層</a:t>
            </a:r>
          </a:p>
          <a:p>
            <a:pPr lvl="2" rtl="0"/>
            <a:r>
              <a:rPr lang="zh-TW" altLang="en-US" dirty="0" smtClean="0"/>
              <a:t>第三層</a:t>
            </a:r>
          </a:p>
          <a:p>
            <a:pPr lvl="3" rtl="0"/>
            <a:r>
              <a:rPr lang="zh-TW" altLang="en-US" dirty="0" smtClean="0"/>
              <a:t>第四層</a:t>
            </a:r>
          </a:p>
          <a:p>
            <a:pPr lvl="4" rtl="0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 anchor="ctr"/>
          <a:lstStyle>
            <a:lvl1pPr>
              <a:defRPr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 rtl="0"/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pPr rtl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pic>
        <p:nvPicPr>
          <p:cNvPr id="7" name="officeArt object"/>
          <p:cNvPicPr/>
          <p:nvPr userDrawn="1"/>
        </p:nvPicPr>
        <p:blipFill>
          <a:blip r:embed="rId3" cstate="print">
            <a:extLst/>
          </a:blip>
          <a:srcRect/>
          <a:stretch>
            <a:fillRect/>
          </a:stretch>
        </p:blipFill>
        <p:spPr>
          <a:xfrm>
            <a:off x="0" y="118364"/>
            <a:ext cx="1703832" cy="70879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rtlCol="0"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 rtl="0"/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 rtlCol="0">
            <a:normAutofit/>
          </a:bodyPr>
          <a:lstStyle>
            <a:lvl1pPr>
              <a:defRPr sz="20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 sz="1800"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 sz="1600"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 sz="1400"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 sz="1400"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 dirty="0" smtClean="0"/>
              <a:t>編輯母片文字樣式</a:t>
            </a:r>
          </a:p>
          <a:p>
            <a:pPr lvl="1" rtl="0"/>
            <a:r>
              <a:rPr lang="zh-TW" altLang="en-US" dirty="0" smtClean="0"/>
              <a:t>第二層</a:t>
            </a:r>
          </a:p>
          <a:p>
            <a:pPr lvl="2" rtl="0"/>
            <a:r>
              <a:rPr lang="zh-TW" altLang="en-US" dirty="0" smtClean="0"/>
              <a:t>第三層</a:t>
            </a:r>
          </a:p>
          <a:p>
            <a:pPr lvl="3" rtl="0"/>
            <a:r>
              <a:rPr lang="zh-TW" altLang="en-US" dirty="0" smtClean="0"/>
              <a:t>第四層</a:t>
            </a:r>
          </a:p>
          <a:p>
            <a:pPr lvl="4" rtl="0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8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dirty="0" smtClean="0"/>
              <a:t>編輯母片文字樣式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fld id="{C08FBCC7-848C-489D-A1D9-0889929ABFD3}" type="datetime2">
              <a:rPr lang="zh-TW" altLang="en-US" smtClean="0"/>
              <a:pPr/>
              <a:t>2020年9月7日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pic>
        <p:nvPicPr>
          <p:cNvPr id="13" name="officeArt object"/>
          <p:cNvPicPr/>
          <p:nvPr userDrawn="1"/>
        </p:nvPicPr>
        <p:blipFill>
          <a:blip r:embed="rId4" cstate="print">
            <a:extLst/>
          </a:blip>
          <a:srcRect/>
          <a:stretch>
            <a:fillRect/>
          </a:stretch>
        </p:blipFill>
        <p:spPr>
          <a:xfrm>
            <a:off x="0" y="118364"/>
            <a:ext cx="1703832" cy="70879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rtlCol="0"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 rtl="0"/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24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dirty="0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8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fld id="{A510A6C4-4DAF-4AD7-9FA6-CE14F1C50E33}" type="datetime2">
              <a:rPr lang="zh-TW" altLang="en-US" smtClean="0"/>
              <a:pPr/>
              <a:t>2020年9月7日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11" name="矩形 10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3" name="officeArt object"/>
          <p:cNvPicPr/>
          <p:nvPr userDrawn="1"/>
        </p:nvPicPr>
        <p:blipFill>
          <a:blip r:embed="rId4" cstate="print">
            <a:extLst/>
          </a:blip>
          <a:srcRect/>
          <a:stretch>
            <a:fillRect/>
          </a:stretch>
        </p:blipFill>
        <p:spPr>
          <a:xfrm>
            <a:off x="0" y="118364"/>
            <a:ext cx="1703832" cy="70879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 userDrawn="1"/>
        </p:nvPicPr>
        <p:blipFill>
          <a:blip r:embed="rId1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 smtClean="0"/>
              <a:t>按一下以編輯母片文字樣式</a:t>
            </a:r>
          </a:p>
          <a:p>
            <a:pPr lvl="1" rtl="0"/>
            <a:r>
              <a:rPr lang="zh-TW" altLang="en-US" dirty="0" smtClean="0"/>
              <a:t>第二層</a:t>
            </a:r>
          </a:p>
          <a:p>
            <a:pPr lvl="2" rtl="0"/>
            <a:r>
              <a:rPr lang="zh-TW" altLang="en-US" dirty="0" smtClean="0"/>
              <a:t>第三層</a:t>
            </a:r>
          </a:p>
          <a:p>
            <a:pPr lvl="3" rtl="0"/>
            <a:r>
              <a:rPr lang="zh-TW" altLang="en-US" dirty="0" smtClean="0"/>
              <a:t>第四層</a:t>
            </a:r>
          </a:p>
          <a:p>
            <a:pPr lvl="4" rtl="0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4F650C95-EF88-4A34-A6EF-6BE9DC414DFA}" type="datetime2">
              <a:rPr lang="zh-TW" altLang="en-US" smtClean="0"/>
              <a:pPr/>
              <a:t>2020年9月7日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pic>
        <p:nvPicPr>
          <p:cNvPr id="10" name="officeArt object"/>
          <p:cNvPicPr/>
          <p:nvPr userDrawn="1"/>
        </p:nvPicPr>
        <p:blipFill>
          <a:blip r:embed="rId14" cstate="print">
            <a:extLst/>
          </a:blip>
          <a:srcRect/>
          <a:stretch>
            <a:fillRect/>
          </a:stretch>
        </p:blipFill>
        <p:spPr>
          <a:xfrm>
            <a:off x="0" y="118364"/>
            <a:ext cx="1703832" cy="70879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細明體" panose="02020509000000000000" pitchFamily="49" charset="-120"/>
          <a:ea typeface="細明體" panose="02020509000000000000" pitchFamily="49" charset="-120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10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電機工程學系實驗課規範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zh-TW" altLang="en-US" dirty="0">
              <a:solidFill>
                <a:schemeClr val="accent1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防疫資訊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399" y="1487424"/>
            <a:ext cx="9601200" cy="4114800"/>
          </a:xfrm>
        </p:spPr>
        <p:txBody>
          <a:bodyPr>
            <a:noAutofit/>
          </a:bodyPr>
          <a:lstStyle/>
          <a:p>
            <a:r>
              <a:rPr lang="zh-TW" altLang="en-US" sz="2400" dirty="0"/>
              <a:t>進入室內空間，</a:t>
            </a:r>
            <a:r>
              <a:rPr lang="zh-TW" altLang="en-US" sz="2400" dirty="0">
                <a:solidFill>
                  <a:srgbClr val="FF0000"/>
                </a:solidFill>
              </a:rPr>
              <a:t>請維持社交距離或佩戴口罩</a:t>
            </a:r>
            <a:r>
              <a:rPr lang="zh-TW" altLang="en-US" sz="2400" dirty="0"/>
              <a:t>；師生上課，須</a:t>
            </a:r>
            <a:r>
              <a:rPr lang="zh-TW" altLang="en-US" sz="2400" dirty="0" smtClean="0"/>
              <a:t>佩戴口罩並配合體溫量測。</a:t>
            </a:r>
            <a:endParaRPr lang="en-US" altLang="zh-TW" sz="2400" dirty="0"/>
          </a:p>
          <a:p>
            <a:r>
              <a:rPr lang="zh-TW" altLang="en-US" sz="2400" dirty="0"/>
              <a:t>肥皂勤</a:t>
            </a:r>
            <a:r>
              <a:rPr lang="zh-TW" altLang="en-US" sz="2400" dirty="0" smtClean="0"/>
              <a:t>洗手，觸摸</a:t>
            </a:r>
            <a:r>
              <a:rPr lang="zh-TW" altLang="en-US" sz="2400" dirty="0"/>
              <a:t>眼口鼻前應先洗手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r>
              <a:rPr lang="zh-TW" altLang="en-US" sz="2400" dirty="0"/>
              <a:t>上課開啟冷氣空調時，</a:t>
            </a:r>
            <a:r>
              <a:rPr lang="zh-TW" altLang="en-US" sz="2400" dirty="0">
                <a:solidFill>
                  <a:srgbClr val="FF0000"/>
                </a:solidFill>
              </a:rPr>
              <a:t>應保持教室前後門開啟狀態</a:t>
            </a:r>
            <a:r>
              <a:rPr lang="zh-TW" altLang="en-US" sz="2400" dirty="0"/>
              <a:t>，同時教室內每扇窗戶</a:t>
            </a:r>
            <a:r>
              <a:rPr lang="zh-TW" altLang="en-US" sz="2400"/>
              <a:t>應</a:t>
            </a:r>
            <a:r>
              <a:rPr lang="zh-TW" altLang="en-US" sz="2400"/>
              <a:t>開啟至少一個拳頭寬度以</a:t>
            </a:r>
            <a:r>
              <a:rPr lang="zh-TW" altLang="en-US" sz="2400" dirty="0"/>
              <a:t>利空氣流通亦確保冷氣空調系統不當機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r>
              <a:rPr lang="zh-TW" altLang="en-US" sz="2400" dirty="0"/>
              <a:t>依照各教室空間使用指引，須將教室中</a:t>
            </a:r>
            <a:r>
              <a:rPr lang="zh-TW" altLang="en-US" sz="2400" dirty="0">
                <a:solidFill>
                  <a:srgbClr val="FF0000"/>
                </a:solidFill>
              </a:rPr>
              <a:t>所有門與窗全部開啟</a:t>
            </a:r>
            <a:r>
              <a:rPr lang="zh-TW" altLang="en-US" sz="2400" dirty="0"/>
              <a:t>，並搭配吊扇、立扇、空調等送風輔助設備，</a:t>
            </a:r>
            <a:r>
              <a:rPr lang="zh-TW" altLang="en-US" sz="2400" dirty="0">
                <a:solidFill>
                  <a:srgbClr val="FF0000"/>
                </a:solidFill>
              </a:rPr>
              <a:t>維持室內通風品質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r>
              <a:rPr lang="zh-TW" altLang="en-US" sz="2400" dirty="0">
                <a:solidFill>
                  <a:srgbClr val="FF0000"/>
                </a:solidFill>
              </a:rPr>
              <a:t>請務必點名</a:t>
            </a:r>
            <a:r>
              <a:rPr lang="zh-TW" altLang="en-US" sz="2400" dirty="0"/>
              <a:t>（含校際選課及旁聽同學），以利回溯接觸</a:t>
            </a:r>
            <a:r>
              <a:rPr lang="zh-TW" altLang="en-US" sz="2400" dirty="0" smtClean="0"/>
              <a:t>史</a:t>
            </a:r>
            <a:r>
              <a:rPr lang="zh-TW" altLang="en-US" sz="2400" dirty="0"/>
              <a:t>。</a:t>
            </a:r>
            <a:endParaRPr lang="en-US" altLang="zh-TW" sz="24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en-US" altLang="zh-TW" smtClean="0"/>
              <a:t>P</a:t>
            </a:r>
            <a:fld id="{E31375A4-56A4-47D6-9801-1991572033F7}" type="slidenum">
              <a:rPr lang="en-US" altLang="zh-TW" smtClean="0"/>
              <a:pPr rtl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481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467" y="344424"/>
            <a:ext cx="4343400" cy="251336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實驗教室規範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30808" y="1485578"/>
            <a:ext cx="9601200" cy="4114800"/>
          </a:xfrm>
        </p:spPr>
        <p:txBody>
          <a:bodyPr>
            <a:normAutofit lnSpcReduction="10000"/>
          </a:bodyPr>
          <a:lstStyle/>
          <a:p>
            <a:r>
              <a:rPr lang="zh-TW" altLang="en-US" sz="2800" dirty="0" smtClean="0"/>
              <a:t>教室內禁止飲食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可以喝水</a:t>
            </a:r>
            <a:r>
              <a:rPr lang="en-US" altLang="zh-TW" sz="2800" dirty="0" smtClean="0"/>
              <a:t>)</a:t>
            </a:r>
            <a:endParaRPr lang="en-US" altLang="zh-TW" sz="2800" dirty="0"/>
          </a:p>
          <a:p>
            <a:pPr lvl="1"/>
            <a:r>
              <a:rPr lang="zh-TW" altLang="en-US" sz="2600" dirty="0" smtClean="0"/>
              <a:t>手搖杯</a:t>
            </a:r>
            <a:r>
              <a:rPr lang="zh-TW" altLang="en-US" sz="2600" dirty="0"/>
              <a:t>等</a:t>
            </a:r>
            <a:r>
              <a:rPr lang="zh-TW" altLang="en-US" sz="2600" dirty="0" smtClean="0"/>
              <a:t>，所</a:t>
            </a:r>
            <a:r>
              <a:rPr lang="zh-TW" altLang="en-US" sz="2600" dirty="0"/>
              <a:t>有</a:t>
            </a:r>
            <a:r>
              <a:rPr lang="zh-TW" altLang="en-US" sz="2600" dirty="0" smtClean="0"/>
              <a:t>飲料禁止攜帶</a:t>
            </a:r>
            <a:endParaRPr lang="en-US" altLang="zh-TW" sz="2600" dirty="0" smtClean="0"/>
          </a:p>
          <a:p>
            <a:pPr lvl="1"/>
            <a:r>
              <a:rPr lang="zh-TW" altLang="en-US" sz="2600" dirty="0" smtClean="0"/>
              <a:t>任何食物</a:t>
            </a:r>
            <a:endParaRPr lang="en-US" altLang="zh-TW" sz="2600" dirty="0">
              <a:solidFill>
                <a:srgbClr val="FF0000"/>
              </a:solidFill>
            </a:endParaRPr>
          </a:p>
          <a:p>
            <a:r>
              <a:rPr lang="zh-TW" altLang="en-US" sz="3000" dirty="0" smtClean="0"/>
              <a:t>實驗室電腦禁止安裝任何非課堂需求軟體</a:t>
            </a:r>
            <a:endParaRPr lang="en-US" altLang="zh-TW" sz="3000" dirty="0" smtClean="0"/>
          </a:p>
          <a:p>
            <a:pPr lvl="1"/>
            <a:r>
              <a:rPr lang="zh-TW" altLang="en-US" sz="2400" dirty="0" smtClean="0"/>
              <a:t>跑跑卡丁車、爐石戰記等遊戲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嚴禁修改實驗室電腦設定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複製大量桌面捷徑</a:t>
            </a:r>
            <a:r>
              <a:rPr lang="en-US" altLang="zh-TW" sz="2400" dirty="0" smtClean="0"/>
              <a:t>)</a:t>
            </a:r>
          </a:p>
          <a:p>
            <a:r>
              <a:rPr lang="zh-TW" altLang="en-US" sz="2800" dirty="0"/>
              <a:t>禁</a:t>
            </a:r>
            <a:r>
              <a:rPr lang="zh-TW" altLang="en-US" sz="2800" dirty="0" smtClean="0"/>
              <a:t>止觀看非課堂需求影片</a:t>
            </a:r>
            <a:endParaRPr lang="en-US" altLang="zh-TW" sz="2800" dirty="0" smtClean="0"/>
          </a:p>
          <a:p>
            <a:r>
              <a:rPr lang="zh-TW" altLang="en-US" sz="2800" dirty="0" smtClean="0">
                <a:solidFill>
                  <a:srgbClr val="FF0000"/>
                </a:solidFill>
              </a:rPr>
              <a:t>違者以每次扣除學期總成績</a:t>
            </a:r>
            <a:r>
              <a:rPr lang="en-US" altLang="zh-TW" sz="2800" dirty="0" smtClean="0">
                <a:solidFill>
                  <a:srgbClr val="FF0000"/>
                </a:solidFill>
              </a:rPr>
              <a:t>5</a:t>
            </a:r>
            <a:r>
              <a:rPr lang="zh-TW" altLang="en-US" sz="2800" dirty="0" smtClean="0">
                <a:solidFill>
                  <a:srgbClr val="FF0000"/>
                </a:solidFill>
              </a:rPr>
              <a:t>分</a:t>
            </a:r>
            <a:endParaRPr lang="en-US" altLang="zh-TW" sz="2800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en-US" altLang="zh-TW" dirty="0" smtClean="0"/>
              <a:t>P</a:t>
            </a:r>
            <a:fld id="{E31375A4-56A4-47D6-9801-1991572033F7}" type="slidenum">
              <a:rPr lang="en-US" altLang="zh-TW" smtClean="0"/>
              <a:pPr rtl="0"/>
              <a:t>3</a:t>
            </a:fld>
            <a:endParaRPr lang="zh-TW" altLang="en-US" dirty="0"/>
          </a:p>
        </p:txBody>
      </p:sp>
      <p:sp>
        <p:nvSpPr>
          <p:cNvPr id="18" name="禁止標誌 17"/>
          <p:cNvSpPr/>
          <p:nvPr/>
        </p:nvSpPr>
        <p:spPr>
          <a:xfrm>
            <a:off x="7530100" y="0"/>
            <a:ext cx="3983028" cy="3092335"/>
          </a:xfrm>
          <a:prstGeom prst="noSmoking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493" y="4351575"/>
            <a:ext cx="3776283" cy="182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9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實驗課規範</a:t>
            </a:r>
            <a:r>
              <a:rPr lang="en-US" altLang="zh-TW" dirty="0"/>
              <a:t>(</a:t>
            </a:r>
            <a:r>
              <a:rPr lang="en-US" altLang="zh-TW" dirty="0" smtClean="0"/>
              <a:t>1/3)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30808" y="1487424"/>
            <a:ext cx="9601200" cy="4114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課程規範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進行與課程無關行為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使用手機</a:t>
            </a:r>
            <a:endParaRPr lang="en-US" altLang="zh-TW" dirty="0"/>
          </a:p>
          <a:p>
            <a:pPr lvl="2"/>
            <a:r>
              <a:rPr lang="zh-TW" altLang="en-US" dirty="0" smtClean="0"/>
              <a:t>出現與課堂內容無關物品</a:t>
            </a:r>
            <a:r>
              <a:rPr lang="en-US" altLang="zh-TW" dirty="0" smtClean="0"/>
              <a:t>(</a:t>
            </a:r>
            <a:r>
              <a:rPr lang="zh-TW" altLang="en-US" dirty="0" smtClean="0"/>
              <a:t>其他科目書籍、桌遊等</a:t>
            </a:r>
            <a:r>
              <a:rPr lang="en-US" altLang="zh-TW" dirty="0" smtClean="0"/>
              <a:t>)</a:t>
            </a:r>
          </a:p>
          <a:p>
            <a:pPr lvl="2"/>
            <a:r>
              <a:rPr lang="zh-TW" altLang="en-US" dirty="0" smtClean="0"/>
              <a:t>上課睡覺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未經允許擅自離開教室</a:t>
            </a:r>
            <a:r>
              <a:rPr lang="en-US" altLang="zh-TW" dirty="0" smtClean="0"/>
              <a:t>(</a:t>
            </a:r>
            <a:r>
              <a:rPr lang="zh-TW" altLang="en-US" dirty="0" smtClean="0"/>
              <a:t>抽菸、買</a:t>
            </a:r>
            <a:r>
              <a:rPr lang="zh-TW" altLang="en-US" dirty="0"/>
              <a:t>食物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嚴重干擾上課秩序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上述行為經查獲</a:t>
            </a:r>
            <a:r>
              <a:rPr lang="zh-TW" altLang="en-US" dirty="0" smtClean="0">
                <a:solidFill>
                  <a:srgbClr val="FF0000"/>
                </a:solidFill>
              </a:rPr>
              <a:t>每一次扣除學期總成績五分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惡意破壞或未依期限內歸還系上器材，需照價賠償，</a:t>
            </a:r>
            <a:r>
              <a:rPr lang="zh-TW" altLang="en-US" dirty="0" smtClean="0">
                <a:solidFill>
                  <a:srgbClr val="FF0000"/>
                </a:solidFill>
              </a:rPr>
              <a:t>情況嚴重者該科學期成績零分計算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 smtClean="0"/>
              <a:t>作業抄襲與考試舞弊者，該次成績以</a:t>
            </a:r>
            <a:r>
              <a:rPr lang="zh-TW" altLang="en-US" dirty="0" smtClean="0">
                <a:solidFill>
                  <a:srgbClr val="FF0000"/>
                </a:solidFill>
              </a:rPr>
              <a:t>零分</a:t>
            </a:r>
            <a:r>
              <a:rPr lang="zh-TW" altLang="en-US" dirty="0" smtClean="0"/>
              <a:t>計算且依校規懲處</a:t>
            </a:r>
            <a:endParaRPr lang="en-US" altLang="zh-TW" dirty="0" smtClean="0"/>
          </a:p>
          <a:p>
            <a:pPr marL="365760" lvl="1" indent="0">
              <a:buNone/>
            </a:pP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en-US" altLang="zh-TW" smtClean="0"/>
              <a:t>P</a:t>
            </a:r>
            <a:fld id="{E31375A4-56A4-47D6-9801-1991572033F7}" type="slidenum">
              <a:rPr lang="en-US" altLang="zh-TW" smtClean="0"/>
              <a:pPr rtl="0"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626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實驗課規範</a:t>
            </a:r>
            <a:r>
              <a:rPr lang="en-US" altLang="zh-TW" dirty="0"/>
              <a:t>(</a:t>
            </a:r>
            <a:r>
              <a:rPr lang="en-US" altLang="zh-TW" dirty="0" smtClean="0"/>
              <a:t>2/3)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30808" y="1487424"/>
            <a:ext cx="9601200" cy="4114800"/>
          </a:xfrm>
        </p:spPr>
        <p:txBody>
          <a:bodyPr/>
          <a:lstStyle/>
          <a:p>
            <a:r>
              <a:rPr lang="zh-TW" altLang="en-US" dirty="0"/>
              <a:t>課程出席規範</a:t>
            </a:r>
            <a:endParaRPr lang="en-US" altLang="zh-TW" dirty="0"/>
          </a:p>
          <a:p>
            <a:pPr lvl="1"/>
            <a:r>
              <a:rPr lang="zh-TW" altLang="en-US" dirty="0"/>
              <a:t>遲到：以學校鐘聲響後或教室電腦時間為標準。</a:t>
            </a:r>
            <a:endParaRPr lang="en-US" altLang="zh-TW" dirty="0"/>
          </a:p>
          <a:p>
            <a:pPr lvl="2"/>
            <a:r>
              <a:rPr lang="zh-TW" altLang="en-US" dirty="0"/>
              <a:t>整點十分後，需要在教室內坐定位，不可隨意離開教室。</a:t>
            </a:r>
            <a:endParaRPr lang="en-US" altLang="zh-TW" dirty="0"/>
          </a:p>
          <a:p>
            <a:pPr lvl="1"/>
            <a:r>
              <a:rPr lang="zh-TW" altLang="en-US" dirty="0"/>
              <a:t>缺課、曠課以</a:t>
            </a:r>
            <a:r>
              <a:rPr lang="zh-TW" altLang="en-US" dirty="0">
                <a:solidFill>
                  <a:srgbClr val="FF0000"/>
                </a:solidFill>
              </a:rPr>
              <a:t>第一節開始後</a:t>
            </a:r>
            <a:r>
              <a:rPr lang="en-US" altLang="zh-TW" dirty="0">
                <a:solidFill>
                  <a:srgbClr val="FF0000"/>
                </a:solidFill>
              </a:rPr>
              <a:t>40</a:t>
            </a:r>
            <a:r>
              <a:rPr lang="zh-TW" altLang="en-US" dirty="0">
                <a:solidFill>
                  <a:srgbClr val="FF0000"/>
                </a:solidFill>
              </a:rPr>
              <a:t>分鐘</a:t>
            </a:r>
            <a:r>
              <a:rPr lang="zh-TW" altLang="en-US" dirty="0"/>
              <a:t>開始計算。</a:t>
            </a:r>
            <a:endParaRPr lang="en-US" altLang="zh-TW" dirty="0"/>
          </a:p>
          <a:p>
            <a:pPr lvl="1"/>
            <a:r>
              <a:rPr lang="zh-TW" altLang="en-US" dirty="0"/>
              <a:t>缺課：學生經核准請假而缺席者。</a:t>
            </a:r>
            <a:endParaRPr lang="en-US" altLang="zh-TW" dirty="0"/>
          </a:p>
          <a:p>
            <a:pPr lvl="1"/>
            <a:r>
              <a:rPr lang="zh-TW" altLang="en-US" dirty="0"/>
              <a:t>曠課：未經請假或請假未准而缺席者，曠課時數為缺課時數的兩倍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缺課時數達</a:t>
            </a:r>
            <a:r>
              <a:rPr lang="en-US" altLang="zh-TW" dirty="0"/>
              <a:t>18</a:t>
            </a:r>
            <a:r>
              <a:rPr lang="zh-TW" altLang="en-US" dirty="0"/>
              <a:t>小時，</a:t>
            </a:r>
            <a:r>
              <a:rPr lang="zh-TW" altLang="en-US" dirty="0">
                <a:solidFill>
                  <a:srgbClr val="FF0000"/>
                </a:solidFill>
              </a:rPr>
              <a:t>該門實驗課以零分</a:t>
            </a:r>
            <a:r>
              <a:rPr lang="zh-TW" altLang="en-US" dirty="0" smtClean="0">
                <a:solidFill>
                  <a:srgbClr val="FF0000"/>
                </a:solidFill>
              </a:rPr>
              <a:t>計算</a:t>
            </a:r>
            <a:r>
              <a:rPr lang="zh-TW" altLang="en-US" dirty="0" smtClean="0"/>
              <a:t>。</a:t>
            </a:r>
            <a:r>
              <a:rPr lang="en-US" altLang="zh-TW" dirty="0"/>
              <a:t>(</a:t>
            </a:r>
            <a:r>
              <a:rPr lang="zh-TW" altLang="en-US" dirty="0"/>
              <a:t>缺課及遲到可以混和計算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出缺勤紀錄以簽到單為證明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rgbClr val="FF0000"/>
                </a:solidFill>
              </a:rPr>
              <a:t>當週未進行簽到同學，視為曠課，不給予補簽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pPr marL="365760" lvl="1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en-US" altLang="zh-TW" smtClean="0"/>
              <a:t>P</a:t>
            </a:r>
            <a:fld id="{E31375A4-56A4-47D6-9801-1991572033F7}" type="slidenum">
              <a:rPr lang="en-US" altLang="zh-TW" smtClean="0"/>
              <a:pPr rtl="0"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780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實驗課規範</a:t>
            </a:r>
            <a:r>
              <a:rPr lang="en-US" altLang="zh-TW" dirty="0" smtClean="0"/>
              <a:t>(</a:t>
            </a:r>
            <a:r>
              <a:rPr lang="en-US" altLang="zh-TW" dirty="0"/>
              <a:t>3</a:t>
            </a:r>
            <a:r>
              <a:rPr lang="en-US" altLang="zh-TW" dirty="0" smtClean="0"/>
              <a:t>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30808" y="1487424"/>
            <a:ext cx="9601200" cy="4114800"/>
          </a:xfrm>
        </p:spPr>
        <p:txBody>
          <a:bodyPr/>
          <a:lstStyle/>
          <a:p>
            <a:r>
              <a:rPr lang="zh-TW" altLang="en-US" dirty="0"/>
              <a:t>課堂進行中，因緊急事件而早退之同學，需要在下週上課提出請假證明。</a:t>
            </a:r>
            <a:endParaRPr lang="en-US" altLang="zh-TW" dirty="0"/>
          </a:p>
          <a:p>
            <a:pPr lvl="1"/>
            <a:r>
              <a:rPr lang="zh-TW" altLang="en-US" dirty="0"/>
              <a:t>未提供證明：該週實驗課程曠課論。</a:t>
            </a:r>
            <a:endParaRPr lang="en-US" altLang="zh-TW" dirty="0"/>
          </a:p>
          <a:p>
            <a:pPr lvl="1"/>
            <a:r>
              <a:rPr lang="zh-TW" altLang="en-US" dirty="0"/>
              <a:t>提供證明：該週實驗課程缺課論。</a:t>
            </a:r>
            <a:endParaRPr lang="en-US" altLang="zh-TW" dirty="0"/>
          </a:p>
          <a:p>
            <a:r>
              <a:rPr lang="zh-TW" altLang="en-US" dirty="0"/>
              <a:t>若是第一節實驗課程未到，但</a:t>
            </a:r>
            <a:r>
              <a:rPr lang="zh-TW" altLang="en-US" dirty="0">
                <a:solidFill>
                  <a:srgbClr val="FF0000"/>
                </a:solidFill>
              </a:rPr>
              <a:t>第二節課程開始前進入教室且當週驗收通過</a:t>
            </a:r>
            <a:r>
              <a:rPr lang="zh-TW" altLang="en-US" dirty="0"/>
              <a:t>，需要提出在下週上課提出第一節請假證明</a:t>
            </a:r>
            <a:endParaRPr lang="en-US" altLang="zh-TW" dirty="0"/>
          </a:p>
          <a:p>
            <a:pPr lvl="1"/>
            <a:r>
              <a:rPr lang="zh-TW" altLang="en-US" dirty="0"/>
              <a:t>未提供證明：該週實驗課以缺課時數</a:t>
            </a:r>
            <a:r>
              <a:rPr lang="en-US" altLang="zh-TW" dirty="0"/>
              <a:t>2</a:t>
            </a:r>
            <a:r>
              <a:rPr lang="zh-TW" altLang="en-US" dirty="0"/>
              <a:t>小時來計算。</a:t>
            </a:r>
            <a:endParaRPr lang="en-US" altLang="zh-TW" dirty="0"/>
          </a:p>
          <a:p>
            <a:pPr lvl="1"/>
            <a:r>
              <a:rPr lang="zh-TW" altLang="en-US" dirty="0"/>
              <a:t>提供證明：該週實驗課以遲到一次為計算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FF0000"/>
                </a:solidFill>
              </a:rPr>
              <a:t>缺課時數與課程扣分會分別計算</a:t>
            </a:r>
            <a:r>
              <a:rPr lang="zh-TW" altLang="en-US" dirty="0" smtClean="0"/>
              <a:t>，缺課時數達</a:t>
            </a:r>
            <a:r>
              <a:rPr lang="en-US" altLang="zh-TW" dirty="0" smtClean="0"/>
              <a:t>18</a:t>
            </a:r>
            <a:r>
              <a:rPr lang="zh-TW" altLang="en-US" dirty="0" smtClean="0"/>
              <a:t>小時，該實驗課學</a:t>
            </a:r>
            <a:r>
              <a:rPr lang="zh-TW" altLang="en-US" dirty="0"/>
              <a:t>期</a:t>
            </a:r>
            <a:r>
              <a:rPr lang="zh-TW" altLang="en-US" dirty="0" smtClean="0"/>
              <a:t>總成績零分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例：某實驗課規定遲到扣總成績一分，同時也會記錄遲到一次。</a:t>
            </a:r>
            <a:endParaRPr lang="en-US" altLang="zh-TW" dirty="0" smtClean="0"/>
          </a:p>
          <a:p>
            <a:pPr marL="365760" lvl="1" indent="0"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en-US" altLang="zh-TW" smtClean="0"/>
              <a:t>P</a:t>
            </a:r>
            <a:fld id="{E31375A4-56A4-47D6-9801-1991572033F7}" type="slidenum">
              <a:rPr lang="en-US" altLang="zh-TW" smtClean="0"/>
              <a:pPr rtl="0"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710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實驗課</a:t>
            </a:r>
            <a:r>
              <a:rPr lang="zh-TW" altLang="en-US" dirty="0" smtClean="0"/>
              <a:t>規範</a:t>
            </a:r>
            <a:r>
              <a:rPr lang="en-US" altLang="zh-TW" dirty="0" smtClean="0"/>
              <a:t>—</a:t>
            </a:r>
            <a:r>
              <a:rPr lang="zh-TW" altLang="en-US" dirty="0" smtClean="0"/>
              <a:t>出席時數計算方式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30808" y="1487424"/>
            <a:ext cx="9601200" cy="41148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zh-TW" altLang="en-US" dirty="0"/>
              <a:t>範例</a:t>
            </a:r>
            <a:r>
              <a:rPr lang="en-US" altLang="zh-TW" dirty="0"/>
              <a:t>:</a:t>
            </a:r>
            <a:r>
              <a:rPr lang="zh-TW" altLang="en-US" dirty="0"/>
              <a:t>一週實驗課</a:t>
            </a:r>
            <a:r>
              <a:rPr lang="en-US" altLang="zh-TW" dirty="0"/>
              <a:t>(3</a:t>
            </a:r>
            <a:r>
              <a:rPr lang="zh-TW" altLang="en-US" dirty="0"/>
              <a:t>小時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A</a:t>
            </a:r>
            <a:r>
              <a:rPr lang="zh-TW" altLang="en-US" dirty="0"/>
              <a:t>生</a:t>
            </a:r>
            <a:endParaRPr lang="en-US" altLang="zh-TW" dirty="0"/>
          </a:p>
          <a:p>
            <a:pPr lvl="1"/>
            <a:r>
              <a:rPr lang="zh-TW" altLang="en-US" dirty="0" smtClean="0"/>
              <a:t>缺課兩週實驗</a:t>
            </a:r>
            <a:r>
              <a:rPr lang="zh-TW" altLang="en-US" dirty="0"/>
              <a:t>課</a:t>
            </a:r>
            <a:endParaRPr lang="en-US" altLang="zh-TW" dirty="0"/>
          </a:p>
          <a:p>
            <a:pPr lvl="1"/>
            <a:r>
              <a:rPr lang="zh-TW" altLang="en-US" dirty="0" smtClean="0"/>
              <a:t>曠課兩週實驗</a:t>
            </a:r>
            <a:r>
              <a:rPr lang="zh-TW" altLang="en-US" dirty="0"/>
              <a:t>課</a:t>
            </a:r>
            <a:endParaRPr lang="en-US" altLang="zh-TW" dirty="0"/>
          </a:p>
          <a:p>
            <a:pPr lvl="1"/>
            <a:r>
              <a:rPr lang="zh-TW" altLang="en-US" dirty="0"/>
              <a:t>總缺課時數為 </a:t>
            </a:r>
            <a:r>
              <a:rPr lang="en-US" altLang="zh-TW" dirty="0"/>
              <a:t>6</a:t>
            </a:r>
            <a:r>
              <a:rPr lang="en-US" altLang="zh-TW" dirty="0" smtClean="0"/>
              <a:t> </a:t>
            </a:r>
            <a:r>
              <a:rPr lang="en-US" altLang="zh-TW" dirty="0"/>
              <a:t>+ </a:t>
            </a:r>
            <a:r>
              <a:rPr lang="en-US" altLang="zh-TW" dirty="0" smtClean="0"/>
              <a:t>(6x2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 smtClean="0"/>
              <a:t>18</a:t>
            </a:r>
            <a:r>
              <a:rPr lang="zh-TW" altLang="en-US" dirty="0" smtClean="0"/>
              <a:t> 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該門實驗課零分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dirty="0"/>
              <a:t>B</a:t>
            </a:r>
            <a:r>
              <a:rPr lang="zh-TW" altLang="en-US" dirty="0"/>
              <a:t>生 </a:t>
            </a:r>
            <a:endParaRPr lang="en-US" altLang="zh-TW" dirty="0"/>
          </a:p>
          <a:p>
            <a:pPr lvl="1"/>
            <a:r>
              <a:rPr lang="zh-TW" altLang="en-US" dirty="0" smtClean="0"/>
              <a:t>曠課</a:t>
            </a:r>
            <a:r>
              <a:rPr lang="zh-TW" altLang="en-US" dirty="0"/>
              <a:t>兩</a:t>
            </a:r>
            <a:r>
              <a:rPr lang="zh-TW" altLang="en-US" dirty="0" smtClean="0"/>
              <a:t>週</a:t>
            </a:r>
            <a:r>
              <a:rPr lang="zh-TW" altLang="en-US" dirty="0"/>
              <a:t>實驗</a:t>
            </a:r>
            <a:r>
              <a:rPr lang="zh-TW" altLang="en-US" dirty="0" smtClean="0"/>
              <a:t>課 </a:t>
            </a:r>
            <a:endParaRPr lang="en-US" altLang="zh-TW" dirty="0"/>
          </a:p>
          <a:p>
            <a:pPr lvl="1"/>
            <a:r>
              <a:rPr lang="zh-TW" altLang="en-US" dirty="0" smtClean="0"/>
              <a:t>遲到</a:t>
            </a:r>
            <a:r>
              <a:rPr lang="en-US" altLang="zh-TW" dirty="0"/>
              <a:t>6</a:t>
            </a:r>
            <a:r>
              <a:rPr lang="zh-TW" altLang="en-US" dirty="0" smtClean="0"/>
              <a:t>次</a:t>
            </a:r>
            <a:r>
              <a:rPr lang="en-US" altLang="zh-TW" dirty="0" smtClean="0"/>
              <a:t>(</a:t>
            </a:r>
            <a:r>
              <a:rPr lang="zh-TW" altLang="en-US" dirty="0" smtClean="0"/>
              <a:t>遲到一次為缺課一小時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早退一次，有補上請假證明文件</a:t>
            </a:r>
            <a:endParaRPr lang="en-US" altLang="zh-TW" dirty="0"/>
          </a:p>
          <a:p>
            <a:pPr lvl="1"/>
            <a:r>
              <a:rPr lang="zh-TW" altLang="en-US" dirty="0"/>
              <a:t>總缺課時數 </a:t>
            </a:r>
            <a:r>
              <a:rPr lang="en-US" altLang="zh-TW" dirty="0" smtClean="0"/>
              <a:t>(6x2) </a:t>
            </a:r>
            <a:r>
              <a:rPr lang="en-US" altLang="zh-TW" dirty="0"/>
              <a:t>+ 6</a:t>
            </a:r>
            <a:r>
              <a:rPr lang="en-US" altLang="zh-TW" dirty="0" smtClean="0"/>
              <a:t> </a:t>
            </a:r>
            <a:r>
              <a:rPr lang="en-US" altLang="zh-TW" dirty="0"/>
              <a:t>+ 3</a:t>
            </a:r>
            <a:r>
              <a:rPr lang="en-US" altLang="zh-TW" dirty="0" smtClean="0"/>
              <a:t> = 21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該門實驗課零分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zh-TW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en-US" altLang="zh-TW" smtClean="0"/>
              <a:t>P</a:t>
            </a:r>
            <a:fld id="{E31375A4-56A4-47D6-9801-1991572033F7}" type="slidenum">
              <a:rPr lang="en-US" altLang="zh-TW" smtClean="0"/>
              <a:pPr rtl="0"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953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課程規範與評分方式</a:t>
            </a:r>
            <a:r>
              <a:rPr lang="en-US" altLang="zh-TW" dirty="0" smtClean="0"/>
              <a:t>—</a:t>
            </a:r>
            <a:r>
              <a:rPr lang="zh-TW" altLang="en-US" smtClean="0"/>
              <a:t>微處理機實驗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30808" y="1487424"/>
            <a:ext cx="4397375" cy="4114800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</a:rPr>
              <a:t>驗收</a:t>
            </a:r>
            <a:r>
              <a:rPr lang="en-US" altLang="zh-TW" dirty="0">
                <a:latin typeface="Times New Roman" panose="02020603050405020304" pitchFamily="18" charset="0"/>
              </a:rPr>
              <a:t>(30%)</a:t>
            </a:r>
            <a:r>
              <a:rPr lang="zh-TW" altLang="en-US" dirty="0">
                <a:latin typeface="Times New Roman" panose="02020603050405020304" pitchFamily="18" charset="0"/>
              </a:rPr>
              <a:t>：</a:t>
            </a:r>
            <a:endParaRPr lang="en-US" altLang="zh-TW" dirty="0">
              <a:latin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</a:rPr>
              <a:t>當週下課前驗收</a:t>
            </a:r>
            <a:endParaRPr lang="en-US" altLang="zh-TW" dirty="0">
              <a:latin typeface="Times New Roman" panose="02020603050405020304" pitchFamily="18" charset="0"/>
            </a:endParaRPr>
          </a:p>
          <a:p>
            <a:pPr lvl="1"/>
            <a:r>
              <a:rPr lang="zh-TW" altLang="en-US" dirty="0"/>
              <a:t>若請假且提供證明者，可於下週補驗收，算當週驗收成績</a:t>
            </a:r>
            <a:r>
              <a:rPr lang="en-US" altLang="zh-TW" dirty="0"/>
              <a:t>60%</a:t>
            </a:r>
            <a:endParaRPr lang="en-US" altLang="zh-TW" dirty="0">
              <a:latin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</a:rPr>
              <a:t>期中與期末結報</a:t>
            </a:r>
            <a:r>
              <a:rPr lang="en-US" altLang="zh-TW" dirty="0">
                <a:latin typeface="Times New Roman" panose="02020603050405020304" pitchFamily="18" charset="0"/>
              </a:rPr>
              <a:t>(10%)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</a:rPr>
              <a:t>期中結報</a:t>
            </a:r>
            <a:r>
              <a:rPr lang="en-US" altLang="zh-TW" dirty="0">
                <a:latin typeface="Times New Roman" panose="02020603050405020304" pitchFamily="18" charset="0"/>
              </a:rPr>
              <a:t>(50%)</a:t>
            </a:r>
            <a:r>
              <a:rPr lang="zh-TW" altLang="en-US" dirty="0">
                <a:latin typeface="Times New Roman" panose="02020603050405020304" pitchFamily="18" charset="0"/>
              </a:rPr>
              <a:t> </a:t>
            </a:r>
            <a:endParaRPr lang="en-US" altLang="zh-TW" dirty="0">
              <a:latin typeface="Times New Roman" panose="02020603050405020304" pitchFamily="18" charset="0"/>
            </a:endParaRPr>
          </a:p>
          <a:p>
            <a:pPr marL="365760" lvl="1" indent="0">
              <a:buNone/>
            </a:pPr>
            <a:r>
              <a:rPr lang="zh-TW" altLang="en-US" dirty="0">
                <a:latin typeface="Times New Roman" panose="02020603050405020304" pitchFamily="18" charset="0"/>
              </a:rPr>
              <a:t>     </a:t>
            </a:r>
            <a:r>
              <a:rPr lang="en-US" altLang="zh-TW" dirty="0">
                <a:latin typeface="Times New Roman" panose="02020603050405020304" pitchFamily="18" charset="0"/>
              </a:rPr>
              <a:t>(</a:t>
            </a:r>
            <a:r>
              <a:rPr lang="zh-TW" altLang="en-US" dirty="0"/>
              <a:t>若未按時繳交或抄襲</a:t>
            </a:r>
            <a:r>
              <a:rPr lang="zh-TW" altLang="en-US" dirty="0">
                <a:latin typeface="Times New Roman" panose="02020603050405020304" pitchFamily="18" charset="0"/>
              </a:rPr>
              <a:t>，形同期中測驗零分</a:t>
            </a:r>
            <a:r>
              <a:rPr lang="en-US" altLang="zh-TW" dirty="0">
                <a:latin typeface="Times New Roman" panose="02020603050405020304" pitchFamily="18" charset="0"/>
              </a:rPr>
              <a:t>)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</a:rPr>
              <a:t>期末結報</a:t>
            </a:r>
            <a:r>
              <a:rPr lang="en-US" altLang="zh-TW" dirty="0">
                <a:latin typeface="Times New Roman" panose="02020603050405020304" pitchFamily="18" charset="0"/>
              </a:rPr>
              <a:t>(50%)</a:t>
            </a:r>
            <a:r>
              <a:rPr lang="zh-TW" altLang="en-US" dirty="0">
                <a:latin typeface="Times New Roman" panose="02020603050405020304" pitchFamily="18" charset="0"/>
              </a:rPr>
              <a:t> </a:t>
            </a:r>
            <a:endParaRPr lang="en-US" altLang="zh-TW" dirty="0">
              <a:latin typeface="Times New Roman" panose="02020603050405020304" pitchFamily="18" charset="0"/>
            </a:endParaRPr>
          </a:p>
          <a:p>
            <a:pPr marL="365760" lvl="1" indent="0">
              <a:buNone/>
            </a:pPr>
            <a:r>
              <a:rPr lang="zh-TW" altLang="en-US" dirty="0">
                <a:latin typeface="Times New Roman" panose="02020603050405020304" pitchFamily="18" charset="0"/>
              </a:rPr>
              <a:t>     </a:t>
            </a:r>
            <a:r>
              <a:rPr lang="en-US" altLang="zh-TW" dirty="0">
                <a:latin typeface="Times New Roman" panose="02020603050405020304" pitchFamily="18" charset="0"/>
              </a:rPr>
              <a:t>(</a:t>
            </a:r>
            <a:r>
              <a:rPr lang="zh-TW" altLang="en-US" dirty="0"/>
              <a:t>若未按時繳交或抄襲</a:t>
            </a:r>
            <a:r>
              <a:rPr lang="zh-TW" altLang="en-US" dirty="0">
                <a:latin typeface="Times New Roman" panose="02020603050405020304" pitchFamily="18" charset="0"/>
              </a:rPr>
              <a:t>，形同期末測驗零分</a:t>
            </a:r>
            <a:r>
              <a:rPr lang="en-US" altLang="zh-TW" dirty="0">
                <a:latin typeface="Times New Roman" panose="02020603050405020304" pitchFamily="18" charset="0"/>
              </a:rPr>
              <a:t>)</a:t>
            </a:r>
          </a:p>
          <a:p>
            <a:pPr lvl="1"/>
            <a:endParaRPr lang="zh-TW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en-US" altLang="zh-TW" smtClean="0"/>
              <a:t>P</a:t>
            </a:r>
            <a:fld id="{E31375A4-56A4-47D6-9801-1991572033F7}" type="slidenum">
              <a:rPr lang="en-US" altLang="zh-TW" smtClean="0"/>
              <a:pPr rtl="0"/>
              <a:t>8</a:t>
            </a:fld>
            <a:endParaRPr lang="zh-TW" altLang="en-US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6103389" y="1487424"/>
            <a:ext cx="4965701" cy="4695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1pPr>
            <a:lvl2pPr marL="65151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p"/>
              <a:defRPr sz="18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Wingdings" panose="05000000000000000000" pitchFamily="2" charset="2"/>
              <a:buChar char="p"/>
              <a:defRPr sz="14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5pPr>
            <a:lvl6pPr marL="1828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77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Times New Roman" panose="02020603050405020304" pitchFamily="18" charset="0"/>
              </a:rPr>
              <a:t>期中測驗</a:t>
            </a:r>
            <a:r>
              <a:rPr lang="en-US" altLang="zh-TW" dirty="0">
                <a:latin typeface="Times New Roman" panose="02020603050405020304" pitchFamily="18" charset="0"/>
              </a:rPr>
              <a:t>(30%)</a:t>
            </a:r>
            <a:r>
              <a:rPr lang="zh-TW" altLang="en-US" dirty="0">
                <a:latin typeface="Times New Roman" panose="02020603050405020304" pitchFamily="18" charset="0"/>
              </a:rPr>
              <a:t> ：</a:t>
            </a:r>
            <a:r>
              <a:rPr lang="en-US" altLang="zh-TW" dirty="0">
                <a:latin typeface="Times New Roman" panose="02020603050405020304" pitchFamily="18" charset="0"/>
              </a:rPr>
              <a:t>[</a:t>
            </a:r>
            <a:r>
              <a:rPr lang="zh-TW" altLang="en-US" dirty="0">
                <a:latin typeface="Times New Roman" panose="02020603050405020304" pitchFamily="18" charset="0"/>
              </a:rPr>
              <a:t>第九週</a:t>
            </a:r>
            <a:r>
              <a:rPr lang="en-US" altLang="zh-TW" dirty="0">
                <a:latin typeface="Times New Roman" panose="02020603050405020304" pitchFamily="18" charset="0"/>
              </a:rPr>
              <a:t>]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</a:rPr>
              <a:t>上機測驗</a:t>
            </a:r>
            <a:r>
              <a:rPr lang="en-US" altLang="zh-TW" dirty="0">
                <a:latin typeface="Times New Roman" panose="02020603050405020304" pitchFamily="18" charset="0"/>
              </a:rPr>
              <a:t>(100%)</a:t>
            </a:r>
            <a:r>
              <a:rPr lang="zh-TW" altLang="en-US" dirty="0">
                <a:latin typeface="Times New Roman" panose="02020603050405020304" pitchFamily="18" charset="0"/>
              </a:rPr>
              <a:t> </a:t>
            </a:r>
            <a:endParaRPr lang="en-US" altLang="zh-TW" dirty="0">
              <a:latin typeface="Times New Roman" panose="02020603050405020304" pitchFamily="18" charset="0"/>
            </a:endParaRPr>
          </a:p>
          <a:p>
            <a:pPr marL="365760" lvl="1" indent="284400">
              <a:buNone/>
            </a:pPr>
            <a:r>
              <a:rPr lang="zh-TW" altLang="en-US" dirty="0">
                <a:latin typeface="Times New Roman" panose="02020603050405020304" pitchFamily="18" charset="0"/>
              </a:rPr>
              <a:t>於考試前一週公佈題目，考試時抽題</a:t>
            </a:r>
            <a:endParaRPr lang="en-US" altLang="zh-TW" dirty="0">
              <a:latin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</a:rPr>
              <a:t>期末測驗</a:t>
            </a:r>
            <a:r>
              <a:rPr lang="en-US" altLang="zh-TW" dirty="0">
                <a:latin typeface="Times New Roman" panose="02020603050405020304" pitchFamily="18" charset="0"/>
              </a:rPr>
              <a:t>(30%)</a:t>
            </a:r>
            <a:r>
              <a:rPr lang="zh-TW" altLang="en-US" dirty="0">
                <a:latin typeface="Times New Roman" panose="02020603050405020304" pitchFamily="18" charset="0"/>
              </a:rPr>
              <a:t>：</a:t>
            </a:r>
            <a:r>
              <a:rPr lang="en-US" altLang="zh-TW" dirty="0">
                <a:latin typeface="Times New Roman" panose="02020603050405020304" pitchFamily="18" charset="0"/>
              </a:rPr>
              <a:t>[</a:t>
            </a:r>
            <a:r>
              <a:rPr lang="zh-TW" altLang="en-US" dirty="0">
                <a:latin typeface="Times New Roman" panose="02020603050405020304" pitchFamily="18" charset="0"/>
              </a:rPr>
              <a:t>第十六週</a:t>
            </a:r>
            <a:r>
              <a:rPr lang="en-US" altLang="zh-TW" dirty="0">
                <a:latin typeface="Times New Roman" panose="02020603050405020304" pitchFamily="18" charset="0"/>
              </a:rPr>
              <a:t>]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</a:rPr>
              <a:t>上機測驗</a:t>
            </a:r>
            <a:r>
              <a:rPr lang="en-US" altLang="zh-TW" dirty="0">
                <a:latin typeface="Times New Roman" panose="02020603050405020304" pitchFamily="18" charset="0"/>
              </a:rPr>
              <a:t>(100%)</a:t>
            </a:r>
            <a:r>
              <a:rPr lang="zh-TW" altLang="en-US" dirty="0">
                <a:latin typeface="Times New Roman" panose="02020603050405020304" pitchFamily="18" charset="0"/>
              </a:rPr>
              <a:t> </a:t>
            </a:r>
            <a:endParaRPr lang="en-US" altLang="zh-TW" dirty="0">
              <a:latin typeface="Times New Roman" panose="02020603050405020304" pitchFamily="18" charset="0"/>
            </a:endParaRPr>
          </a:p>
          <a:p>
            <a:pPr marL="365760" lvl="1" indent="284400">
              <a:buNone/>
            </a:pPr>
            <a:r>
              <a:rPr lang="zh-TW" altLang="en-US" dirty="0">
                <a:latin typeface="Times New Roman" panose="02020603050405020304" pitchFamily="18" charset="0"/>
              </a:rPr>
              <a:t>於考試前一週公佈題目，考試時抽題</a:t>
            </a:r>
            <a:endParaRPr lang="en-US" altLang="zh-TW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紅色線條 (商務) 16x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459191_TF03031023.potx" id="{CC3D906C-88AD-49A6-818F-B8072F327317}" vid="{BF995F64-A74E-456A-8C38-1D3725828B37}"/>
    </a:ext>
  </a:extLst>
</a:theme>
</file>

<file path=ppt/theme/theme2.xml><?xml version="1.0" encoding="utf-8"?>
<a:theme xmlns:a="http://schemas.openxmlformats.org/drawingml/2006/main" name="Office 佈景主題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2828</TotalTime>
  <Words>834</Words>
  <Application>Microsoft Office PowerPoint</Application>
  <PresentationFormat>寬螢幕</PresentationFormat>
  <Paragraphs>80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細明體</vt:lpstr>
      <vt:lpstr>微軟正黑體</vt:lpstr>
      <vt:lpstr>標楷體</vt:lpstr>
      <vt:lpstr>Arial</vt:lpstr>
      <vt:lpstr>Cambria</vt:lpstr>
      <vt:lpstr>Times New Roman</vt:lpstr>
      <vt:lpstr>Wingdings</vt:lpstr>
      <vt:lpstr>紅色線條 (商務) 16x9</vt:lpstr>
      <vt:lpstr>電機工程學系實驗課規範</vt:lpstr>
      <vt:lpstr>防疫資訊</vt:lpstr>
      <vt:lpstr>實驗教室規範</vt:lpstr>
      <vt:lpstr>實驗課規範(1/3)</vt:lpstr>
      <vt:lpstr>實驗課規範(2/3)</vt:lpstr>
      <vt:lpstr>實驗課規範(3/3)</vt:lpstr>
      <vt:lpstr>實驗課規範—出席時數計算方式</vt:lpstr>
      <vt:lpstr>課程規範與評分方式—微處理機實驗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標題版面配置</dc:title>
  <dc:creator>子羣 林</dc:creator>
  <cp:lastModifiedBy>tkuece</cp:lastModifiedBy>
  <cp:revision>88</cp:revision>
  <cp:lastPrinted>2019-02-15T07:23:58Z</cp:lastPrinted>
  <dcterms:created xsi:type="dcterms:W3CDTF">2018-11-26T07:59:01Z</dcterms:created>
  <dcterms:modified xsi:type="dcterms:W3CDTF">2020-09-07T06:50:32Z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