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3" r:id="rId25"/>
    <p:sldId id="284" r:id="rId26"/>
  </p:sldIdLst>
  <p:sldSz cx="9144000" cy="6858000" type="screen4x3"/>
  <p:notesSz cx="6761163" cy="9882188"/>
  <p:defaultTextStyle>
    <a:defPPr>
      <a:defRPr lang="zh-TW">
        <a:uFillTx/>
      </a:defRPr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>
        <p:scale>
          <a:sx n="124" d="100"/>
          <a:sy n="124" d="100"/>
        </p:scale>
        <p:origin x="-12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984" y="-78"/>
      </p:cViewPr>
      <p:guideLst>
        <p:guide orient="horz" pos="3112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EE64-0CD2-4234-B434-8C72C53B9424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8794-A033-4E6A-9B61-F6FC4F681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34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>
                <a:uFillTx/>
              </a:rPr>
              <a:t>按一下以編輯母片</a:t>
            </a:r>
          </a:p>
          <a:p>
            <a:pPr lvl="1"/>
            <a:r>
              <a:rPr lang="zh-TW" altLang="en-US" noProof="0" smtClean="0">
                <a:uFillTx/>
              </a:rPr>
              <a:t>第二層</a:t>
            </a:r>
          </a:p>
          <a:p>
            <a:pPr lvl="2"/>
            <a:r>
              <a:rPr lang="zh-TW" altLang="en-US" noProof="0" smtClean="0">
                <a:uFillTx/>
              </a:rPr>
              <a:t>第三層</a:t>
            </a:r>
          </a:p>
          <a:p>
            <a:pPr lvl="3"/>
            <a:r>
              <a:rPr lang="zh-TW" altLang="en-US" noProof="0" smtClean="0">
                <a:uFillTx/>
              </a:rPr>
              <a:t>第四層</a:t>
            </a:r>
          </a:p>
          <a:p>
            <a:pPr lvl="4"/>
            <a:r>
              <a:rPr lang="zh-TW" altLang="en-US" noProof="0" smtClean="0">
                <a:uFillTx/>
              </a:rPr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fld id="{859F97D8-5EAF-45CD-8F68-8BBE9DE431A0}" type="slidenum">
              <a:rPr lang="en-US" altLang="zh-TW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zh-TW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54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>
            <a:spLocks/>
          </p:cNvSpPr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zh-TW" altLang="en-US" dirty="0" smtClean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>
                <a:uFillTx/>
              </a:rPr>
              <a:t>按一下以編輯母片副標題樣式</a:t>
            </a:r>
            <a:endParaRPr kumimoji="0" lang="en-US">
              <a:uFillTx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uFillTx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 smtClean="0">
                <a:uFillTx/>
                <a:latin typeface="Times New Roman" pitchFamily="18" charset="0"/>
                <a:ea typeface="標楷體" pitchFamily="65" charset="-120"/>
              </a:rPr>
              <a:t>Dept</a:t>
            </a: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. of E. E., Tamkang University 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  <p:pic>
        <p:nvPicPr>
          <p:cNvPr id="15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>
                <a:uFillTx/>
              </a:rPr>
              <a:t>按一下以編輯母片文字樣式</a:t>
            </a:r>
          </a:p>
          <a:p>
            <a:pPr lvl="1" eaLnBrk="1" latinLnBrk="0" hangingPunct="1"/>
            <a:r>
              <a:rPr lang="zh-TW" altLang="en-US" smtClean="0">
                <a:uFillTx/>
              </a:rPr>
              <a:t>第二層</a:t>
            </a:r>
          </a:p>
          <a:p>
            <a:pPr lvl="2" eaLnBrk="1" latinLnBrk="0" hangingPunct="1"/>
            <a:r>
              <a:rPr lang="zh-TW" altLang="en-US" smtClean="0">
                <a:uFillTx/>
              </a:rPr>
              <a:t>第三層</a:t>
            </a:r>
          </a:p>
          <a:p>
            <a:pPr lvl="3" eaLnBrk="1" latinLnBrk="0" hangingPunct="1"/>
            <a:r>
              <a:rPr lang="zh-TW" altLang="en-US" smtClean="0">
                <a:uFillTx/>
              </a:rPr>
              <a:t>第四層</a:t>
            </a:r>
          </a:p>
          <a:p>
            <a:pPr lvl="4" eaLnBrk="1" latinLnBrk="0" hangingPunct="1"/>
            <a:r>
              <a:rPr lang="zh-TW" altLang="en-US" smtClean="0">
                <a:uFillTx/>
              </a:rPr>
              <a:t>第五層</a:t>
            </a:r>
            <a:endParaRPr kumimoji="0" lang="en-US">
              <a:uFillTx/>
            </a:endParaRPr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 smtClean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1013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>
                <a:uFillTx/>
              </a:rPr>
              <a:t>按一下以編輯母片文字樣式</a:t>
            </a:r>
            <a:endParaRPr kumimoji="0" lang="en-US" altLang="zh-TW" dirty="0" smtClean="0">
              <a:uFillTx/>
            </a:endParaRPr>
          </a:p>
          <a:p>
            <a:pPr lvl="1" eaLnBrk="1" latinLnBrk="0" hangingPunct="1"/>
            <a:r>
              <a:rPr kumimoji="0" lang="zh-TW" altLang="en-US" dirty="0" smtClean="0">
                <a:uFillTx/>
              </a:rPr>
              <a:t>第二層</a:t>
            </a:r>
          </a:p>
          <a:p>
            <a:pPr lvl="2" eaLnBrk="1" latinLnBrk="0" hangingPunct="1"/>
            <a:r>
              <a:rPr kumimoji="0" lang="zh-TW" altLang="en-US" dirty="0" smtClean="0">
                <a:uFillTx/>
              </a:rPr>
              <a:t>第三層</a:t>
            </a:r>
          </a:p>
          <a:p>
            <a:pPr lvl="3" eaLnBrk="1" latinLnBrk="0" hangingPunct="1"/>
            <a:r>
              <a:rPr kumimoji="0" lang="zh-TW" altLang="en-US" dirty="0" smtClean="0">
                <a:uFillTx/>
              </a:rPr>
              <a:t>第四層</a:t>
            </a:r>
          </a:p>
          <a:p>
            <a:pPr lvl="4" eaLnBrk="1" latinLnBrk="0" hangingPunct="1"/>
            <a:r>
              <a:rPr kumimoji="0" lang="zh-TW" altLang="en-US" dirty="0" smtClean="0">
                <a:uFillTx/>
              </a:rPr>
              <a:t>第五層</a:t>
            </a:r>
            <a:endParaRPr kumimoji="0" lang="en-US" dirty="0">
              <a:uFillTx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07504" y="6525344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 smtClean="0">
                <a:uFillTx/>
                <a:latin typeface="Times New Roman" pitchFamily="18" charset="0"/>
                <a:ea typeface="標楷體" pitchFamily="65" charset="-120"/>
              </a:rPr>
              <a:t>Dept</a:t>
            </a: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. of E. E., Tamkang University </a:t>
            </a:r>
          </a:p>
        </p:txBody>
      </p:sp>
      <p:sp>
        <p:nvSpPr>
          <p:cNvPr id="19" name="Text Box 26"/>
          <p:cNvSpPr txBox="1">
            <a:spLocks noChangeArrowheads="1"/>
          </p:cNvSpPr>
          <p:nvPr userDrawn="1"/>
        </p:nvSpPr>
        <p:spPr bwMode="auto">
          <a:xfrm>
            <a:off x="7164288" y="6482497"/>
            <a:ext cx="129614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r>
              <a:rPr lang="zh-TW" altLang="en-US" sz="1400" dirty="0" smtClean="0">
                <a:uFillTx/>
                <a:latin typeface="Times New Roman" pitchFamily="18" charset="0"/>
                <a:ea typeface="標楷體" pitchFamily="65" charset="-120"/>
              </a:rPr>
              <a:t>微處理實驗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 userDrawn="1"/>
        </p:nvSpPr>
        <p:spPr bwMode="auto">
          <a:xfrm>
            <a:off x="3625230" y="6362936"/>
            <a:ext cx="3321656" cy="5663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1400" dirty="0" smtClean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實驗二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：開發環境 </a:t>
            </a:r>
            <a:r>
              <a:rPr lang="en-US" altLang="zh-TW" sz="1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Keil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使用教學</a:t>
            </a:r>
            <a:endParaRPr lang="en-US" altLang="zh-TW" sz="1400" dirty="0">
              <a:uFillTx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 userDrawn="1"/>
        </p:nvSpPr>
        <p:spPr bwMode="auto">
          <a:xfrm>
            <a:off x="8290756" y="6482497"/>
            <a:ext cx="79208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fld id="{4A58A9B9-D67D-435C-9EE2-EFC3B1604EC7}" type="slidenum">
              <a:rPr lang="en-US" altLang="zh-TW" sz="1400" smtClean="0">
                <a:uFillTx/>
                <a:latin typeface="Times New Roman" pitchFamily="18" charset="0"/>
                <a:ea typeface="標楷體" pitchFamily="65" charset="-120"/>
              </a:rPr>
              <a:pPr algn="ctr">
                <a:defRPr>
                  <a:uFillTx/>
                </a:defRPr>
              </a:pPr>
              <a:t>‹#›</a:t>
            </a:fld>
            <a:r>
              <a:rPr lang="en-US" altLang="zh-TW" sz="1400" dirty="0" smtClean="0">
                <a:uFillTx/>
                <a:latin typeface="Times New Roman" pitchFamily="18" charset="0"/>
                <a:ea typeface="標楷體" pitchFamily="65" charset="-120"/>
              </a:rPr>
              <a:t>/</a:t>
            </a:r>
            <a:r>
              <a:rPr lang="en-US" altLang="zh-TW" sz="1400" dirty="0" smtClean="0">
                <a:uFillTx/>
                <a:latin typeface="Times New Roman" pitchFamily="18" charset="0"/>
                <a:ea typeface="標楷體" pitchFamily="65" charset="-120"/>
              </a:rPr>
              <a:t>24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holtek.com.tw/ESK32-3050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3068960"/>
            <a:ext cx="7845052" cy="18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4400" dirty="0" smtClean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實驗二</a:t>
            </a: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開發環境 </a:t>
            </a:r>
            <a:r>
              <a:rPr lang="en-US" altLang="zh-TW" sz="4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Keil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使用教學</a:t>
            </a:r>
            <a:endParaRPr lang="en-US" altLang="zh-TW" sz="4400" dirty="0">
              <a:uFillTx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 smtClean="0">
                <a:uFillTx/>
                <a:latin typeface="Times New Roman" pitchFamily="18" charset="0"/>
                <a:ea typeface="標楷體" pitchFamily="65" charset="-120"/>
              </a:rPr>
              <a:t>Dept</a:t>
            </a: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. of E. E., Tamkang University </a:t>
            </a:r>
          </a:p>
        </p:txBody>
      </p:sp>
      <p:sp>
        <p:nvSpPr>
          <p:cNvPr id="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 smtClean="0">
                <a:solidFill>
                  <a:schemeClr val="tx1"/>
                </a:solidFill>
                <a:uFillTx/>
              </a:rPr>
              <a:t>微處理實驗</a:t>
            </a:r>
            <a:endParaRPr lang="zh-TW" altLang="en-US" sz="3200" b="0" dirty="0" smtClean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uFillTx/>
              </a:rPr>
              <a:t>隨後晶片資料庫更新</a:t>
            </a:r>
            <a:r>
              <a:rPr lang="zh-TW" altLang="en-US" sz="2400" dirty="0" smtClean="0">
                <a:uFillTx/>
              </a:rPr>
              <a:t>軟體將再次啟動後出現此視窗，按確認後將再次更新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(8/17)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0888"/>
            <a:ext cx="364807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點選介面上</a:t>
            </a:r>
            <a:r>
              <a:rPr lang="en-US" altLang="zh-TW" sz="2400" dirty="0" smtClean="0">
                <a:uFillTx/>
              </a:rPr>
              <a:t>Flash</a:t>
            </a:r>
            <a:r>
              <a:rPr lang="zh-TW" altLang="en-US" sz="2400" dirty="0" smtClean="0">
                <a:uFillTx/>
              </a:rPr>
              <a:t>選單下的</a:t>
            </a:r>
            <a:r>
              <a:rPr lang="en-US" altLang="zh-TW" sz="2400" dirty="0" smtClean="0">
                <a:uFillTx/>
              </a:rPr>
              <a:t>Configure Flash Tools</a:t>
            </a:r>
            <a:endParaRPr lang="zh-TW" altLang="en-US" sz="2400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(9/17)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240" y="1775427"/>
            <a:ext cx="7112608" cy="42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uFillTx/>
              </a:rPr>
              <a:t>選擇</a:t>
            </a:r>
            <a:r>
              <a:rPr lang="en-US" altLang="zh-TW" sz="2400" dirty="0" smtClean="0">
                <a:uFillTx/>
              </a:rPr>
              <a:t>Debug</a:t>
            </a:r>
            <a:r>
              <a:rPr lang="zh-TW" altLang="en-US" sz="2400" dirty="0" smtClean="0">
                <a:uFillTx/>
              </a:rPr>
              <a:t>之下右上角的</a:t>
            </a:r>
            <a:r>
              <a:rPr lang="en-US" altLang="zh-TW" sz="2400" dirty="0" smtClean="0">
                <a:uFillTx/>
              </a:rPr>
              <a:t>Settings(</a:t>
            </a:r>
            <a:r>
              <a:rPr lang="zh-TW" altLang="en-US" sz="2400" dirty="0" smtClean="0">
                <a:uFillTx/>
              </a:rPr>
              <a:t>紅框處</a:t>
            </a:r>
            <a:r>
              <a:rPr lang="en-US" altLang="zh-TW" sz="2400" dirty="0" smtClean="0">
                <a:uFillTx/>
              </a:rPr>
              <a:t>)</a:t>
            </a:r>
          </a:p>
          <a:p>
            <a:r>
              <a:rPr lang="zh-TW" altLang="en-US" sz="2400" dirty="0" smtClean="0">
                <a:uFillTx/>
              </a:rPr>
              <a:t>確認為</a:t>
            </a:r>
            <a:r>
              <a:rPr lang="en-US" altLang="zh-TW" sz="2400" dirty="0" smtClean="0">
                <a:uFillTx/>
              </a:rPr>
              <a:t>“CMSIS-DAP</a:t>
            </a:r>
            <a:r>
              <a:rPr lang="zh-TW" altLang="en-US" sz="2400" dirty="0" smtClean="0">
                <a:uFillTx/>
              </a:rPr>
              <a:t> </a:t>
            </a:r>
            <a:r>
              <a:rPr lang="en-US" altLang="zh-TW" sz="2400" dirty="0" smtClean="0">
                <a:uFillTx/>
              </a:rPr>
              <a:t>Debugger”</a:t>
            </a:r>
            <a:r>
              <a:rPr lang="zh-TW" altLang="en-US" sz="2400" dirty="0" smtClean="0">
                <a:uFillTx/>
              </a:rPr>
              <a:t>後按</a:t>
            </a:r>
            <a:r>
              <a:rPr lang="en-US" altLang="zh-TW" sz="2400" dirty="0" smtClean="0">
                <a:uFillTx/>
              </a:rPr>
              <a:t>Settings</a:t>
            </a:r>
            <a:r>
              <a:rPr lang="zh-TW" altLang="en-US" sz="2400" dirty="0" smtClean="0">
                <a:uFillTx/>
              </a:rPr>
              <a:t>按鈕</a:t>
            </a:r>
            <a:endParaRPr lang="zh-TW" altLang="en-US" sz="2400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10/17)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99849"/>
            <a:ext cx="5314578" cy="3990178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5076056" y="2492896"/>
            <a:ext cx="576064" cy="216024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4896036" y="2713935"/>
            <a:ext cx="1548172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6444208" y="2708920"/>
            <a:ext cx="504056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按下</a:t>
            </a:r>
            <a:r>
              <a:rPr lang="en-US" altLang="zh-TW" dirty="0">
                <a:uFillTx/>
              </a:rPr>
              <a:t>Settings</a:t>
            </a:r>
            <a:r>
              <a:rPr lang="zh-TW" altLang="en-US" dirty="0" smtClean="0">
                <a:uFillTx/>
              </a:rPr>
              <a:t>按鈕後套出此視窗</a:t>
            </a:r>
            <a:endParaRPr lang="zh-TW" altLang="en-US" dirty="0">
              <a:uFillTx/>
            </a:endParaRPr>
          </a:p>
          <a:p>
            <a:r>
              <a:rPr lang="zh-TW" altLang="en-US" dirty="0" smtClean="0">
                <a:uFillTx/>
              </a:rPr>
              <a:t>在</a:t>
            </a:r>
            <a:r>
              <a:rPr lang="en-US" altLang="zh-TW" dirty="0" smtClean="0">
                <a:uFillTx/>
              </a:rPr>
              <a:t>Debug</a:t>
            </a:r>
            <a:r>
              <a:rPr lang="zh-TW" altLang="en-US" dirty="0" smtClean="0">
                <a:uFillTx/>
              </a:rPr>
              <a:t>分頁中檢查</a:t>
            </a:r>
            <a:r>
              <a:rPr lang="zh-TW" altLang="en-US" dirty="0">
                <a:uFillTx/>
              </a:rPr>
              <a:t>電腦是否有抓取</a:t>
            </a:r>
            <a:r>
              <a:rPr lang="zh-TW" altLang="en-US" dirty="0" smtClean="0">
                <a:uFillTx/>
              </a:rPr>
              <a:t>到板子</a:t>
            </a:r>
            <a:endParaRPr lang="en-US" altLang="zh-TW" dirty="0" smtClean="0">
              <a:uFillTx/>
            </a:endParaRPr>
          </a:p>
          <a:p>
            <a:r>
              <a:rPr lang="zh-TW" altLang="en-US" dirty="0" smtClean="0">
                <a:uFillTx/>
              </a:rPr>
              <a:t>然後切換至</a:t>
            </a:r>
            <a:r>
              <a:rPr lang="en-US" altLang="zh-TW" dirty="0">
                <a:uFillTx/>
              </a:rPr>
              <a:t>Flash </a:t>
            </a:r>
            <a:r>
              <a:rPr lang="en-US" altLang="zh-TW" dirty="0" smtClean="0">
                <a:uFillTx/>
              </a:rPr>
              <a:t>Download</a:t>
            </a:r>
            <a:r>
              <a:rPr lang="zh-TW" altLang="en-US" dirty="0" smtClean="0">
                <a:uFillTx/>
              </a:rPr>
              <a:t>分頁</a:t>
            </a:r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11/17)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" y="2851369"/>
            <a:ext cx="4561016" cy="29357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44299"/>
            <a:ext cx="4572000" cy="2942812"/>
          </a:xfrm>
          <a:prstGeom prst="rect">
            <a:avLst/>
          </a:prstGeom>
        </p:spPr>
      </p:pic>
      <p:sp>
        <p:nvSpPr>
          <p:cNvPr id="8" name="矩形 7"/>
          <p:cNvSpPr>
            <a:spLocks/>
          </p:cNvSpPr>
          <p:nvPr/>
        </p:nvSpPr>
        <p:spPr>
          <a:xfrm>
            <a:off x="1835696" y="3602021"/>
            <a:ext cx="1548172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>
          <a:xfrm>
            <a:off x="6449392" y="3602021"/>
            <a:ext cx="1723007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>
          <a:xfrm>
            <a:off x="0" y="2996952"/>
            <a:ext cx="451013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>
          <a:xfrm>
            <a:off x="4588374" y="3005336"/>
            <a:ext cx="451013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uFillTx/>
              </a:rPr>
              <a:t>選到</a:t>
            </a:r>
            <a:r>
              <a:rPr lang="en-US" altLang="zh-TW" sz="2400" dirty="0" smtClean="0">
                <a:uFillTx/>
              </a:rPr>
              <a:t>Flash Download</a:t>
            </a:r>
            <a:r>
              <a:rPr lang="zh-TW" altLang="en-US" sz="2400" dirty="0" smtClean="0">
                <a:uFillTx/>
              </a:rPr>
              <a:t>分頁後</a:t>
            </a:r>
            <a:endParaRPr lang="en-US" altLang="zh-TW" sz="2400" dirty="0" smtClean="0">
              <a:uFillTx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uFillTx/>
              </a:rPr>
              <a:t>確認勾選</a:t>
            </a: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Reset and Run</a:t>
            </a:r>
            <a:r>
              <a:rPr lang="zh-TW" altLang="en-US" sz="2400" dirty="0" smtClean="0">
                <a:solidFill>
                  <a:srgbClr val="FF0000"/>
                </a:solidFill>
                <a:uFillTx/>
              </a:rPr>
              <a:t>選項</a:t>
            </a: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下載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</a:t>
            </a:r>
            <a:r>
              <a:rPr lang="zh-TW" altLang="en-US" sz="2400" dirty="0" smtClean="0">
                <a:solidFill>
                  <a:srgbClr val="FF0000"/>
                </a:solidFill>
                <a:uFillTx/>
              </a:rPr>
              <a:t>到板子上後自動執行，</a:t>
            </a:r>
            <a:r>
              <a:rPr lang="zh-TW" altLang="en-US" sz="2400" b="1" dirty="0">
                <a:solidFill>
                  <a:srgbClr val="FF0000"/>
                </a:solidFill>
              </a:rPr>
              <a:t>沒勾選程式</a:t>
            </a:r>
            <a:r>
              <a:rPr lang="zh-TW" altLang="en-US" sz="2400" b="1" dirty="0" smtClean="0">
                <a:solidFill>
                  <a:srgbClr val="FF0000"/>
                </a:solidFill>
                <a:uFillTx/>
              </a:rPr>
              <a:t>下載完不會執行</a:t>
            </a: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)</a:t>
            </a:r>
          </a:p>
          <a:p>
            <a:r>
              <a:rPr lang="zh-TW" altLang="en-US" dirty="0" smtClean="0">
                <a:uFillTx/>
              </a:rPr>
              <a:t>完成後</a:t>
            </a:r>
            <a:r>
              <a:rPr lang="en-US" altLang="zh-TW" dirty="0" smtClean="0">
                <a:uFillTx/>
              </a:rPr>
              <a:t>OK</a:t>
            </a:r>
            <a:r>
              <a:rPr lang="zh-TW" altLang="en-US" dirty="0" smtClean="0">
                <a:uFillTx/>
              </a:rPr>
              <a:t>離開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12/17)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35" y="2852936"/>
            <a:ext cx="5481755" cy="3528385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2699792" y="3077992"/>
            <a:ext cx="1008112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3341676" y="3851385"/>
            <a:ext cx="1224136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3538736" cy="4810539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點選</a:t>
            </a:r>
            <a:r>
              <a:rPr lang="en-US" altLang="zh-TW" sz="2400" dirty="0" smtClean="0">
                <a:uFillTx/>
              </a:rPr>
              <a:t>C/C++</a:t>
            </a:r>
            <a:r>
              <a:rPr lang="zh-TW" altLang="en-US" sz="2400" dirty="0" smtClean="0">
                <a:uFillTx/>
              </a:rPr>
              <a:t>下的</a:t>
            </a:r>
            <a:r>
              <a:rPr lang="en-US" altLang="zh-TW" sz="2400" dirty="0" smtClean="0">
                <a:uFillTx/>
              </a:rPr>
              <a:t>Optimization</a:t>
            </a:r>
            <a:r>
              <a:rPr lang="zh-TW" altLang="en-US" sz="2400" dirty="0" smtClean="0">
                <a:uFillTx/>
              </a:rPr>
              <a:t>，</a:t>
            </a:r>
            <a:r>
              <a:rPr lang="zh-TW" altLang="en-US" sz="2400" dirty="0">
                <a:uFillTx/>
              </a:rPr>
              <a:t>此</a:t>
            </a:r>
            <a:r>
              <a:rPr lang="zh-TW" altLang="en-US" sz="2400" dirty="0" smtClean="0">
                <a:uFillTx/>
              </a:rPr>
              <a:t>為</a:t>
            </a:r>
            <a:r>
              <a:rPr lang="en-US" altLang="zh-TW" sz="2400" dirty="0" smtClean="0">
                <a:uFillTx/>
              </a:rPr>
              <a:t>C</a:t>
            </a:r>
            <a:r>
              <a:rPr lang="zh-TW" altLang="en-US" sz="2400" dirty="0" smtClean="0">
                <a:uFillTx/>
              </a:rPr>
              <a:t>語言編譯時的最佳化程度，準位越高代表編譯後</a:t>
            </a:r>
            <a:r>
              <a:rPr lang="zh-TW" altLang="en-US" sz="2400" dirty="0"/>
              <a:t>程式佔記憶體</a:t>
            </a:r>
            <a:r>
              <a:rPr lang="zh-TW" altLang="en-US" sz="2400" dirty="0" smtClean="0">
                <a:uFillTx/>
              </a:rPr>
              <a:t>空間越少，最佳化準位越高雖然可以節省編譯後程式佔記憶體空間大小，但可能會造成程式執行結果與預期間有誤差存在。</a:t>
            </a:r>
            <a:endParaRPr lang="zh-TW" altLang="en-US" sz="2400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13/17)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2220" y="1556792"/>
            <a:ext cx="4944276" cy="369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88660"/>
            <a:ext cx="3898776" cy="4810539"/>
          </a:xfrm>
        </p:spPr>
        <p:txBody>
          <a:bodyPr/>
          <a:lstStyle/>
          <a:p>
            <a:r>
              <a:rPr lang="en-US" altLang="zh-TW" sz="2400" dirty="0" err="1" smtClean="0">
                <a:uFillTx/>
              </a:rPr>
              <a:t>Keil</a:t>
            </a:r>
            <a:r>
              <a:rPr lang="zh-TW" altLang="en-US" sz="2400" dirty="0" smtClean="0">
                <a:uFillTx/>
              </a:rPr>
              <a:t>環境之重要功能：</a:t>
            </a:r>
            <a:endParaRPr lang="en-US" altLang="zh-TW" sz="2400" dirty="0" smtClean="0">
              <a:uFillTx/>
            </a:endParaRPr>
          </a:p>
          <a:p>
            <a:pPr marL="0" indent="0">
              <a:buNone/>
            </a:pPr>
            <a:r>
              <a:rPr lang="en-US" altLang="zh-TW" sz="2400" dirty="0" smtClean="0">
                <a:uFillTx/>
              </a:rPr>
              <a:t>Project</a:t>
            </a:r>
            <a:r>
              <a:rPr lang="zh-TW" altLang="en-US" sz="2400" dirty="0" smtClean="0">
                <a:uFillTx/>
              </a:rPr>
              <a:t>選單下的</a:t>
            </a:r>
            <a:r>
              <a:rPr lang="en-US" altLang="zh-TW" sz="2400" dirty="0" smtClean="0">
                <a:uFillTx/>
              </a:rPr>
              <a:t>Build target</a:t>
            </a:r>
            <a:r>
              <a:rPr lang="zh-TW" altLang="en-US" sz="2400" dirty="0" smtClean="0">
                <a:uFillTx/>
              </a:rPr>
              <a:t>與</a:t>
            </a:r>
            <a:r>
              <a:rPr lang="en-US" altLang="zh-TW" sz="2400" dirty="0" smtClean="0">
                <a:uFillTx/>
              </a:rPr>
              <a:t>Build all target files </a:t>
            </a:r>
            <a:r>
              <a:rPr lang="zh-TW" altLang="en-US" sz="2400" dirty="0" smtClean="0">
                <a:uFillTx/>
              </a:rPr>
              <a:t>之差異</a:t>
            </a:r>
            <a:endParaRPr lang="en-US" altLang="zh-TW" sz="2400" dirty="0" smtClean="0">
              <a:uFillTx/>
            </a:endParaRPr>
          </a:p>
          <a:p>
            <a:pPr marL="0" indent="0">
              <a:buNone/>
            </a:pPr>
            <a:r>
              <a:rPr lang="zh-TW" altLang="en-US" sz="2400" dirty="0" smtClean="0">
                <a:uFillTx/>
              </a:rPr>
              <a:t>其中</a:t>
            </a:r>
            <a:r>
              <a:rPr lang="en-US" altLang="zh-TW" sz="2400" dirty="0" smtClean="0">
                <a:uFillTx/>
              </a:rPr>
              <a:t>Build Project </a:t>
            </a:r>
            <a:r>
              <a:rPr lang="zh-TW" altLang="en-US" sz="2400" dirty="0" smtClean="0">
                <a:uFillTx/>
              </a:rPr>
              <a:t>表示僅編譯目前有更改之程式，其餘則不變動。</a:t>
            </a:r>
            <a:r>
              <a:rPr lang="en-US" altLang="zh-TW" sz="2000" dirty="0">
                <a:uFillTx/>
              </a:rPr>
              <a:t> </a:t>
            </a:r>
            <a:r>
              <a:rPr lang="en-US" altLang="zh-TW" sz="2400" dirty="0">
                <a:uFillTx/>
              </a:rPr>
              <a:t>Build all target </a:t>
            </a:r>
            <a:r>
              <a:rPr lang="en-US" altLang="zh-TW" sz="2400" dirty="0" smtClean="0">
                <a:uFillTx/>
              </a:rPr>
              <a:t>files</a:t>
            </a:r>
            <a:r>
              <a:rPr lang="zh-TW" altLang="en-US" sz="2400" dirty="0" smtClean="0">
                <a:uFillTx/>
              </a:rPr>
              <a:t>表示所有包含於專案之所有程式均一起編譯。通常選擇</a:t>
            </a:r>
            <a:r>
              <a:rPr lang="en-US" altLang="zh-TW" sz="2400" dirty="0">
                <a:uFillTx/>
              </a:rPr>
              <a:t>Build </a:t>
            </a:r>
            <a:r>
              <a:rPr lang="en-US" altLang="zh-TW" sz="2400" dirty="0" smtClean="0">
                <a:uFillTx/>
              </a:rPr>
              <a:t>target</a:t>
            </a:r>
            <a:r>
              <a:rPr lang="zh-TW" altLang="en-US" sz="2400" dirty="0" smtClean="0">
                <a:uFillTx/>
              </a:rPr>
              <a:t>即可，編譯時間較短，如右圖。</a:t>
            </a: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(14/17)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936" y="1689341"/>
            <a:ext cx="5040560" cy="310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15/17)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400" dirty="0" smtClean="0">
                <a:uFillTx/>
              </a:rPr>
              <a:t>點選</a:t>
            </a:r>
            <a:r>
              <a:rPr lang="en-US" altLang="zh-TW" sz="2400" dirty="0" smtClean="0">
                <a:uFillTx/>
              </a:rPr>
              <a:t>Debug</a:t>
            </a:r>
            <a:r>
              <a:rPr lang="zh-TW" altLang="en-US" sz="2400" dirty="0" smtClean="0">
                <a:uFillTx/>
              </a:rPr>
              <a:t>選單下的</a:t>
            </a:r>
            <a:r>
              <a:rPr lang="en-US" altLang="zh-TW" sz="2400" dirty="0" smtClean="0">
                <a:uFillTx/>
              </a:rPr>
              <a:t>Start/Stop Debug Session </a:t>
            </a:r>
            <a:r>
              <a:rPr lang="zh-TW" altLang="en-US" sz="2400" dirty="0" smtClean="0">
                <a:uFillTx/>
              </a:rPr>
              <a:t>選項可啟動除錯模式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876" y="1988839"/>
            <a:ext cx="7144831" cy="401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(16/17)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79512" y="1188660"/>
            <a:ext cx="3898776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 smtClean="0">
                <a:uFillTx/>
              </a:rPr>
              <a:t>Keil</a:t>
            </a:r>
            <a:r>
              <a:rPr lang="zh-TW" altLang="en-US" sz="2400" dirty="0" smtClean="0">
                <a:uFillTx/>
              </a:rPr>
              <a:t>環境之重要功能：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zh-TW" altLang="en-US" sz="2400" dirty="0" smtClean="0">
                <a:uFillTx/>
              </a:rPr>
              <a:t>當進入除錯模式後可選擇下列追蹤功能：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Step</a:t>
            </a:r>
            <a:r>
              <a:rPr lang="zh-TW" altLang="en-US" sz="2400" dirty="0" smtClean="0">
                <a:uFillTx/>
              </a:rPr>
              <a:t> </a:t>
            </a:r>
            <a:r>
              <a:rPr lang="en-US" altLang="zh-TW" sz="2400" dirty="0">
                <a:uFillTx/>
              </a:rPr>
              <a:t>:</a:t>
            </a:r>
            <a:r>
              <a:rPr lang="zh-TW" altLang="en-US" sz="2400" dirty="0" smtClean="0">
                <a:uFillTx/>
              </a:rPr>
              <a:t>執行</a:t>
            </a:r>
            <a:r>
              <a:rPr lang="zh-TW" altLang="en-US" sz="2400" dirty="0">
                <a:uFillTx/>
              </a:rPr>
              <a:t>單步指令</a:t>
            </a:r>
            <a:r>
              <a:rPr lang="zh-TW" altLang="en-US" sz="2400" dirty="0" smtClean="0">
                <a:uFillTx/>
              </a:rPr>
              <a:t>，遇有函式則進入單步執行。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Step Over</a:t>
            </a:r>
            <a:r>
              <a:rPr lang="zh-TW" altLang="en-US" sz="2400" dirty="0">
                <a:uFillTx/>
              </a:rPr>
              <a:t> </a:t>
            </a:r>
            <a:r>
              <a:rPr lang="en-US" altLang="zh-TW" sz="2400" dirty="0" smtClean="0">
                <a:uFillTx/>
              </a:rPr>
              <a:t>:</a:t>
            </a:r>
            <a:r>
              <a:rPr lang="zh-TW" altLang="en-US" sz="2400" dirty="0" smtClean="0">
                <a:uFillTx/>
              </a:rPr>
              <a:t>遇有函式則一次執行完畢。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Step Out:</a:t>
            </a:r>
            <a:r>
              <a:rPr lang="zh-TW" altLang="en-US" sz="2400" dirty="0" smtClean="0">
                <a:uFillTx/>
              </a:rPr>
              <a:t>執行完成目前執行之函式。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Run to Cursor Line:</a:t>
            </a:r>
            <a:r>
              <a:rPr lang="zh-TW" altLang="en-US" sz="2400" dirty="0" smtClean="0">
                <a:uFillTx/>
              </a:rPr>
              <a:t>執行至游標目前停留之指令行。</a:t>
            </a:r>
            <a:endParaRPr lang="zh-TW" altLang="en-US" sz="2400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44" y="1124743"/>
            <a:ext cx="4208832" cy="483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(17/17)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400" dirty="0" smtClean="0">
                <a:uFillTx/>
              </a:rPr>
              <a:t>若程式編譯無誤，則點選</a:t>
            </a:r>
            <a:r>
              <a:rPr lang="en-US" altLang="zh-TW" sz="2400" dirty="0" smtClean="0">
                <a:uFillTx/>
              </a:rPr>
              <a:t>Flash</a:t>
            </a:r>
            <a:r>
              <a:rPr lang="zh-TW" altLang="en-US" sz="2400" dirty="0" smtClean="0">
                <a:uFillTx/>
              </a:rPr>
              <a:t>選單之</a:t>
            </a:r>
            <a:r>
              <a:rPr lang="en-US" altLang="zh-TW" sz="2400" dirty="0" smtClean="0">
                <a:uFillTx/>
              </a:rPr>
              <a:t>Download</a:t>
            </a:r>
            <a:r>
              <a:rPr lang="zh-TW" altLang="en-US" sz="2400" dirty="0" smtClean="0">
                <a:uFillTx/>
              </a:rPr>
              <a:t>選項將編譯完成之程式碼燒入</a:t>
            </a:r>
            <a:r>
              <a:rPr lang="en-US" altLang="zh-TW" sz="2400" smtClean="0">
                <a:uFillTx/>
              </a:rPr>
              <a:t>HT32F52352</a:t>
            </a:r>
            <a:r>
              <a:rPr lang="zh-TW" altLang="en-US" sz="2400" smtClean="0">
                <a:uFillTx/>
              </a:rPr>
              <a:t>晶片</a:t>
            </a:r>
            <a:r>
              <a:rPr lang="zh-TW" altLang="en-US" sz="2400" dirty="0" smtClean="0">
                <a:uFillTx/>
              </a:rPr>
              <a:t>內，若無誤則硬體功能會正常運作。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372" y="2356972"/>
            <a:ext cx="6387652" cy="372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Keil</a:t>
            </a:r>
            <a:r>
              <a:rPr lang="zh-TW" altLang="en-US" dirty="0"/>
              <a:t>環境安裝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>
                <a:uFillTx/>
              </a:rPr>
              <a:t>本單元實習</a:t>
            </a:r>
            <a:endParaRPr lang="en-US" altLang="zh-TW" dirty="0" smtClean="0">
              <a:uFillTx/>
            </a:endParaRPr>
          </a:p>
          <a:p>
            <a:r>
              <a:rPr lang="zh-TW" altLang="en-US" dirty="0" smtClean="0">
                <a:uFillTx/>
              </a:rPr>
              <a:t>下週準備清單</a:t>
            </a:r>
            <a:endParaRPr lang="zh-TW" altLang="en-US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大綱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uFillTx/>
              </a:rPr>
              <a:t>無法燒入解決辦法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(1/4)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zh-TW" altLang="en-US" sz="2400" dirty="0" smtClean="0">
              <a:uFillTx/>
            </a:endParaRPr>
          </a:p>
        </p:txBody>
      </p:sp>
      <p:sp>
        <p:nvSpPr>
          <p:cNvPr id="12" name="標題 1"/>
          <p:cNvSpPr>
            <a:spLocks noGrp="1"/>
          </p:cNvSpPr>
          <p:nvPr/>
        </p:nvSpPr>
        <p:spPr>
          <a:xfrm>
            <a:off x="-685800" y="330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/>
          </a:p>
        </p:txBody>
      </p:sp>
      <p:pic>
        <p:nvPicPr>
          <p:cNvPr id="13" name="內容版面配置區 4"/>
          <p:cNvPicPr>
            <a:picLocks noGrp="1" noChangeAspect="1"/>
          </p:cNvPicPr>
          <p:nvPr/>
        </p:nvPicPr>
        <p:blipFill rotWithShape="1">
          <a:blip r:embed="rId2"/>
          <a:srcRect b="9379"/>
          <a:stretch/>
        </p:blipFill>
        <p:spPr>
          <a:xfrm>
            <a:off x="969891" y="1231422"/>
            <a:ext cx="7289305" cy="4954261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3088638" y="2924944"/>
            <a:ext cx="3051809" cy="1725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11760" y="5237734"/>
            <a:ext cx="1611086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文字方塊 9"/>
          <p:cNvSpPr txBox="1"/>
          <p:nvPr/>
        </p:nvSpPr>
        <p:spPr>
          <a:xfrm>
            <a:off x="3923928" y="5459468"/>
            <a:ext cx="25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編譯</a:t>
            </a:r>
            <a:r>
              <a:rPr lang="zh-TW" altLang="en-US" b="1" dirty="0" smtClean="0">
                <a:solidFill>
                  <a:srgbClr val="FF0000"/>
                </a:solidFill>
              </a:rPr>
              <a:t>成功顯示文字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0"/>
          <p:cNvSpPr txBox="1"/>
          <p:nvPr/>
        </p:nvSpPr>
        <p:spPr>
          <a:xfrm>
            <a:off x="6188639" y="3688173"/>
            <a:ext cx="25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燒</a:t>
            </a:r>
            <a:r>
              <a:rPr lang="zh-TW" altLang="en-US" b="1" dirty="0" smtClean="0">
                <a:solidFill>
                  <a:srgbClr val="FF0000"/>
                </a:solidFill>
              </a:rPr>
              <a:t>入時卻出現問</a:t>
            </a:r>
            <a:r>
              <a:rPr lang="zh-TW" altLang="en-US" b="1" dirty="0">
                <a:solidFill>
                  <a:srgbClr val="FF0000"/>
                </a:solidFill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25340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/>
          <p:cNvSpPr txBox="1">
            <a:spLocks/>
          </p:cNvSpPr>
          <p:nvPr/>
        </p:nvSpPr>
        <p:spPr>
          <a:xfrm>
            <a:off x="336932" y="13483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400" dirty="0" smtClean="0"/>
              <a:t>原因</a:t>
            </a:r>
            <a:r>
              <a:rPr lang="zh-TW" altLang="en-US" sz="2400" dirty="0"/>
              <a:t>可能是實驗室已安裝之</a:t>
            </a:r>
            <a:r>
              <a:rPr lang="en-US" altLang="zh-TW" sz="2400" dirty="0" err="1"/>
              <a:t>Keil</a:t>
            </a:r>
            <a:r>
              <a:rPr lang="en-US" altLang="zh-TW" sz="2400" dirty="0"/>
              <a:t> C</a:t>
            </a:r>
            <a:r>
              <a:rPr lang="zh-TW" altLang="en-US" sz="2400" dirty="0" smtClean="0"/>
              <a:t>的“</a:t>
            </a:r>
            <a:r>
              <a:rPr lang="en-US" altLang="zh-TW" sz="2400" dirty="0" smtClean="0"/>
              <a:t>Cortex-M </a:t>
            </a:r>
            <a:r>
              <a:rPr lang="en-US" altLang="zh-TW" sz="2400" dirty="0"/>
              <a:t>Target Driver Setup”</a:t>
            </a:r>
            <a:r>
              <a:rPr lang="zh-TW" altLang="en-US" sz="2400" dirty="0" smtClean="0"/>
              <a:t>裡面”</a:t>
            </a:r>
            <a:r>
              <a:rPr lang="en-US" altLang="zh-TW" sz="2400" dirty="0"/>
              <a:t>Programming Algorithm”</a:t>
            </a:r>
            <a:r>
              <a:rPr lang="zh-TW" altLang="en-US" sz="2400" dirty="0"/>
              <a:t>項目</a:t>
            </a:r>
            <a:br>
              <a:rPr lang="zh-TW" altLang="en-US" sz="2400" dirty="0"/>
            </a:br>
            <a:r>
              <a:rPr lang="zh-TW" altLang="en-US" sz="2400" dirty="0"/>
              <a:t>沒有</a:t>
            </a:r>
            <a:r>
              <a:rPr lang="zh-TW" altLang="en-US" sz="2400" dirty="0" smtClean="0"/>
              <a:t>加入“</a:t>
            </a:r>
            <a:r>
              <a:rPr lang="en-US" altLang="zh-TW" sz="2400" dirty="0"/>
              <a:t>HT32 Series Flash”</a:t>
            </a:r>
            <a:r>
              <a:rPr lang="zh-TW" altLang="en-US" sz="2400" dirty="0"/>
              <a:t>及” </a:t>
            </a:r>
            <a:r>
              <a:rPr lang="en-US" altLang="zh-TW" sz="2400" dirty="0"/>
              <a:t>HT32 Series Flash Options”</a:t>
            </a:r>
            <a:endParaRPr lang="zh-TW" altLang="en-US" sz="2400" dirty="0" smtClean="0">
              <a:uFillTx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無法燒入解決辦法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/4)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zh-TW" altLang="en-US" sz="2400" dirty="0" smtClean="0">
              <a:uFillTx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b="5409"/>
          <a:stretch/>
        </p:blipFill>
        <p:spPr>
          <a:xfrm>
            <a:off x="1630566" y="2515788"/>
            <a:ext cx="5245690" cy="3721466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555775" y="4149080"/>
            <a:ext cx="3490761" cy="697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無法燒入解決辦法</a:t>
            </a:r>
            <a:r>
              <a:rPr lang="en-US" altLang="zh-TW" dirty="0" smtClean="0">
                <a:solidFill>
                  <a:schemeClr val="tx1"/>
                </a:solidFill>
              </a:rPr>
              <a:t>(3/4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400" dirty="0" smtClean="0"/>
              <a:t>按</a:t>
            </a:r>
            <a:r>
              <a:rPr lang="en-US" altLang="zh-TW" sz="2400" dirty="0"/>
              <a:t>ADD</a:t>
            </a:r>
            <a:r>
              <a:rPr lang="zh-TW" altLang="en-US" sz="2400" dirty="0"/>
              <a:t>鍵加入“</a:t>
            </a:r>
            <a:r>
              <a:rPr lang="en-US" altLang="zh-TW" sz="2400" dirty="0"/>
              <a:t>HT32 Series Flash”</a:t>
            </a:r>
            <a:r>
              <a:rPr lang="zh-TW" altLang="en-US" sz="2400" dirty="0" smtClean="0"/>
              <a:t>及” </a:t>
            </a:r>
            <a:r>
              <a:rPr lang="en-US" altLang="zh-TW" sz="2400" dirty="0"/>
              <a:t>HT32 Series Flash Options”</a:t>
            </a:r>
            <a:r>
              <a:rPr lang="zh-TW" altLang="en-US" sz="2400" dirty="0"/>
              <a:t>後按確定</a:t>
            </a:r>
            <a:r>
              <a:rPr lang="zh-TW" altLang="en-US" sz="2400" dirty="0" smtClean="0"/>
              <a:t>即可</a:t>
            </a:r>
            <a:endParaRPr lang="en-US" altLang="zh-TW" sz="2400" dirty="0" smtClean="0"/>
          </a:p>
          <a:p>
            <a:pPr fontAlgn="auto"/>
            <a:r>
              <a:rPr lang="zh-TW" altLang="en-US" sz="2400" dirty="0"/>
              <a:t>按”</a:t>
            </a:r>
            <a:r>
              <a:rPr lang="en-US" altLang="zh-TW" sz="2400" dirty="0"/>
              <a:t>OK”</a:t>
            </a:r>
            <a:r>
              <a:rPr lang="zh-TW" altLang="en-US" sz="2400" dirty="0"/>
              <a:t>即可，務必記得按否則不會加入成功</a:t>
            </a:r>
            <a:endParaRPr lang="zh-TW" altLang="en-US" sz="2400" dirty="0" smtClean="0">
              <a:uFillTx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b="5348"/>
          <a:stretch/>
        </p:blipFill>
        <p:spPr>
          <a:xfrm>
            <a:off x="2339752" y="2492896"/>
            <a:ext cx="5547336" cy="393801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355976" y="5301208"/>
            <a:ext cx="855157" cy="24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無法燒入解決辦法</a:t>
            </a:r>
            <a:r>
              <a:rPr lang="en-US" altLang="zh-TW" dirty="0" smtClean="0">
                <a:solidFill>
                  <a:schemeClr val="tx1"/>
                </a:solidFill>
              </a:rPr>
              <a:t>(4/4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zh-TW" altLang="en-US" sz="2400" dirty="0" smtClean="0">
              <a:uFillTx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b="5777"/>
          <a:stretch/>
        </p:blipFill>
        <p:spPr>
          <a:xfrm>
            <a:off x="1043608" y="1295972"/>
            <a:ext cx="6788614" cy="479732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55576" y="4905562"/>
            <a:ext cx="2601538" cy="118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40999" y="5314763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下載</a:t>
            </a:r>
            <a:r>
              <a:rPr lang="zh-TW" altLang="en-US" b="1" dirty="0" smtClean="0">
                <a:solidFill>
                  <a:srgbClr val="FF0000"/>
                </a:solidFill>
              </a:rPr>
              <a:t>成功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60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/>
              <a:t>開發</a:t>
            </a:r>
            <a:r>
              <a:rPr lang="zh-TW" altLang="en-US" smtClean="0"/>
              <a:t>板</a:t>
            </a:r>
            <a:r>
              <a:rPr lang="en-US" altLang="zh-TW" smtClean="0">
                <a:uFillTx/>
              </a:rPr>
              <a:t>(</a:t>
            </a:r>
            <a:r>
              <a:rPr lang="zh-TW" altLang="en-US" dirty="0">
                <a:uFillTx/>
              </a:rPr>
              <a:t>教室上課領</a:t>
            </a:r>
            <a:r>
              <a:rPr lang="en-US" altLang="zh-TW" dirty="0">
                <a:uFillTx/>
              </a:rPr>
              <a:t>)</a:t>
            </a:r>
          </a:p>
          <a:p>
            <a:r>
              <a:rPr lang="en-US" altLang="zh-TW" dirty="0"/>
              <a:t>ESK-20001</a:t>
            </a:r>
            <a:r>
              <a:rPr lang="zh-TW" altLang="en-US" dirty="0"/>
              <a:t>擴充</a:t>
            </a:r>
            <a:r>
              <a:rPr lang="zh-TW" altLang="en-US" dirty="0" smtClean="0"/>
              <a:t>板</a:t>
            </a:r>
            <a:r>
              <a:rPr lang="en-US" altLang="zh-TW" dirty="0" smtClean="0">
                <a:uFillTx/>
              </a:rPr>
              <a:t>(</a:t>
            </a:r>
            <a:r>
              <a:rPr lang="zh-TW" altLang="en-US" dirty="0">
                <a:uFillTx/>
              </a:rPr>
              <a:t>教室上課領</a:t>
            </a:r>
            <a:r>
              <a:rPr lang="en-US" altLang="zh-TW" dirty="0">
                <a:uFillTx/>
              </a:rPr>
              <a:t>)</a:t>
            </a:r>
            <a:endParaRPr lang="zh-TW" altLang="en-US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uFillTx/>
              </a:rPr>
              <a:t>下週準備清單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>
                <a:uFillTx/>
              </a:defRPr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自網站</a:t>
            </a:r>
            <a:r>
              <a:rPr lang="en-US" altLang="zh-TW" sz="2400" dirty="0" smtClean="0">
                <a:uFillTx/>
              </a:rPr>
              <a:t>:http://www.keil.com/download/product </a:t>
            </a:r>
            <a:r>
              <a:rPr lang="zh-TW" altLang="en-US" sz="2400" dirty="0" smtClean="0">
                <a:uFillTx/>
              </a:rPr>
              <a:t>路徑下載</a:t>
            </a:r>
            <a:r>
              <a:rPr lang="en-US" altLang="zh-TW" sz="2400" dirty="0" smtClean="0">
                <a:uFillTx/>
              </a:rPr>
              <a:t>MDK-ARM v5</a:t>
            </a:r>
            <a:r>
              <a:rPr lang="zh-TW" altLang="en-US" sz="2400" dirty="0" smtClean="0">
                <a:uFillTx/>
              </a:rPr>
              <a:t>版本之軟體</a:t>
            </a:r>
            <a:r>
              <a:rPr lang="en-US" altLang="zh-TW" sz="2400" dirty="0" smtClean="0">
                <a:uFillTx/>
              </a:rPr>
              <a:t>(</a:t>
            </a:r>
            <a:r>
              <a:rPr lang="zh-TW" altLang="en-US" sz="2400" dirty="0" smtClean="0">
                <a:uFillTx/>
              </a:rPr>
              <a:t>需要輸入個人資料</a:t>
            </a:r>
            <a:r>
              <a:rPr lang="en-US" altLang="zh-TW" sz="2400" dirty="0" smtClean="0">
                <a:uFillTx/>
              </a:rPr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028" y="1992726"/>
            <a:ext cx="6009032" cy="416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點選</a:t>
            </a:r>
            <a:r>
              <a:rPr lang="en-US" altLang="zh-TW" sz="2400" dirty="0" smtClean="0">
                <a:uFillTx/>
              </a:rPr>
              <a:t>MDKxxx.EXE</a:t>
            </a:r>
            <a:r>
              <a:rPr lang="zh-TW" altLang="en-US" sz="2400" dirty="0" smtClean="0">
                <a:uFillTx/>
              </a:rPr>
              <a:t>開始下載，下載完後依指示安裝即可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(2/17)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669906"/>
            <a:ext cx="6492760" cy="445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安裝完後出現此視窗</a:t>
            </a:r>
            <a:endParaRPr lang="en-US" altLang="zh-TW" dirty="0" smtClean="0">
              <a:uFillTx/>
            </a:endParaRPr>
          </a:p>
          <a:p>
            <a:pPr lvl="1"/>
            <a:r>
              <a:rPr lang="zh-TW" altLang="en-US" dirty="0" smtClean="0">
                <a:uFillTx/>
              </a:rPr>
              <a:t>確認即可</a:t>
            </a:r>
            <a:r>
              <a:rPr lang="en-US" altLang="zh-TW" dirty="0" smtClean="0">
                <a:uFillTx/>
              </a:rPr>
              <a:t>(</a:t>
            </a:r>
            <a:r>
              <a:rPr lang="zh-TW" altLang="en-US" dirty="0" smtClean="0">
                <a:uFillTx/>
              </a:rPr>
              <a:t>確認後更新晶片資料庫</a:t>
            </a:r>
            <a:r>
              <a:rPr lang="en-US" altLang="zh-TW" dirty="0" smtClean="0">
                <a:uFillTx/>
              </a:rPr>
              <a:t>)</a:t>
            </a:r>
            <a:endParaRPr lang="zh-TW" altLang="en-US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(3/17)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7200800" cy="4098301"/>
          </a:xfrm>
          <a:prstGeom prst="rect">
            <a:avLst/>
          </a:prstGeom>
        </p:spPr>
      </p:pic>
      <p:sp>
        <p:nvSpPr>
          <p:cNvPr id="5" name="矩形 4"/>
          <p:cNvSpPr>
            <a:spLocks/>
          </p:cNvSpPr>
          <p:nvPr/>
        </p:nvSpPr>
        <p:spPr>
          <a:xfrm>
            <a:off x="5076056" y="4797152"/>
            <a:ext cx="504056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268760"/>
            <a:ext cx="5436096" cy="48105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TW" altLang="en-US" sz="2400" dirty="0" smtClean="0">
                <a:uFillTx/>
              </a:rPr>
              <a:t>到</a:t>
            </a:r>
            <a:r>
              <a:rPr lang="en-US" altLang="zh-TW" sz="2400" dirty="0" err="1" smtClean="0">
                <a:uFillTx/>
              </a:rPr>
              <a:t>Holtek</a:t>
            </a:r>
            <a:r>
              <a:rPr lang="zh-TW" altLang="en-US" sz="2400" dirty="0" smtClean="0">
                <a:uFillTx/>
              </a:rPr>
              <a:t>官方網站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開發工具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開發工具概觀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硬體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開發套件 </a:t>
            </a:r>
            <a:r>
              <a:rPr lang="en-US" altLang="zh-TW" sz="2400" dirty="0" smtClean="0">
                <a:uFillTx/>
              </a:rPr>
              <a:t>=&gt; 32-Bit </a:t>
            </a:r>
            <a:r>
              <a:rPr lang="en-US" altLang="zh-TW" sz="2400" dirty="0">
                <a:uFillTx/>
              </a:rPr>
              <a:t>Flash </a:t>
            </a:r>
            <a:r>
              <a:rPr lang="en-US" altLang="zh-TW" sz="2400" dirty="0" smtClean="0">
                <a:uFillTx/>
              </a:rPr>
              <a:t>MCU =&gt; </a:t>
            </a:r>
            <a:r>
              <a:rPr lang="en-US" altLang="zh-TW" dirty="0">
                <a:uFillTx/>
              </a:rPr>
              <a:t>ESK32-305xx </a:t>
            </a:r>
            <a:r>
              <a:rPr lang="en-US" altLang="zh-TW" dirty="0" smtClean="0">
                <a:uFillTx/>
              </a:rPr>
              <a:t>=&gt; </a:t>
            </a:r>
            <a:r>
              <a:rPr lang="en-US" altLang="zh-TW" dirty="0" smtClean="0">
                <a:uFillTx/>
                <a:hlinkClick r:id="rId2"/>
              </a:rPr>
              <a:t>ESK32-30501</a:t>
            </a:r>
            <a:endParaRPr lang="en-US" altLang="zh-TW" sz="2400" dirty="0" smtClean="0">
              <a:uFillTx/>
            </a:endParaRPr>
          </a:p>
          <a:p>
            <a:pPr algn="just"/>
            <a:r>
              <a:rPr lang="zh-TW" altLang="en-US" sz="2400" dirty="0" smtClean="0">
                <a:uFillTx/>
              </a:rPr>
              <a:t>下載</a:t>
            </a:r>
            <a:endParaRPr lang="en-US" altLang="zh-TW" sz="2400" dirty="0" smtClean="0">
              <a:uFillTx/>
            </a:endParaRPr>
          </a:p>
          <a:p>
            <a:pPr lvl="1"/>
            <a:r>
              <a:rPr lang="en-US" altLang="zh-TW" dirty="0">
                <a:uFillTx/>
              </a:rPr>
              <a:t>Data </a:t>
            </a:r>
            <a:r>
              <a:rPr lang="en-US" altLang="zh-TW" dirty="0" smtClean="0">
                <a:uFillTx/>
              </a:rPr>
              <a:t>Sheet(</a:t>
            </a:r>
            <a:r>
              <a:rPr lang="zh-TW" altLang="en-US" dirty="0" smtClean="0">
                <a:uFillTx/>
              </a:rPr>
              <a:t>規格文件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User </a:t>
            </a:r>
            <a:r>
              <a:rPr lang="en-US" altLang="zh-TW" dirty="0" smtClean="0">
                <a:uFillTx/>
              </a:rPr>
              <a:t>Manual(</a:t>
            </a:r>
            <a:r>
              <a:rPr lang="zh-TW" altLang="en-US" dirty="0" smtClean="0">
                <a:uFillTx/>
              </a:rPr>
              <a:t>使用者手冊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uFillTx/>
              </a:rPr>
              <a:t>Firmware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Library(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韌體程式庫及範例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)</a:t>
            </a:r>
            <a:endParaRPr lang="en-US" altLang="zh-TW" dirty="0">
              <a:solidFill>
                <a:srgbClr val="FF0000"/>
              </a:solidFill>
              <a:uFillTx/>
            </a:endParaRPr>
          </a:p>
          <a:p>
            <a:pPr lvl="1"/>
            <a:r>
              <a:rPr lang="en-US" altLang="zh-TW" dirty="0">
                <a:uFillTx/>
              </a:rPr>
              <a:t>ESK32-30501 User </a:t>
            </a:r>
            <a:r>
              <a:rPr lang="en-US" altLang="zh-TW" dirty="0" smtClean="0">
                <a:uFillTx/>
              </a:rPr>
              <a:t>Manual(</a:t>
            </a:r>
            <a:r>
              <a:rPr lang="zh-TW" altLang="en-US" dirty="0" smtClean="0">
                <a:uFillTx/>
              </a:rPr>
              <a:t>開發板手冊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 smtClean="0">
                <a:uFillTx/>
              </a:rPr>
              <a:t>Schematics(</a:t>
            </a:r>
            <a:r>
              <a:rPr lang="zh-TW" altLang="en-US" dirty="0" smtClean="0">
                <a:uFillTx/>
              </a:rPr>
              <a:t>開發板電路</a:t>
            </a:r>
            <a:r>
              <a:rPr lang="zh-TW" altLang="en-US" dirty="0">
                <a:uFillTx/>
              </a:rPr>
              <a:t>圖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Tool chain Quick Start </a:t>
            </a:r>
            <a:r>
              <a:rPr lang="en-US" altLang="zh-TW" dirty="0" smtClean="0">
                <a:uFillTx/>
              </a:rPr>
              <a:t>Guide</a:t>
            </a:r>
            <a:endParaRPr lang="en-US" altLang="zh-TW" dirty="0">
              <a:uFillTx/>
            </a:endParaRPr>
          </a:p>
          <a:p>
            <a:pPr lvl="2"/>
            <a:r>
              <a:rPr lang="en-US" altLang="zh-TW" dirty="0" err="1">
                <a:uFillTx/>
              </a:rPr>
              <a:t>Keil</a:t>
            </a:r>
            <a:r>
              <a:rPr lang="en-US" altLang="zh-TW" dirty="0">
                <a:uFillTx/>
              </a:rPr>
              <a:t>™ MKD-ARM</a:t>
            </a:r>
          </a:p>
          <a:p>
            <a:pPr lvl="2"/>
            <a:r>
              <a:rPr lang="en-US" altLang="zh-TW" dirty="0">
                <a:uFillTx/>
              </a:rPr>
              <a:t>IAR EWARM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(4/17)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140915"/>
            <a:ext cx="3689772" cy="4791027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5436096" y="4797152"/>
            <a:ext cx="1080120" cy="792088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uFillTx/>
              </a:rPr>
              <a:t>將韌體程式庫及</a:t>
            </a:r>
            <a:r>
              <a:rPr lang="zh-TW" altLang="en-US" sz="2400" dirty="0" smtClean="0">
                <a:uFillTx/>
              </a:rPr>
              <a:t>範例解壓縮後</a:t>
            </a:r>
            <a:endParaRPr lang="en-US" altLang="zh-TW" sz="2400" dirty="0" smtClean="0">
              <a:uFillTx/>
            </a:endParaRPr>
          </a:p>
          <a:p>
            <a:r>
              <a:rPr lang="zh-TW" altLang="en-US" sz="2400" dirty="0" smtClean="0">
                <a:uFillTx/>
              </a:rPr>
              <a:t>開啟路徑</a:t>
            </a:r>
            <a:r>
              <a:rPr lang="en-US" altLang="zh-TW" sz="2400" dirty="0" smtClean="0">
                <a:uFillTx/>
              </a:rPr>
              <a:t>..\example\GPIO\</a:t>
            </a:r>
            <a:r>
              <a:rPr lang="en-US" altLang="zh-TW" sz="2400" dirty="0" err="1" smtClean="0">
                <a:uFillTx/>
              </a:rPr>
              <a:t>InputOutput</a:t>
            </a:r>
            <a:r>
              <a:rPr lang="en-US" altLang="zh-TW" sz="2400" dirty="0" smtClean="0">
                <a:uFillTx/>
              </a:rPr>
              <a:t>   </a:t>
            </a:r>
          </a:p>
          <a:p>
            <a:pPr lvl="1"/>
            <a:r>
              <a:rPr lang="en-US" altLang="zh-TW" sz="2000" dirty="0" smtClean="0">
                <a:uFillTx/>
              </a:rPr>
              <a:t>(</a:t>
            </a:r>
            <a:r>
              <a:rPr lang="zh-TW" altLang="en-US" sz="2000" dirty="0" smtClean="0">
                <a:uFillTx/>
              </a:rPr>
              <a:t>此為</a:t>
            </a:r>
            <a:r>
              <a:rPr lang="en-US" altLang="zh-TW" sz="2000" dirty="0" smtClean="0">
                <a:uFillTx/>
              </a:rPr>
              <a:t>GPIO</a:t>
            </a:r>
            <a:r>
              <a:rPr lang="zh-TW" altLang="en-US" sz="2000" dirty="0" smtClean="0">
                <a:uFillTx/>
              </a:rPr>
              <a:t>應用於</a:t>
            </a:r>
            <a:r>
              <a:rPr lang="en-US" altLang="zh-TW" sz="2000" dirty="0" smtClean="0">
                <a:uFillTx/>
              </a:rPr>
              <a:t>LED</a:t>
            </a:r>
            <a:r>
              <a:rPr lang="zh-TW" altLang="en-US" sz="2000" dirty="0" smtClean="0">
                <a:uFillTx/>
              </a:rPr>
              <a:t>的範例</a:t>
            </a:r>
            <a:r>
              <a:rPr lang="en-US" altLang="zh-TW" sz="2000" dirty="0" smtClean="0">
                <a:uFillTx/>
              </a:rPr>
              <a:t>)</a:t>
            </a:r>
          </a:p>
          <a:p>
            <a:r>
              <a:rPr lang="zh-TW" altLang="en-US" sz="2400" dirty="0" smtClean="0">
                <a:uFillTx/>
              </a:rPr>
              <a:t>執行</a:t>
            </a:r>
            <a:r>
              <a:rPr lang="en-US" altLang="zh-TW" sz="2400" dirty="0" err="1">
                <a:uFillTx/>
              </a:rPr>
              <a:t>CreatProject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(5/17)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63" y="2924944"/>
            <a:ext cx="3152775" cy="2809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2866"/>
          <a:stretch/>
        </p:blipFill>
        <p:spPr>
          <a:xfrm>
            <a:off x="5364088" y="3284984"/>
            <a:ext cx="2336364" cy="1962150"/>
          </a:xfrm>
          <a:prstGeom prst="rect">
            <a:avLst/>
          </a:prstGeom>
        </p:spPr>
      </p:pic>
      <p:sp>
        <p:nvSpPr>
          <p:cNvPr id="7" name="矩形 6"/>
          <p:cNvSpPr>
            <a:spLocks/>
          </p:cNvSpPr>
          <p:nvPr/>
        </p:nvSpPr>
        <p:spPr>
          <a:xfrm>
            <a:off x="6000237" y="3861048"/>
            <a:ext cx="1064066" cy="360040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(6/17)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執行完</a:t>
            </a:r>
            <a:r>
              <a:rPr lang="en-US" altLang="zh-TW" dirty="0" err="1" smtClean="0">
                <a:uFillTx/>
              </a:rPr>
              <a:t>CreatProject</a:t>
            </a:r>
            <a:r>
              <a:rPr lang="zh-TW" altLang="en-US" dirty="0" smtClean="0">
                <a:uFillTx/>
              </a:rPr>
              <a:t>資料夾內出現新的項目</a:t>
            </a:r>
            <a:endParaRPr lang="en-US" altLang="zh-TW" dirty="0" smtClean="0">
              <a:uFillTx/>
            </a:endParaRPr>
          </a:p>
          <a:p>
            <a:r>
              <a:rPr lang="zh-TW" altLang="en-US" dirty="0">
                <a:uFillTx/>
              </a:rPr>
              <a:t>開啟路徑</a:t>
            </a:r>
            <a:r>
              <a:rPr lang="en-US" altLang="zh-TW" dirty="0">
                <a:uFillTx/>
              </a:rPr>
              <a:t>..\</a:t>
            </a:r>
            <a:r>
              <a:rPr lang="en-US" altLang="zh-TW" dirty="0" smtClean="0">
                <a:uFillTx/>
              </a:rPr>
              <a:t>MDK_ARMv5</a:t>
            </a:r>
            <a:r>
              <a:rPr lang="zh-TW" altLang="en-US" dirty="0" smtClean="0">
                <a:uFillTx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請確認有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v5)</a:t>
            </a:r>
          </a:p>
          <a:p>
            <a:r>
              <a:rPr lang="zh-TW" altLang="en-US" dirty="0" smtClean="0">
                <a:uFillTx/>
              </a:rPr>
              <a:t>執行</a:t>
            </a:r>
            <a:r>
              <a:rPr lang="en-US" altLang="zh-TW" dirty="0">
                <a:uFillTx/>
              </a:rPr>
              <a:t>Project_52352</a:t>
            </a:r>
            <a:endParaRPr lang="zh-TW" altLang="en-US" dirty="0">
              <a:uFillTx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4564"/>
            <a:ext cx="2751594" cy="3367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47" y="2492896"/>
            <a:ext cx="2819400" cy="3314700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5849890" y="5013176"/>
            <a:ext cx="1064066" cy="360040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執行後將開啟</a:t>
            </a:r>
            <a:r>
              <a:rPr lang="en-US" altLang="zh-TW" sz="2400" dirty="0" err="1" smtClean="0">
                <a:uFillTx/>
              </a:rPr>
              <a:t>Keil</a:t>
            </a:r>
            <a:endParaRPr lang="en-US" altLang="zh-TW" sz="2400" dirty="0" smtClean="0">
              <a:uFillTx/>
            </a:endParaRPr>
          </a:p>
          <a:p>
            <a:r>
              <a:rPr lang="zh-TW" altLang="en-US" sz="2400" dirty="0" smtClean="0">
                <a:uFillTx/>
              </a:rPr>
              <a:t>若出現以下小視窗，代表安裝完</a:t>
            </a:r>
            <a:r>
              <a:rPr lang="en-US" altLang="zh-TW" sz="2400" dirty="0" err="1" smtClean="0">
                <a:uFillTx/>
              </a:rPr>
              <a:t>Keil</a:t>
            </a:r>
            <a:r>
              <a:rPr lang="zh-TW" altLang="en-US" sz="2400" dirty="0" smtClean="0">
                <a:uFillTx/>
              </a:rPr>
              <a:t>時出現的</a:t>
            </a:r>
            <a:r>
              <a:rPr lang="zh-TW" altLang="en-US" sz="2400" dirty="0">
                <a:uFillTx/>
              </a:rPr>
              <a:t>晶片資料庫</a:t>
            </a:r>
            <a:r>
              <a:rPr lang="zh-TW" altLang="en-US" sz="2400" dirty="0" smtClean="0">
                <a:uFillTx/>
              </a:rPr>
              <a:t>更新軟體於更新完後未關閉，請關閉後按下小視窗確認鍵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(7/17)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1435"/>
            <a:ext cx="6753896" cy="3544967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4572000" y="4365104"/>
            <a:ext cx="1944216" cy="1080120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11771</TotalTime>
  <Words>834</Words>
  <Application>Microsoft Office PowerPoint</Application>
  <PresentationFormat>如螢幕大小 (4:3)</PresentationFormat>
  <Paragraphs>84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匯合</vt:lpstr>
      <vt:lpstr>微處理實驗</vt:lpstr>
      <vt:lpstr>大綱</vt:lpstr>
      <vt:lpstr>Keil環境安裝教學(1/17)</vt:lpstr>
      <vt:lpstr>Keil環境安裝教學(2/17)</vt:lpstr>
      <vt:lpstr>Keil環境安裝教學(3/17)</vt:lpstr>
      <vt:lpstr>Keil環境安裝教學(4/17)</vt:lpstr>
      <vt:lpstr>Keil環境安裝教學(5/17)</vt:lpstr>
      <vt:lpstr>Keil環境安裝教學(6/17)</vt:lpstr>
      <vt:lpstr>Keil環境安裝教學(7/17)</vt:lpstr>
      <vt:lpstr>Keil環境安裝教學(8/17)</vt:lpstr>
      <vt:lpstr>Keil環境安裝教學(9/17)</vt:lpstr>
      <vt:lpstr>Keil環境安裝教學(10/17)</vt:lpstr>
      <vt:lpstr>Keil環境安裝教學(11/17)</vt:lpstr>
      <vt:lpstr>Keil環境安裝教學(12/17)</vt:lpstr>
      <vt:lpstr>Keil環境安裝教學(13/17)</vt:lpstr>
      <vt:lpstr>Keil環境安裝教學(14/17)</vt:lpstr>
      <vt:lpstr>Keil環境安裝教學(15/17)</vt:lpstr>
      <vt:lpstr>Keil環境安裝教學(16/17)</vt:lpstr>
      <vt:lpstr>Keil環境安裝教學(17/17)</vt:lpstr>
      <vt:lpstr>無法燒入解決辦法(1/4)</vt:lpstr>
      <vt:lpstr>無法燒入解決辦法(2/4)</vt:lpstr>
      <vt:lpstr>無法燒入解決辦法(3/4)</vt:lpstr>
      <vt:lpstr>無法燒入解決辦法(4/4)</vt:lpstr>
      <vt:lpstr>下週準備清單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520</cp:revision>
  <dcterms:created xsi:type="dcterms:W3CDTF">2009-12-19T06:15:07Z</dcterms:created>
  <dcterms:modified xsi:type="dcterms:W3CDTF">2020-09-07T07:34:12Z</dcterms:modified>
</cp:coreProperties>
</file>