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34"/>
  </p:notesMasterIdLst>
  <p:handoutMasterIdLst>
    <p:handoutMasterId r:id="rId35"/>
  </p:handoutMasterIdLst>
  <p:sldIdLst>
    <p:sldId id="295" r:id="rId2"/>
    <p:sldId id="296" r:id="rId3"/>
    <p:sldId id="297" r:id="rId4"/>
    <p:sldId id="298" r:id="rId5"/>
    <p:sldId id="313" r:id="rId6"/>
    <p:sldId id="351" r:id="rId7"/>
    <p:sldId id="353" r:id="rId8"/>
    <p:sldId id="320" r:id="rId9"/>
    <p:sldId id="352" r:id="rId10"/>
    <p:sldId id="354" r:id="rId11"/>
    <p:sldId id="339" r:id="rId12"/>
    <p:sldId id="340" r:id="rId13"/>
    <p:sldId id="355" r:id="rId14"/>
    <p:sldId id="356" r:id="rId15"/>
    <p:sldId id="314" r:id="rId16"/>
    <p:sldId id="315" r:id="rId17"/>
    <p:sldId id="316" r:id="rId18"/>
    <p:sldId id="299" r:id="rId19"/>
    <p:sldId id="321" r:id="rId20"/>
    <p:sldId id="323" r:id="rId21"/>
    <p:sldId id="332" r:id="rId22"/>
    <p:sldId id="359" r:id="rId23"/>
    <p:sldId id="358" r:id="rId24"/>
    <p:sldId id="343" r:id="rId25"/>
    <p:sldId id="347" r:id="rId26"/>
    <p:sldId id="365" r:id="rId27"/>
    <p:sldId id="360" r:id="rId28"/>
    <p:sldId id="361" r:id="rId29"/>
    <p:sldId id="362" r:id="rId30"/>
    <p:sldId id="363" r:id="rId31"/>
    <p:sldId id="364" r:id="rId32"/>
    <p:sldId id="294" r:id="rId33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m" initials="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39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/30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147325" y="6309206"/>
            <a:ext cx="287294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實驗三：基本設定與通用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I/O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—CKCU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AFIO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GPIO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6948264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7584" y="3068960"/>
            <a:ext cx="83164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實驗三：基本設定與通用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I/O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—CKCU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AFIO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GPIO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 (6/8)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由於有些晶片動作需要較為複雜的暫存器存取流程，所以為了便於開發，在</a:t>
            </a:r>
            <a:r>
              <a:rPr lang="en-US" altLang="zh-TW" dirty="0"/>
              <a:t>SDK</a:t>
            </a:r>
            <a:r>
              <a:rPr lang="zh-TW" altLang="en-US" dirty="0"/>
              <a:t>中會有相關的</a:t>
            </a:r>
            <a:r>
              <a:rPr lang="en-US" altLang="zh-TW" dirty="0"/>
              <a:t>API</a:t>
            </a:r>
            <a:r>
              <a:rPr lang="zh-TW" altLang="en-US" dirty="0"/>
              <a:t>，只需要按照其定義呼叫</a:t>
            </a:r>
            <a:r>
              <a:rPr lang="en-US" altLang="zh-TW" dirty="0"/>
              <a:t>API</a:t>
            </a:r>
            <a:r>
              <a:rPr lang="zh-TW" altLang="en-US" dirty="0"/>
              <a:t>即可完成所需要的指令，</a:t>
            </a:r>
            <a:r>
              <a:rPr lang="zh-TW" altLang="en-US" dirty="0" smtClean="0"/>
              <a:t>各暫存器</a:t>
            </a:r>
            <a:r>
              <a:rPr lang="zh-TW" altLang="en-US" dirty="0"/>
              <a:t>名稱也導向其記憶體位置。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2000" dirty="0"/>
              <a:t>軟體開發套件（</a:t>
            </a:r>
            <a:r>
              <a:rPr lang="en-US" altLang="zh-TW" sz="2000" dirty="0"/>
              <a:t>Software Development Kit, SDK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r>
              <a:rPr lang="zh-TW" altLang="en-US" sz="2000" dirty="0"/>
              <a:t>應用程式介面（</a:t>
            </a:r>
            <a:r>
              <a:rPr lang="en-US" altLang="zh-TW" sz="2000" dirty="0"/>
              <a:t>Application Programming </a:t>
            </a:r>
            <a:r>
              <a:rPr lang="en-US" altLang="zh-TW" sz="2000" dirty="0" err="1"/>
              <a:t>Interface,API</a:t>
            </a:r>
            <a:r>
              <a:rPr lang="zh-TW" altLang="en-US" sz="2000" dirty="0"/>
              <a:t>）</a:t>
            </a:r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40968"/>
            <a:ext cx="7650460" cy="7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 (7/8)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CKCU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設定</a:t>
            </a:r>
            <a:r>
              <a:rPr lang="en-US" altLang="zh-TW" dirty="0"/>
              <a:t>Clock</a:t>
            </a:r>
            <a:r>
              <a:rPr lang="zh-TW" altLang="en-US" dirty="0"/>
              <a:t>是否開啟</a:t>
            </a:r>
            <a:endParaRPr lang="en-US" altLang="zh-TW" dirty="0"/>
          </a:p>
          <a:p>
            <a:pPr lvl="2"/>
            <a:r>
              <a:rPr lang="pt-BR" altLang="zh-TW" dirty="0"/>
              <a:t>void CKCU_PeripClockConfig (</a:t>
            </a:r>
            <a:r>
              <a:rPr lang="pt-BR" altLang="zh-TW" sz="2000" dirty="0">
                <a:solidFill>
                  <a:srgbClr val="FF0000"/>
                </a:solidFill>
              </a:rPr>
              <a:t>Clock</a:t>
            </a:r>
            <a:r>
              <a:rPr lang="pt-BR" altLang="zh-TW" sz="2000" dirty="0"/>
              <a:t>, </a:t>
            </a:r>
            <a:r>
              <a:rPr lang="pt-BR" altLang="zh-TW" sz="2000" dirty="0">
                <a:solidFill>
                  <a:srgbClr val="0070C0"/>
                </a:solidFill>
              </a:rPr>
              <a:t>Cmd</a:t>
            </a:r>
            <a:r>
              <a:rPr lang="pt-BR" altLang="zh-TW" sz="2000" dirty="0"/>
              <a:t>)</a:t>
            </a:r>
            <a:endParaRPr lang="pt-BR" altLang="zh-TW" dirty="0"/>
          </a:p>
          <a:p>
            <a:r>
              <a:rPr lang="pt-BR" altLang="zh-TW" dirty="0">
                <a:solidFill>
                  <a:srgbClr val="0070C0"/>
                </a:solidFill>
              </a:rPr>
              <a:t>Cmd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DISABLE</a:t>
            </a:r>
          </a:p>
          <a:p>
            <a:pPr lvl="1"/>
            <a:r>
              <a:rPr lang="en-US" altLang="zh-TW" dirty="0"/>
              <a:t>ENABLE</a:t>
            </a:r>
          </a:p>
          <a:p>
            <a:r>
              <a:rPr lang="pt-BR" altLang="zh-TW" dirty="0">
                <a:solidFill>
                  <a:srgbClr val="FF0000"/>
                </a:solidFill>
              </a:rPr>
              <a:t>Clock</a:t>
            </a:r>
          </a:p>
          <a:p>
            <a:pPr lvl="1"/>
            <a:r>
              <a:rPr lang="zh-TW" altLang="en-US" dirty="0"/>
              <a:t>給予方式較為特別，下一頁以範例講解</a:t>
            </a:r>
            <a:endParaRPr lang="pt-BR" altLang="zh-TW" dirty="0"/>
          </a:p>
        </p:txBody>
      </p:sp>
    </p:spTree>
    <p:extLst>
      <p:ext uri="{BB962C8B-B14F-4D97-AF65-F5344CB8AC3E}">
        <p14:creationId xmlns:p14="http://schemas.microsoft.com/office/powerpoint/2010/main" val="260518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 (8/8)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6059016" cy="4810539"/>
          </a:xfrm>
        </p:spPr>
        <p:txBody>
          <a:bodyPr>
            <a:normAutofit/>
          </a:bodyPr>
          <a:lstStyle/>
          <a:p>
            <a:r>
              <a:rPr lang="pt-BR" altLang="zh-TW" dirty="0">
                <a:solidFill>
                  <a:srgbClr val="FF0000"/>
                </a:solidFill>
              </a:rPr>
              <a:t>Clock</a:t>
            </a:r>
            <a:endParaRPr lang="en-US" altLang="zh-TW" dirty="0"/>
          </a:p>
          <a:p>
            <a:pPr lvl="1"/>
            <a:r>
              <a:rPr lang="zh-TW" altLang="en-US" dirty="0"/>
              <a:t>先宣告</a:t>
            </a:r>
            <a:r>
              <a:rPr lang="en-US" altLang="zh-TW" dirty="0" err="1"/>
              <a:t>CKCU_PeripClockConfig_TypeDef</a:t>
            </a:r>
            <a:r>
              <a:rPr lang="zh-TW" altLang="en-US" dirty="0"/>
              <a:t>變數</a:t>
            </a:r>
            <a:endParaRPr lang="en-US" altLang="zh-TW" dirty="0"/>
          </a:p>
          <a:p>
            <a:pPr lvl="1"/>
            <a:r>
              <a:rPr lang="zh-TW" altLang="en-US" dirty="0"/>
              <a:t>再指向其中的</a:t>
            </a:r>
            <a:r>
              <a:rPr lang="en-US" altLang="zh-TW" dirty="0"/>
              <a:t>Bit</a:t>
            </a:r>
            <a:r>
              <a:rPr lang="zh-TW" altLang="en-US" dirty="0"/>
              <a:t>結構</a:t>
            </a:r>
            <a:endParaRPr lang="en-US" altLang="zh-TW" dirty="0"/>
          </a:p>
          <a:p>
            <a:pPr lvl="1"/>
            <a:r>
              <a:rPr lang="zh-TW" altLang="en-US" dirty="0"/>
              <a:t>在結構中尋找你要設定的</a:t>
            </a:r>
            <a:r>
              <a:rPr lang="en-US" altLang="zh-TW" dirty="0"/>
              <a:t>Clock</a:t>
            </a:r>
            <a:r>
              <a:rPr lang="zh-TW" altLang="en-US" dirty="0"/>
              <a:t>所代表的變數，將其設為</a:t>
            </a:r>
            <a:r>
              <a:rPr lang="en-US" altLang="zh-TW" dirty="0"/>
              <a:t>1</a:t>
            </a:r>
            <a:r>
              <a:rPr lang="zh-TW" altLang="en-US" dirty="0"/>
              <a:t>視為選中</a:t>
            </a:r>
            <a:endParaRPr lang="en-US" altLang="zh-TW" dirty="0"/>
          </a:p>
          <a:p>
            <a:pPr lvl="2"/>
            <a:r>
              <a:rPr lang="zh-TW" altLang="en-US" dirty="0"/>
              <a:t>如</a:t>
            </a:r>
            <a:r>
              <a:rPr lang="en-US" altLang="zh-TW" dirty="0"/>
              <a:t>AFIO,</a:t>
            </a:r>
            <a:r>
              <a:rPr lang="zh-TW" altLang="en-US" dirty="0"/>
              <a:t> </a:t>
            </a:r>
            <a:r>
              <a:rPr lang="en-US" altLang="zh-TW" dirty="0"/>
              <a:t>PA, PB, PC,…</a:t>
            </a:r>
          </a:p>
          <a:p>
            <a:pPr lvl="1"/>
            <a:r>
              <a:rPr lang="zh-TW" altLang="en-US" dirty="0"/>
              <a:t>再將其給予</a:t>
            </a:r>
            <a:r>
              <a:rPr lang="pt-BR" altLang="zh-TW" dirty="0"/>
              <a:t>CKCU_PeripClockConfig</a:t>
            </a:r>
            <a:r>
              <a:rPr lang="en-US" altLang="zh-TW" dirty="0"/>
              <a:t>()</a:t>
            </a:r>
            <a:r>
              <a:rPr lang="zh-TW" altLang="en-US" dirty="0"/>
              <a:t>進行執行</a:t>
            </a:r>
            <a:endParaRPr lang="pt-BR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8052"/>
          <a:stretch/>
        </p:blipFill>
        <p:spPr>
          <a:xfrm>
            <a:off x="430774" y="4924800"/>
            <a:ext cx="5869418" cy="12508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48" y="404664"/>
            <a:ext cx="2635128" cy="49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複用功能輸入</a:t>
            </a:r>
            <a:r>
              <a:rPr lang="en-US" altLang="zh-TW" dirty="0"/>
              <a:t>/</a:t>
            </a:r>
            <a:r>
              <a:rPr lang="zh-TW" altLang="en-US" dirty="0"/>
              <a:t>輸出控制單元</a:t>
            </a:r>
            <a:r>
              <a:rPr lang="en-US" altLang="zh-TW" dirty="0"/>
              <a:t>(Alternate Function </a:t>
            </a:r>
            <a:r>
              <a:rPr lang="en-US" altLang="zh-TW" dirty="0" err="1"/>
              <a:t>Input/Output</a:t>
            </a:r>
            <a:r>
              <a:rPr lang="en-US" altLang="zh-TW" dirty="0"/>
              <a:t> Control Unit, AFIO)</a:t>
            </a:r>
          </a:p>
          <a:p>
            <a:pPr lvl="1"/>
            <a:r>
              <a:rPr lang="zh-TW" altLang="en-US" dirty="0"/>
              <a:t>晶片上同一支腳位有多種功能，但同一時間只能讓其保持在其中一種，可經由設定將腳位映射到這些功能上做切換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(1/5)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6" y="3607806"/>
            <a:ext cx="8928992" cy="23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7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複用功能輸入</a:t>
            </a:r>
            <a:r>
              <a:rPr lang="en-US" altLang="zh-TW" dirty="0"/>
              <a:t>/</a:t>
            </a:r>
            <a:r>
              <a:rPr lang="zh-TW" altLang="en-US" dirty="0"/>
              <a:t>輸出控制單元</a:t>
            </a:r>
            <a:endParaRPr lang="en-US" altLang="zh-TW" dirty="0"/>
          </a:p>
          <a:p>
            <a:pPr lvl="1"/>
            <a:r>
              <a:rPr lang="zh-TW" altLang="en-US" dirty="0"/>
              <a:t>使用腳位前先用</a:t>
            </a:r>
            <a:r>
              <a:rPr lang="en-US" altLang="zh-TW" dirty="0"/>
              <a:t>AFIO</a:t>
            </a:r>
            <a:r>
              <a:rPr lang="zh-TW" altLang="en-US" dirty="0"/>
              <a:t>切換至需要的功能</a:t>
            </a:r>
            <a:endParaRPr lang="en-US" altLang="zh-TW" dirty="0"/>
          </a:p>
          <a:p>
            <a:pPr lvl="1"/>
            <a:r>
              <a:rPr lang="zh-TW" altLang="en-US" dirty="0"/>
              <a:t>多數腳位預設為</a:t>
            </a:r>
            <a:r>
              <a:rPr lang="en-US" altLang="zh-TW" dirty="0"/>
              <a:t>GPIO(</a:t>
            </a:r>
            <a:r>
              <a:rPr lang="zh-TW" altLang="en-US" dirty="0"/>
              <a:t>後文會介紹的一種簡單</a:t>
            </a:r>
            <a:r>
              <a:rPr lang="en-US" altLang="zh-TW" dirty="0"/>
              <a:t>I/O)</a:t>
            </a:r>
            <a:r>
              <a:rPr lang="zh-TW" altLang="en-US" dirty="0"/>
              <a:t>，如果需要做數位</a:t>
            </a:r>
            <a:r>
              <a:rPr lang="en-US" altLang="zh-TW" dirty="0"/>
              <a:t>/</a:t>
            </a:r>
            <a:r>
              <a:rPr lang="zh-TW" altLang="en-US" dirty="0"/>
              <a:t>類比轉換</a:t>
            </a:r>
            <a:r>
              <a:rPr lang="en-US" altLang="zh-TW" dirty="0"/>
              <a:t>(ADC)</a:t>
            </a:r>
            <a:r>
              <a:rPr lang="zh-TW" altLang="en-US" dirty="0"/>
              <a:t>就需要將功能切換才能使用。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(2/5)</a:t>
            </a:r>
          </a:p>
        </p:txBody>
      </p:sp>
    </p:spTree>
    <p:extLst>
      <p:ext uri="{BB962C8B-B14F-4D97-AF65-F5344CB8AC3E}">
        <p14:creationId xmlns:p14="http://schemas.microsoft.com/office/powerpoint/2010/main" val="72548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(3/5)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33056"/>
            <a:ext cx="5742881" cy="24164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562251"/>
            <a:ext cx="3061734" cy="285737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AFIO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en-US" altLang="zh-TW" sz="2000" dirty="0" err="1"/>
              <a:t>GPxCFGR</a:t>
            </a:r>
            <a:r>
              <a:rPr lang="zh-TW" altLang="en-US" sz="2000" dirty="0"/>
              <a:t>為</a:t>
            </a:r>
            <a:r>
              <a:rPr lang="en-US" altLang="zh-TW" sz="2000" dirty="0"/>
              <a:t>64</a:t>
            </a:r>
            <a:r>
              <a:rPr lang="zh-TW" altLang="en-US" sz="2000" dirty="0"/>
              <a:t>位元暫存器</a:t>
            </a:r>
            <a:r>
              <a:rPr lang="en-US" altLang="zh-TW" sz="2000" dirty="0"/>
              <a:t>(</a:t>
            </a:r>
            <a:r>
              <a:rPr lang="pt-BR" altLang="zh-TW" sz="2000" dirty="0"/>
              <a:t>x = A, B, C, D) </a:t>
            </a:r>
            <a:r>
              <a:rPr lang="zh-TW" altLang="en-US" sz="2000" dirty="0"/>
              <a:t>，由於處理器為</a:t>
            </a:r>
            <a:r>
              <a:rPr lang="en-US" altLang="zh-TW" sz="2000" dirty="0"/>
              <a:t>32</a:t>
            </a:r>
            <a:r>
              <a:rPr lang="zh-TW" altLang="en-US" sz="2000" dirty="0"/>
              <a:t>位元，一次處理資料量為</a:t>
            </a:r>
            <a:r>
              <a:rPr lang="en-US" altLang="zh-TW" sz="2000" dirty="0"/>
              <a:t>32</a:t>
            </a:r>
            <a:r>
              <a:rPr lang="zh-TW" altLang="en-US" sz="2000" dirty="0"/>
              <a:t>位元，故將其分為</a:t>
            </a:r>
            <a:r>
              <a:rPr lang="en-US" altLang="zh-TW" sz="2000" dirty="0"/>
              <a:t>{</a:t>
            </a:r>
            <a:r>
              <a:rPr lang="en-US" altLang="zh-TW" sz="2000" dirty="0" err="1"/>
              <a:t>GPxCFG</a:t>
            </a:r>
            <a:r>
              <a:rPr lang="en-US" altLang="zh-TW" sz="2000" dirty="0" err="1">
                <a:solidFill>
                  <a:srgbClr val="FF0000"/>
                </a:solidFill>
              </a:rPr>
              <a:t>H</a:t>
            </a:r>
            <a:r>
              <a:rPr lang="en-US" altLang="zh-TW" sz="2000" dirty="0" err="1"/>
              <a:t>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GPxCFG</a:t>
            </a:r>
            <a:r>
              <a:rPr lang="en-US" altLang="zh-TW" sz="2000" dirty="0" err="1">
                <a:solidFill>
                  <a:srgbClr val="FF0000"/>
                </a:solidFill>
              </a:rPr>
              <a:t>L</a:t>
            </a:r>
            <a:r>
              <a:rPr lang="en-US" altLang="zh-TW" sz="2000" dirty="0" err="1"/>
              <a:t>R</a:t>
            </a:r>
            <a:r>
              <a:rPr lang="en-US" altLang="zh-TW" sz="2000" dirty="0"/>
              <a:t>}</a:t>
            </a:r>
            <a:r>
              <a:rPr lang="zh-TW" altLang="en-US" sz="2000" dirty="0"/>
              <a:t>兩個高低位</a:t>
            </a:r>
            <a:r>
              <a:rPr lang="en-US" altLang="zh-TW" sz="2000" dirty="0"/>
              <a:t>32</a:t>
            </a:r>
            <a:r>
              <a:rPr lang="zh-TW" altLang="en-US" sz="2000" dirty="0"/>
              <a:t>位元暫存器以便處理。本暫存器決定腳位設為</a:t>
            </a:r>
            <a:r>
              <a:rPr lang="en-US" altLang="zh-TW" sz="2000" dirty="0"/>
              <a:t>AF0~15</a:t>
            </a:r>
            <a:r>
              <a:rPr lang="zh-TW" altLang="en-US" sz="2000" dirty="0"/>
              <a:t>中哪一種功能。</a:t>
            </a:r>
            <a:endParaRPr lang="en-US" altLang="zh-TW" sz="2000" dirty="0"/>
          </a:p>
          <a:p>
            <a:pPr lvl="1"/>
            <a:r>
              <a:rPr lang="en-US" altLang="zh-TW" sz="2000" dirty="0"/>
              <a:t>ESSR</a:t>
            </a:r>
            <a:r>
              <a:rPr lang="zh-TW" altLang="en-US" sz="2000" dirty="0"/>
              <a:t>同理分為</a:t>
            </a:r>
            <a:r>
              <a:rPr lang="en-US" altLang="zh-TW" sz="2000" dirty="0"/>
              <a:t>{ESSR0, ESSR1}</a:t>
            </a:r>
            <a:r>
              <a:rPr lang="zh-TW" altLang="en-US" sz="2000"/>
              <a:t>，</a:t>
            </a:r>
            <a:r>
              <a:rPr lang="zh-TW" altLang="en-US" sz="2000" smtClean="0"/>
              <a:t>本暫存器</a:t>
            </a:r>
            <a:r>
              <a:rPr lang="zh-TW" altLang="en-US" sz="2000" dirty="0"/>
              <a:t>決定中斷來源分別由</a:t>
            </a:r>
            <a:r>
              <a:rPr lang="en-US" altLang="zh-TW" sz="2000" dirty="0"/>
              <a:t>PA~PD</a:t>
            </a:r>
            <a:r>
              <a:rPr lang="zh-TW" altLang="en-US" sz="2000" dirty="0"/>
              <a:t>何者提供。</a:t>
            </a:r>
            <a:r>
              <a:rPr lang="en-US" altLang="zh-TW" sz="2000" dirty="0"/>
              <a:t>(</a:t>
            </a:r>
            <a:r>
              <a:rPr lang="zh-TW" altLang="en-US" sz="2000" dirty="0"/>
              <a:t>往後的課程會詳細說明何為中斷</a:t>
            </a:r>
            <a:r>
              <a:rPr lang="en-US" altLang="zh-TW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1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(4/5)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3754760" cy="4810539"/>
          </a:xfrm>
        </p:spPr>
        <p:txBody>
          <a:bodyPr/>
          <a:lstStyle/>
          <a:p>
            <a:r>
              <a:rPr lang="en-US" altLang="zh-TW" dirty="0" err="1"/>
              <a:t>GPxCFGR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en-US" altLang="zh-TW" dirty="0" err="1"/>
              <a:t>GPxCFGR</a:t>
            </a:r>
            <a:r>
              <a:rPr lang="zh-TW" altLang="en-US" dirty="0"/>
              <a:t>將</a:t>
            </a:r>
            <a:r>
              <a:rPr lang="en-US" altLang="zh-TW" dirty="0"/>
              <a:t>64</a:t>
            </a:r>
            <a:r>
              <a:rPr lang="zh-TW" altLang="en-US" dirty="0"/>
              <a:t>位元的暫存器分為</a:t>
            </a:r>
            <a:r>
              <a:rPr lang="en-US" altLang="zh-TW" dirty="0"/>
              <a:t>16</a:t>
            </a:r>
            <a:r>
              <a:rPr lang="zh-TW" altLang="en-US" dirty="0"/>
              <a:t>個</a:t>
            </a:r>
            <a:r>
              <a:rPr lang="en-US" altLang="zh-TW" dirty="0"/>
              <a:t>4</a:t>
            </a:r>
            <a:r>
              <a:rPr lang="zh-TW" altLang="en-US" dirty="0"/>
              <a:t>位元暫存器</a:t>
            </a:r>
            <a:endParaRPr lang="en-US" altLang="zh-TW" dirty="0"/>
          </a:p>
          <a:p>
            <a:pPr lvl="1"/>
            <a:r>
              <a:rPr lang="en-US" altLang="zh-TW" dirty="0" err="1"/>
              <a:t>PxCFGn</a:t>
            </a:r>
            <a:r>
              <a:rPr lang="en-US" altLang="zh-TW" dirty="0"/>
              <a:t>(n=0~15)</a:t>
            </a:r>
            <a:r>
              <a:rPr lang="zh-TW" altLang="en-US" dirty="0"/>
              <a:t>，決定</a:t>
            </a:r>
            <a:r>
              <a:rPr lang="en-US" altLang="zh-TW" dirty="0"/>
              <a:t>Px0~Px15</a:t>
            </a:r>
            <a:r>
              <a:rPr lang="zh-TW" altLang="en-US" dirty="0"/>
              <a:t>的功能選定，</a:t>
            </a:r>
            <a:r>
              <a:rPr lang="en-US" altLang="zh-TW" dirty="0"/>
              <a:t>4</a:t>
            </a:r>
            <a:r>
              <a:rPr lang="zh-TW" altLang="en-US" dirty="0"/>
              <a:t>位元能表示數值</a:t>
            </a:r>
            <a:r>
              <a:rPr lang="en-US" altLang="zh-TW" dirty="0"/>
              <a:t>0~15</a:t>
            </a:r>
            <a:r>
              <a:rPr lang="zh-TW" altLang="en-US" dirty="0"/>
              <a:t>，對應</a:t>
            </a:r>
            <a:r>
              <a:rPr lang="en-US" altLang="zh-TW" dirty="0"/>
              <a:t>AF0~AF15</a:t>
            </a:r>
            <a:r>
              <a:rPr lang="zh-TW" altLang="en-US" dirty="0"/>
              <a:t>之功能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904" y="3858744"/>
            <a:ext cx="4897223" cy="19548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598422"/>
            <a:ext cx="4871479" cy="19343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t="25424" r="55048"/>
          <a:stretch/>
        </p:blipFill>
        <p:spPr>
          <a:xfrm>
            <a:off x="107504" y="4860165"/>
            <a:ext cx="3851920" cy="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3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(5/5)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AFIO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設定映射到腳位上之功能</a:t>
            </a:r>
            <a:endParaRPr lang="en-US" altLang="zh-TW" dirty="0"/>
          </a:p>
          <a:p>
            <a:pPr lvl="2"/>
            <a:r>
              <a:rPr lang="pt-BR" altLang="zh-TW" dirty="0"/>
              <a:t>void AFIO_GPxConfig(</a:t>
            </a:r>
            <a:r>
              <a:rPr lang="zh-TW" altLang="en-US" dirty="0"/>
              <a:t> </a:t>
            </a:r>
            <a:r>
              <a:rPr lang="pt-BR" altLang="zh-TW" sz="2000" dirty="0">
                <a:solidFill>
                  <a:srgbClr val="FF0000"/>
                </a:solidFill>
              </a:rPr>
              <a:t>GPIO_Px</a:t>
            </a:r>
            <a:r>
              <a:rPr lang="pt-BR" altLang="zh-TW" sz="2000" dirty="0"/>
              <a:t>,</a:t>
            </a:r>
            <a:r>
              <a:rPr lang="zh-TW" altLang="en-US" sz="2000" dirty="0"/>
              <a:t> </a:t>
            </a:r>
            <a:r>
              <a:rPr lang="pt-BR" altLang="zh-TW" sz="2000" dirty="0">
                <a:solidFill>
                  <a:srgbClr val="00B0F0"/>
                </a:solidFill>
              </a:rPr>
              <a:t>AFIO_PIN_n</a:t>
            </a:r>
            <a:r>
              <a:rPr lang="pt-BR" altLang="zh-TW" sz="2000" dirty="0"/>
              <a:t>,</a:t>
            </a:r>
            <a:r>
              <a:rPr lang="zh-TW" altLang="en-US" sz="2000" dirty="0"/>
              <a:t> </a:t>
            </a:r>
            <a:r>
              <a:rPr lang="pt-BR" altLang="zh-TW" sz="2000" dirty="0">
                <a:solidFill>
                  <a:srgbClr val="00B050"/>
                </a:solidFill>
              </a:rPr>
              <a:t>AFIO_MODE_n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pt-BR" altLang="zh-TW" sz="2000" dirty="0"/>
              <a:t>)</a:t>
            </a:r>
          </a:p>
          <a:p>
            <a:pPr lvl="2"/>
            <a:endParaRPr lang="pt-BR" altLang="zh-TW" dirty="0"/>
          </a:p>
          <a:p>
            <a:r>
              <a:rPr lang="pt-BR" altLang="zh-TW" dirty="0">
                <a:solidFill>
                  <a:srgbClr val="FF0000"/>
                </a:solidFill>
              </a:rPr>
              <a:t>GPIO_Px</a:t>
            </a:r>
            <a:endParaRPr lang="pt-BR" altLang="zh-TW" dirty="0"/>
          </a:p>
          <a:p>
            <a:pPr lvl="1"/>
            <a:r>
              <a:rPr lang="pt-BR" altLang="zh-TW" dirty="0"/>
              <a:t>GPIO_PA</a:t>
            </a:r>
          </a:p>
          <a:p>
            <a:pPr lvl="1"/>
            <a:r>
              <a:rPr lang="pt-BR" altLang="zh-TW" dirty="0"/>
              <a:t>GPIO_P</a:t>
            </a:r>
            <a:r>
              <a:rPr lang="en-US" altLang="zh-TW" dirty="0"/>
              <a:t>B</a:t>
            </a:r>
          </a:p>
          <a:p>
            <a:pPr lvl="1"/>
            <a:r>
              <a:rPr lang="pt-BR" altLang="zh-TW" dirty="0"/>
              <a:t>...</a:t>
            </a:r>
          </a:p>
          <a:p>
            <a:r>
              <a:rPr lang="pt-BR" altLang="zh-TW" dirty="0">
                <a:solidFill>
                  <a:srgbClr val="00B0F0"/>
                </a:solidFill>
              </a:rPr>
              <a:t>AFIO_PIN_n</a:t>
            </a:r>
          </a:p>
          <a:p>
            <a:pPr lvl="1"/>
            <a:r>
              <a:rPr lang="pt-BR" altLang="zh-TW" dirty="0"/>
              <a:t>AFIO_PIN_0</a:t>
            </a:r>
          </a:p>
          <a:p>
            <a:pPr lvl="1"/>
            <a:r>
              <a:rPr lang="pt-BR" altLang="zh-TW" dirty="0"/>
              <a:t>AFIO_PIN_1</a:t>
            </a:r>
          </a:p>
          <a:p>
            <a:pPr lvl="1"/>
            <a:r>
              <a:rPr lang="pt-BR" altLang="zh-TW" dirty="0"/>
              <a:t>...</a:t>
            </a:r>
          </a:p>
          <a:p>
            <a:pPr lvl="1"/>
            <a:r>
              <a:rPr lang="pt-BR" altLang="zh-TW" dirty="0"/>
              <a:t>AFIO_PIN_15</a:t>
            </a:r>
          </a:p>
          <a:p>
            <a:pPr lvl="1"/>
            <a:r>
              <a:rPr lang="pt-BR" altLang="zh-TW" dirty="0"/>
              <a:t>AFIO_PIN_ALL</a:t>
            </a:r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3491880" y="2564904"/>
            <a:ext cx="4824536" cy="383041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pt-BR" altLang="zh-TW" sz="2600" dirty="0">
                <a:solidFill>
                  <a:srgbClr val="00B050"/>
                </a:solidFill>
              </a:rPr>
              <a:t>AFIO_MODE_n</a:t>
            </a:r>
          </a:p>
          <a:p>
            <a:pPr lvl="1" fontAlgn="auto">
              <a:spcAft>
                <a:spcPts val="0"/>
              </a:spcAft>
            </a:pPr>
            <a:r>
              <a:rPr lang="pt-BR" altLang="zh-TW" sz="2200" dirty="0"/>
              <a:t>AFIO_FUN_DEFAULT</a:t>
            </a:r>
          </a:p>
          <a:p>
            <a:pPr lvl="1" fontAlgn="auto">
              <a:spcAft>
                <a:spcPts val="0"/>
              </a:spcAft>
            </a:pPr>
            <a:r>
              <a:rPr lang="pt-BR" altLang="zh-TW" sz="2200" dirty="0"/>
              <a:t>AFIO_FUN_GPIO</a:t>
            </a:r>
          </a:p>
          <a:p>
            <a:pPr lvl="1" fontAlgn="auto">
              <a:spcAft>
                <a:spcPts val="0"/>
              </a:spcAft>
            </a:pPr>
            <a:r>
              <a:rPr lang="pt-BR" altLang="zh-TW" sz="2200" dirty="0"/>
              <a:t>AFIO_FUN_ADC</a:t>
            </a:r>
          </a:p>
          <a:p>
            <a:pPr lvl="1" fontAlgn="auto">
              <a:spcAft>
                <a:spcPts val="0"/>
              </a:spcAft>
            </a:pPr>
            <a:r>
              <a:rPr lang="pt-BR" altLang="zh-TW" sz="2200" dirty="0"/>
              <a:t>......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25424" r="1311" b="5139"/>
          <a:stretch/>
        </p:blipFill>
        <p:spPr>
          <a:xfrm>
            <a:off x="3203848" y="4902653"/>
            <a:ext cx="5832648" cy="5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0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通用輸入</a:t>
            </a:r>
            <a:r>
              <a:rPr lang="en-US" altLang="zh-TW" dirty="0"/>
              <a:t>/</a:t>
            </a:r>
            <a:r>
              <a:rPr lang="zh-TW" altLang="en-US" dirty="0"/>
              <a:t>輸出埠</a:t>
            </a:r>
            <a:r>
              <a:rPr lang="en-US" altLang="zh-TW" dirty="0"/>
              <a:t>(General Purpose I/O, GPIO)</a:t>
            </a:r>
          </a:p>
          <a:p>
            <a:pPr lvl="1"/>
            <a:r>
              <a:rPr lang="zh-TW" altLang="en-US" dirty="0"/>
              <a:t>基本的高低電位輸入輸出功能。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</a:p>
          <a:p>
            <a:pPr lvl="2"/>
            <a:r>
              <a:rPr lang="zh-TW" altLang="en-US" dirty="0"/>
              <a:t>具史密特觸發</a:t>
            </a:r>
            <a:r>
              <a:rPr lang="en-US" altLang="zh-TW" dirty="0"/>
              <a:t>(Schmitt Trigger)</a:t>
            </a:r>
            <a:r>
              <a:rPr lang="zh-TW" altLang="en-US" dirty="0"/>
              <a:t>輸入功能。</a:t>
            </a:r>
          </a:p>
          <a:p>
            <a:pPr lvl="2"/>
            <a:r>
              <a:rPr lang="zh-TW" altLang="en-US" dirty="0"/>
              <a:t>具輸入提升電阻</a:t>
            </a:r>
            <a:r>
              <a:rPr lang="en-US" altLang="zh-TW" dirty="0"/>
              <a:t>(Pull-up)/</a:t>
            </a:r>
            <a:r>
              <a:rPr lang="zh-TW" altLang="en-US" dirty="0"/>
              <a:t>接地電阻</a:t>
            </a:r>
            <a:r>
              <a:rPr lang="en-US" altLang="zh-TW" dirty="0"/>
              <a:t>(Pull-down)</a:t>
            </a:r>
            <a:r>
              <a:rPr lang="zh-TW" altLang="en-US" dirty="0"/>
              <a:t>功能。</a:t>
            </a:r>
          </a:p>
          <a:p>
            <a:pPr lvl="1"/>
            <a:r>
              <a:rPr lang="zh-TW" altLang="en-US" dirty="0"/>
              <a:t>輸出</a:t>
            </a:r>
            <a:endParaRPr lang="en-US" altLang="zh-TW" dirty="0"/>
          </a:p>
          <a:p>
            <a:pPr lvl="2"/>
            <a:r>
              <a:rPr lang="zh-TW" altLang="en-US" dirty="0"/>
              <a:t>具推挽式</a:t>
            </a:r>
            <a:r>
              <a:rPr lang="en-US" altLang="zh-TW" dirty="0"/>
              <a:t>(Push-pull</a:t>
            </a:r>
            <a:r>
              <a:rPr lang="en-US" altLang="zh-TW" dirty="0" smtClean="0"/>
              <a:t>)/</a:t>
            </a:r>
            <a:r>
              <a:rPr lang="zh-TW" altLang="en-US" dirty="0"/>
              <a:t>汲極開路</a:t>
            </a:r>
            <a:r>
              <a:rPr lang="en-US" altLang="zh-TW" dirty="0" smtClean="0"/>
              <a:t>(</a:t>
            </a:r>
            <a:r>
              <a:rPr lang="en-US" altLang="zh-TW" dirty="0"/>
              <a:t>Open Drain)</a:t>
            </a:r>
            <a:r>
              <a:rPr lang="zh-TW" altLang="en-US" dirty="0"/>
              <a:t>功能</a:t>
            </a:r>
          </a:p>
          <a:p>
            <a:pPr lvl="2"/>
            <a:r>
              <a:rPr lang="zh-TW" altLang="en-US" dirty="0"/>
              <a:t>輸出具設定</a:t>
            </a:r>
            <a:r>
              <a:rPr lang="en-US" altLang="zh-TW" dirty="0"/>
              <a:t>/</a:t>
            </a:r>
            <a:r>
              <a:rPr lang="zh-TW" altLang="en-US" dirty="0"/>
              <a:t>清除功能。</a:t>
            </a:r>
            <a:endParaRPr lang="en-US" altLang="zh-TW" dirty="0"/>
          </a:p>
          <a:p>
            <a:pPr lvl="1"/>
            <a:r>
              <a:rPr lang="zh-TW" altLang="en-US" dirty="0"/>
              <a:t>本晶片具備多組</a:t>
            </a:r>
            <a:r>
              <a:rPr lang="en-US" altLang="zh-TW" dirty="0"/>
              <a:t>GPIO</a:t>
            </a:r>
            <a:r>
              <a:rPr lang="zh-TW" altLang="en-US" dirty="0"/>
              <a:t>模組</a:t>
            </a:r>
            <a:endParaRPr lang="en-US" altLang="zh-TW" dirty="0"/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A0~A15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FF0000"/>
                </a:solidFill>
              </a:rPr>
              <a:t>(PA12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PA13</a:t>
            </a:r>
            <a:r>
              <a:rPr lang="zh-TW" altLang="en-US" dirty="0">
                <a:solidFill>
                  <a:srgbClr val="FF0000"/>
                </a:solidFill>
              </a:rPr>
              <a:t>是</a:t>
            </a:r>
            <a:r>
              <a:rPr lang="en-US" altLang="zh-TW" dirty="0">
                <a:solidFill>
                  <a:srgbClr val="FF0000"/>
                </a:solidFill>
              </a:rPr>
              <a:t>Download</a:t>
            </a:r>
            <a:r>
              <a:rPr lang="zh-TW" altLang="en-US" dirty="0">
                <a:solidFill>
                  <a:srgbClr val="FF0000"/>
                </a:solidFill>
              </a:rPr>
              <a:t>腳，新手請勿使用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B0~B15</a:t>
            </a:r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C0~C15</a:t>
            </a:r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D0~D3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(1/7)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869160"/>
            <a:ext cx="2470968" cy="16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7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(2/7)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5156"/>
          <a:stretch/>
        </p:blipFill>
        <p:spPr>
          <a:xfrm>
            <a:off x="107504" y="3524137"/>
            <a:ext cx="4392488" cy="28298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362" y="3977731"/>
            <a:ext cx="4329574" cy="2376257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448271"/>
          </a:xfrm>
        </p:spPr>
        <p:txBody>
          <a:bodyPr>
            <a:normAutofit/>
          </a:bodyPr>
          <a:lstStyle/>
          <a:p>
            <a:r>
              <a:rPr lang="en-US" altLang="zh-TW" dirty="0"/>
              <a:t>GPIO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zh-TW" altLang="en-US" dirty="0"/>
              <a:t>本晶片為</a:t>
            </a:r>
            <a:r>
              <a:rPr lang="en-US" altLang="zh-TW" dirty="0"/>
              <a:t>32</a:t>
            </a:r>
            <a:r>
              <a:rPr lang="zh-TW" altLang="en-US" dirty="0"/>
              <a:t>位元處理器，故暫存器多以</a:t>
            </a:r>
            <a:r>
              <a:rPr lang="en-US" altLang="zh-TW" dirty="0"/>
              <a:t>32</a:t>
            </a:r>
            <a:r>
              <a:rPr lang="zh-TW" altLang="en-US" dirty="0"/>
              <a:t>位元為一個單位進行分配</a:t>
            </a:r>
            <a:endParaRPr lang="en-US" altLang="zh-TW" dirty="0"/>
          </a:p>
          <a:p>
            <a:pPr lvl="1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A~D</a:t>
            </a:r>
            <a:r>
              <a:rPr lang="zh-TW" altLang="en-US" dirty="0"/>
              <a:t>相同功能的暫存器以相似名稱定義</a:t>
            </a:r>
            <a:endParaRPr lang="en-US" altLang="zh-TW" dirty="0"/>
          </a:p>
          <a:p>
            <a:pPr lvl="2"/>
            <a:r>
              <a:rPr lang="zh-TW" altLang="en-US" dirty="0"/>
              <a:t>如資料方向暫存器以</a:t>
            </a:r>
            <a:r>
              <a:rPr lang="en-US" altLang="zh-TW" dirty="0" err="1"/>
              <a:t>PxDIRDC</a:t>
            </a:r>
            <a:r>
              <a:rPr lang="zh-TW" altLang="en-US" dirty="0"/>
              <a:t>表示</a:t>
            </a:r>
            <a:r>
              <a:rPr lang="en-US" altLang="zh-TW" dirty="0"/>
              <a:t>(</a:t>
            </a:r>
            <a:r>
              <a:rPr lang="pt-BR" altLang="zh-TW" dirty="0"/>
              <a:t>x = A, B, C, D)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4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電路架構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GPIO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zh-TW" altLang="en-US" dirty="0"/>
              <a:t>本周會用到的暫存器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endParaRPr lang="en-US" altLang="zh-TW" dirty="0"/>
          </a:p>
          <a:p>
            <a:pPr lvl="2"/>
            <a:r>
              <a:rPr lang="en-US" altLang="zh-TW" dirty="0" err="1"/>
              <a:t>PxDIRCR</a:t>
            </a:r>
            <a:endParaRPr lang="en-US" altLang="zh-TW" dirty="0"/>
          </a:p>
          <a:p>
            <a:pPr lvl="2"/>
            <a:r>
              <a:rPr lang="en-US" altLang="zh-TW" dirty="0" err="1"/>
              <a:t>PxINER</a:t>
            </a:r>
            <a:endParaRPr lang="en-US" altLang="zh-TW" dirty="0"/>
          </a:p>
          <a:p>
            <a:pPr lvl="2"/>
            <a:r>
              <a:rPr lang="en-US" altLang="zh-TW" dirty="0" err="1"/>
              <a:t>PxPUR</a:t>
            </a:r>
            <a:endParaRPr lang="en-US" altLang="zh-TW" dirty="0"/>
          </a:p>
          <a:p>
            <a:pPr lvl="2"/>
            <a:r>
              <a:rPr lang="en-US" altLang="zh-TW" dirty="0" err="1"/>
              <a:t>PxPDR</a:t>
            </a:r>
            <a:endParaRPr lang="en-US" altLang="zh-TW" dirty="0"/>
          </a:p>
          <a:p>
            <a:pPr lvl="2"/>
            <a:r>
              <a:rPr lang="en-US" altLang="zh-TW" dirty="0" err="1"/>
              <a:t>PxDINR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endParaRPr lang="en-US" altLang="zh-TW" dirty="0"/>
          </a:p>
          <a:p>
            <a:pPr lvl="2"/>
            <a:r>
              <a:rPr lang="en-US" altLang="zh-TW" dirty="0" err="1"/>
              <a:t>PxDIRCR</a:t>
            </a:r>
            <a:endParaRPr lang="en-US" altLang="zh-TW" dirty="0"/>
          </a:p>
          <a:p>
            <a:pPr lvl="2"/>
            <a:r>
              <a:rPr lang="en-US" altLang="zh-TW" dirty="0" err="1"/>
              <a:t>PxOUTR</a:t>
            </a:r>
            <a:endParaRPr lang="en-US" altLang="zh-TW" dirty="0"/>
          </a:p>
          <a:p>
            <a:pPr lvl="2"/>
            <a:r>
              <a:rPr lang="en-US" altLang="zh-TW" dirty="0" err="1"/>
              <a:t>PxRR</a:t>
            </a:r>
            <a:endParaRPr lang="en-US" altLang="zh-TW" dirty="0"/>
          </a:p>
          <a:p>
            <a:pPr lvl="2"/>
            <a:r>
              <a:rPr lang="en-US" altLang="zh-TW" dirty="0" err="1"/>
              <a:t>PxSRR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(3/7)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5156"/>
          <a:stretch/>
        </p:blipFill>
        <p:spPr>
          <a:xfrm>
            <a:off x="4294312" y="2077616"/>
            <a:ext cx="4392488" cy="28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2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(4/7)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GPIO</a:t>
            </a:r>
            <a:r>
              <a:rPr lang="zh-TW" altLang="en-US" dirty="0"/>
              <a:t>的</a:t>
            </a:r>
            <a:r>
              <a:rPr lang="en-US" altLang="zh-TW" dirty="0"/>
              <a:t>API(1/2)</a:t>
            </a:r>
          </a:p>
          <a:p>
            <a:pPr lvl="1"/>
            <a:r>
              <a:rPr lang="zh-TW" altLang="en-US" dirty="0"/>
              <a:t>設定腳位</a:t>
            </a:r>
            <a:r>
              <a:rPr lang="en-US" altLang="zh-TW" dirty="0"/>
              <a:t>I/O</a:t>
            </a:r>
            <a:r>
              <a:rPr lang="zh-TW" altLang="en-US" dirty="0"/>
              <a:t>方向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/>
              <a:t>GPIO_DirectionConfig</a:t>
            </a:r>
            <a:r>
              <a:rPr lang="en-US" altLang="zh-TW" dirty="0"/>
              <a:t>(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, </a:t>
            </a:r>
          </a:p>
          <a:p>
            <a:pPr marL="363537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rgbClr val="00B0F0"/>
                </a:solidFill>
              </a:rPr>
              <a:t>GPIO_DIR_x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dirty="0"/>
              <a:t>設定腳位是否加上提升</a:t>
            </a:r>
            <a:r>
              <a:rPr lang="en-US" altLang="zh-TW" dirty="0"/>
              <a:t>/</a:t>
            </a:r>
            <a:r>
              <a:rPr lang="zh-TW" altLang="en-US" dirty="0"/>
              <a:t>接地電阻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/>
              <a:t>GPIO_PullResistorConfig</a:t>
            </a:r>
            <a:r>
              <a:rPr lang="en-US" altLang="zh-TW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, </a:t>
            </a:r>
          </a:p>
          <a:p>
            <a:pPr marL="363537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rgbClr val="7030A0"/>
                </a:solidFill>
              </a:rPr>
              <a:t>GPIO_PR_x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dirty="0"/>
              <a:t>設定腳位是否開啟</a:t>
            </a:r>
            <a:r>
              <a:rPr lang="en-US" altLang="zh-TW" dirty="0"/>
              <a:t>Input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/>
              <a:t>GPIO_InputConfig</a:t>
            </a:r>
            <a:r>
              <a:rPr lang="en-US" altLang="zh-TW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, </a:t>
            </a:r>
            <a:r>
              <a:rPr lang="pt-BR" altLang="zh-TW" dirty="0">
                <a:solidFill>
                  <a:srgbClr val="FFC000"/>
                </a:solidFill>
              </a:rPr>
              <a:t>Cmd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dirty="0"/>
              <a:t>讀取某一腳位</a:t>
            </a:r>
            <a:r>
              <a:rPr lang="en-US" altLang="zh-TW" dirty="0"/>
              <a:t>Input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FlagStatus</a:t>
            </a:r>
            <a:r>
              <a:rPr lang="en-US" altLang="zh-TW" dirty="0"/>
              <a:t> </a:t>
            </a:r>
            <a:r>
              <a:rPr lang="en-US" altLang="zh-TW" dirty="0" err="1"/>
              <a:t>GPIO_ReadInBit</a:t>
            </a:r>
            <a:r>
              <a:rPr lang="en-US" altLang="zh-TW" dirty="0"/>
              <a:t> 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)</a:t>
            </a:r>
          </a:p>
          <a:p>
            <a:pPr lvl="1"/>
            <a:endParaRPr lang="en-US" altLang="zh-TW" dirty="0"/>
          </a:p>
          <a:p>
            <a:pPr marL="363537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6604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(5/7)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GPIO</a:t>
            </a:r>
            <a:r>
              <a:rPr lang="zh-TW" altLang="en-US" dirty="0"/>
              <a:t>的</a:t>
            </a:r>
            <a:r>
              <a:rPr lang="en-US" altLang="zh-TW" dirty="0"/>
              <a:t>API(2/2)</a:t>
            </a:r>
          </a:p>
          <a:p>
            <a:pPr lvl="1"/>
            <a:r>
              <a:rPr lang="zh-TW" altLang="en-US" dirty="0"/>
              <a:t>讀取</a:t>
            </a:r>
            <a:r>
              <a:rPr lang="en-US" altLang="zh-TW" dirty="0" err="1"/>
              <a:t>Px</a:t>
            </a:r>
            <a:r>
              <a:rPr lang="zh-TW" altLang="en-US" dirty="0"/>
              <a:t>全部腳位</a:t>
            </a:r>
            <a:r>
              <a:rPr lang="en-US" altLang="zh-TW" dirty="0"/>
              <a:t>Input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2"/>
            <a:r>
              <a:rPr lang="en-US" altLang="zh-TW" dirty="0"/>
              <a:t>u16 </a:t>
            </a:r>
            <a:r>
              <a:rPr lang="en-US" altLang="zh-TW" dirty="0" err="1"/>
              <a:t>GPIO_ReadInData</a:t>
            </a:r>
            <a:r>
              <a:rPr lang="en-US" altLang="zh-TW" dirty="0"/>
              <a:t> 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)</a:t>
            </a:r>
          </a:p>
          <a:p>
            <a:pPr lvl="2"/>
            <a:r>
              <a:rPr lang="zh-TW" altLang="en-US" dirty="0"/>
              <a:t>回傳數值型態</a:t>
            </a:r>
            <a:r>
              <a:rPr lang="en-US" altLang="zh-TW" dirty="0"/>
              <a:t>u16</a:t>
            </a:r>
            <a:r>
              <a:rPr lang="zh-TW" altLang="en-US" dirty="0"/>
              <a:t>代表</a:t>
            </a:r>
            <a:r>
              <a:rPr lang="en-US" altLang="zh-TW" dirty="0"/>
              <a:t>unsigned16</a:t>
            </a:r>
            <a:r>
              <a:rPr lang="zh-TW" altLang="en-US" dirty="0"/>
              <a:t>位元數值，其</a:t>
            </a:r>
            <a:r>
              <a:rPr lang="en-US" altLang="zh-TW" dirty="0"/>
              <a:t>16</a:t>
            </a:r>
            <a:r>
              <a:rPr lang="zh-TW" altLang="en-US" dirty="0"/>
              <a:t>位元一一對應到輸入的</a:t>
            </a:r>
            <a:r>
              <a:rPr lang="en-US" altLang="zh-TW" dirty="0"/>
              <a:t>Px0~Px16</a:t>
            </a:r>
            <a:r>
              <a:rPr lang="zh-TW" altLang="en-US" dirty="0"/>
              <a:t>的資料</a:t>
            </a:r>
            <a:endParaRPr lang="en-US" altLang="zh-TW" dirty="0"/>
          </a:p>
          <a:p>
            <a:pPr lvl="1"/>
            <a:r>
              <a:rPr lang="zh-TW" altLang="en-US" dirty="0"/>
              <a:t>設定某一腳位</a:t>
            </a:r>
            <a:r>
              <a:rPr lang="en-US" altLang="zh-TW" dirty="0"/>
              <a:t>Output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/>
              <a:t>GPIO_WriteOutBits</a:t>
            </a:r>
            <a:r>
              <a:rPr lang="en-US" altLang="zh-TW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FlagStatus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dirty="0"/>
              <a:t>設定</a:t>
            </a:r>
            <a:r>
              <a:rPr lang="en-US" altLang="zh-TW" dirty="0" err="1"/>
              <a:t>Px</a:t>
            </a:r>
            <a:r>
              <a:rPr lang="zh-TW" altLang="en-US" dirty="0"/>
              <a:t>全部腳位</a:t>
            </a:r>
            <a:r>
              <a:rPr lang="en-US" altLang="zh-TW" dirty="0"/>
              <a:t>Output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 smtClean="0"/>
              <a:t>GPIO_WriteOutData</a:t>
            </a:r>
            <a:r>
              <a:rPr lang="en-US" altLang="zh-TW" dirty="0" smtClean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dirty="0"/>
              <a:t>u16</a:t>
            </a:r>
            <a:r>
              <a:rPr lang="en-US" altLang="zh-TW" sz="2000" dirty="0"/>
              <a:t>)</a:t>
            </a:r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1"/>
            <a:endParaRPr lang="en-US" altLang="zh-TW" dirty="0"/>
          </a:p>
          <a:p>
            <a:pPr marL="363537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6261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(6/7)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lvl="1" indent="-363538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en-US" altLang="zh-TW" dirty="0" err="1">
                <a:solidFill>
                  <a:srgbClr val="FF0000"/>
                </a:solidFill>
              </a:rPr>
              <a:t>HT_GPIOx</a:t>
            </a:r>
            <a:r>
              <a:rPr lang="en-US" altLang="zh-TW" dirty="0"/>
              <a:t>(</a:t>
            </a:r>
            <a:r>
              <a:rPr lang="zh-TW" altLang="en-US" dirty="0"/>
              <a:t>與</a:t>
            </a:r>
            <a:r>
              <a:rPr lang="en-US" altLang="zh-TW" dirty="0"/>
              <a:t>AFIO</a:t>
            </a:r>
            <a:r>
              <a:rPr lang="zh-TW" altLang="en-US" dirty="0"/>
              <a:t>的</a:t>
            </a:r>
            <a:r>
              <a:rPr lang="pt-BR" altLang="zh-TW" dirty="0">
                <a:solidFill>
                  <a:srgbClr val="FF0000"/>
                </a:solidFill>
              </a:rPr>
              <a:t>GPIO_Px</a:t>
            </a:r>
            <a:r>
              <a:rPr lang="zh-TW" altLang="en-US" dirty="0"/>
              <a:t>有微妙差別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HT_GPIOA</a:t>
            </a:r>
          </a:p>
          <a:p>
            <a:pPr lvl="1"/>
            <a:r>
              <a:rPr lang="en-US" altLang="zh-TW" dirty="0"/>
              <a:t>HT_GPIOB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 err="1">
                <a:solidFill>
                  <a:srgbClr val="00B050"/>
                </a:solidFill>
              </a:rPr>
              <a:t>GPIO_PIN_x</a:t>
            </a:r>
            <a:endParaRPr lang="en-US" altLang="zh-TW" dirty="0"/>
          </a:p>
          <a:p>
            <a:pPr lvl="1"/>
            <a:r>
              <a:rPr lang="en-US" altLang="zh-TW" dirty="0"/>
              <a:t>GPIO_PIN_0</a:t>
            </a:r>
          </a:p>
          <a:p>
            <a:pPr lvl="1"/>
            <a:r>
              <a:rPr lang="en-US" altLang="zh-TW" dirty="0"/>
              <a:t>GPIO_PIN_1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 err="1">
                <a:solidFill>
                  <a:srgbClr val="00B0F0"/>
                </a:solidFill>
              </a:rPr>
              <a:t>GPIO_DIR_x</a:t>
            </a:r>
            <a:endParaRPr lang="en-US" altLang="zh-TW" dirty="0"/>
          </a:p>
          <a:p>
            <a:pPr lvl="1"/>
            <a:r>
              <a:rPr lang="en-US" altLang="zh-TW" dirty="0"/>
              <a:t>GPIO_DIR_IN</a:t>
            </a:r>
          </a:p>
          <a:p>
            <a:pPr lvl="1"/>
            <a:r>
              <a:rPr lang="en-US" altLang="zh-TW" dirty="0"/>
              <a:t>GPIO_DIR_OUT</a:t>
            </a:r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3763073" y="1631606"/>
            <a:ext cx="5275312" cy="417365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3538" lvl="1" indent="-363538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itchFamily="2" charset="2"/>
              <a:buChar char="p"/>
            </a:pPr>
            <a:r>
              <a:rPr lang="en-US" altLang="zh-TW" dirty="0" err="1">
                <a:solidFill>
                  <a:srgbClr val="7030A0"/>
                </a:solidFill>
              </a:rPr>
              <a:t>GPIO_PR_x</a:t>
            </a:r>
            <a:endParaRPr lang="en-US" altLang="zh-TW" dirty="0">
              <a:solidFill>
                <a:srgbClr val="7030A0"/>
              </a:solidFill>
            </a:endParaRP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GPIO_PR_UP</a:t>
            </a: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GPIO_PR_DOWN</a:t>
            </a:r>
            <a:endParaRPr lang="en-US" altLang="zh-TW" dirty="0">
              <a:solidFill>
                <a:srgbClr val="7030A0"/>
              </a:solidFill>
            </a:endParaRP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GPIO_PR_DISABLE</a:t>
            </a:r>
          </a:p>
          <a:p>
            <a:pPr marL="363538" lvl="1" indent="-363538" fontAlgn="auto">
              <a:spcBef>
                <a:spcPts val="400"/>
              </a:spcBef>
              <a:spcAft>
                <a:spcPts val="0"/>
              </a:spcAft>
            </a:pPr>
            <a:r>
              <a:rPr lang="pt-BR" altLang="zh-TW" dirty="0">
                <a:solidFill>
                  <a:srgbClr val="FFC000"/>
                </a:solidFill>
              </a:rPr>
              <a:t>Cmd</a:t>
            </a: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ENABLE</a:t>
            </a: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DISABLE</a:t>
            </a:r>
            <a:endParaRPr lang="en-US" altLang="zh-TW" dirty="0">
              <a:solidFill>
                <a:srgbClr val="FFC000"/>
              </a:solidFill>
            </a:endParaRPr>
          </a:p>
          <a:p>
            <a:pPr marL="363538" lvl="1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FlagStatus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SET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75520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(7/7)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的快速用法</a:t>
            </a:r>
            <a:endParaRPr lang="en-US" altLang="zh-TW" dirty="0"/>
          </a:p>
          <a:p>
            <a:pPr lvl="1"/>
            <a:r>
              <a:rPr lang="zh-TW" altLang="en-US" dirty="0"/>
              <a:t>可將腳位一次設定完成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29536"/>
          <a:stretch/>
        </p:blipFill>
        <p:spPr>
          <a:xfrm>
            <a:off x="251520" y="4437112"/>
            <a:ext cx="6972300" cy="7193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38034"/>
          <a:stretch/>
        </p:blipFill>
        <p:spPr>
          <a:xfrm>
            <a:off x="323528" y="2492896"/>
            <a:ext cx="4800600" cy="7200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58741"/>
          <a:stretch/>
        </p:blipFill>
        <p:spPr>
          <a:xfrm>
            <a:off x="4067944" y="3402828"/>
            <a:ext cx="4800600" cy="479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8435" b="1093"/>
          <a:stretch/>
        </p:blipFill>
        <p:spPr>
          <a:xfrm>
            <a:off x="2171700" y="5688340"/>
            <a:ext cx="6972300" cy="311068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 rot="18435877">
            <a:off x="4148109" y="2531387"/>
            <a:ext cx="792088" cy="770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8435877">
            <a:off x="4362463" y="4856991"/>
            <a:ext cx="792088" cy="770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7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修改官方範例</a:t>
            </a:r>
            <a:r>
              <a:rPr lang="en-US" altLang="zh-TW" dirty="0"/>
              <a:t>..\example\GPIO\</a:t>
            </a:r>
            <a:r>
              <a:rPr lang="en-US" altLang="zh-TW" dirty="0" err="1"/>
              <a:t>InputOutput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 smtClean="0"/>
              <a:t>使用按鈕控制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燈亮暗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95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範例程式流程圖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  <a:endParaRPr lang="en-US" altLang="zh-TW" dirty="0"/>
          </a:p>
        </p:txBody>
      </p:sp>
      <p:pic>
        <p:nvPicPr>
          <p:cNvPr id="1026" name="Picture 2" descr="D:\微處理機與介面實驗\108微處理機實驗\流程圖\GPIO範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3888432" cy="410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xmlns="" id="{B5B7E856-19FA-447C-AC2F-BC58F876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r>
              <a:rPr lang="en-US" altLang="zh-TW" dirty="0" smtClean="0"/>
              <a:t>CKCU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</a:rPr>
              <a:t>宣告</a:t>
            </a:r>
            <a:r>
              <a:rPr lang="en-US" altLang="zh-TW" dirty="0"/>
              <a:t>CKCU</a:t>
            </a:r>
            <a:r>
              <a:rPr lang="zh-TW" altLang="en-US" dirty="0">
                <a:latin typeface="標楷體" panose="03000509000000000000" pitchFamily="65" charset="-120"/>
              </a:rPr>
              <a:t>相關設定，開啟使用的腳位</a:t>
            </a:r>
            <a:r>
              <a:rPr lang="zh-TW" altLang="en-US" dirty="0"/>
              <a:t>（</a:t>
            </a:r>
            <a:r>
              <a:rPr lang="en-US" altLang="zh-TW" dirty="0"/>
              <a:t>PB</a:t>
            </a:r>
            <a:r>
              <a:rPr lang="zh-TW" altLang="en-US" dirty="0"/>
              <a:t>、</a:t>
            </a:r>
            <a:r>
              <a:rPr lang="en-US" altLang="zh-TW" dirty="0"/>
              <a:t>PC</a:t>
            </a:r>
            <a:r>
              <a:rPr lang="zh-TW" altLang="en-US" dirty="0"/>
              <a:t>、</a:t>
            </a:r>
            <a:r>
              <a:rPr lang="en-US" altLang="zh-TW" dirty="0"/>
              <a:t>PD</a:t>
            </a:r>
            <a:r>
              <a:rPr lang="zh-TW" altLang="en-US" dirty="0"/>
              <a:t>）、開啟</a:t>
            </a:r>
            <a:r>
              <a:rPr lang="en-US" altLang="zh-TW" dirty="0"/>
              <a:t>AFIO</a:t>
            </a:r>
            <a:r>
              <a:rPr lang="zh-TW" altLang="en-US" dirty="0"/>
              <a:t>功能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328E7E5D-7428-4C8A-B04F-1B80003A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1/5)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18997"/>
            <a:ext cx="5862463" cy="21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F9268AE-AAEB-4E79-8999-CBC566E4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2/5)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GPIO</a:t>
            </a:r>
            <a:r>
              <a:rPr lang="zh-TW" altLang="en-US" dirty="0" smtClean="0"/>
              <a:t>輸出輸入設定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52959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微處理機與介面實驗\108微處理機實驗\實驗03：基本設定與通用IO—CKCU_AFIO_GPIO\範例3LED3Button\3LED3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4026356" cy="40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F527FADC-97F6-4C39-AAAA-51B6732F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3/5)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10539"/>
          </a:xfrm>
        </p:spPr>
        <p:txBody>
          <a:bodyPr/>
          <a:lstStyle/>
          <a:p>
            <a:r>
              <a:rPr lang="zh-TW" altLang="en-US" dirty="0" smtClean="0"/>
              <a:t>主程式撰寫</a:t>
            </a:r>
            <a:endParaRPr lang="en-US" altLang="zh-TW" dirty="0" smtClean="0"/>
          </a:p>
          <a:p>
            <a:pPr lvl="1"/>
            <a:r>
              <a:rPr lang="zh-TW" altLang="en-US" sz="2000" dirty="0">
                <a:latin typeface="標楷體" panose="03000509000000000000" pitchFamily="65" charset="-120"/>
              </a:rPr>
              <a:t>啟用</a:t>
            </a:r>
            <a:r>
              <a:rPr lang="en-US" altLang="zh-TW" sz="2000" dirty="0"/>
              <a:t>CKCU</a:t>
            </a:r>
            <a:r>
              <a:rPr lang="zh-TW" altLang="en-US" sz="2000" dirty="0">
                <a:latin typeface="標楷體" panose="03000509000000000000" pitchFamily="65" charset="-120"/>
              </a:rPr>
              <a:t>與</a:t>
            </a:r>
            <a:r>
              <a:rPr lang="en-US" altLang="zh-TW" sz="2000" dirty="0"/>
              <a:t>GPIO</a:t>
            </a:r>
            <a:r>
              <a:rPr lang="zh-TW" altLang="en-US" sz="2000" dirty="0">
                <a:latin typeface="標楷體" panose="03000509000000000000" pitchFamily="65" charset="-120"/>
              </a:rPr>
              <a:t>設定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</a:rPr>
              <a:t>讀取</a:t>
            </a:r>
            <a:r>
              <a:rPr lang="en-US" altLang="zh-TW" sz="2000" dirty="0">
                <a:latin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</a:rPr>
              <a:t>個按鈕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數值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</a:rPr>
              <a:t>顯示對應位置的</a:t>
            </a:r>
            <a:r>
              <a:rPr lang="en-US" altLang="zh-TW" sz="2000" dirty="0">
                <a:latin typeface="標楷體" panose="03000509000000000000" pitchFamily="65" charset="-120"/>
              </a:rPr>
              <a:t>LED</a:t>
            </a:r>
            <a:r>
              <a:rPr lang="zh-TW" altLang="en-US" sz="2000" dirty="0">
                <a:latin typeface="標楷體" panose="03000509000000000000" pitchFamily="65" charset="-120"/>
              </a:rPr>
              <a:t>燈</a:t>
            </a:r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58959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69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熟悉</a:t>
            </a:r>
            <a:r>
              <a:rPr lang="en-US" altLang="zh-TW" dirty="0"/>
              <a:t>HT32F52352</a:t>
            </a:r>
            <a:r>
              <a:rPr lang="zh-TW" altLang="en-US" dirty="0"/>
              <a:t>的軟體開發套件</a:t>
            </a:r>
            <a:endParaRPr lang="en-US" altLang="zh-TW" dirty="0"/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TW" altLang="en-US" dirty="0"/>
              <a:t>輸出輸入設定</a:t>
            </a:r>
            <a:r>
              <a:rPr lang="en-US" altLang="zh-TW" dirty="0"/>
              <a:t>(GPIO)</a:t>
            </a:r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TW" altLang="en-US" dirty="0"/>
              <a:t>腳位功能設定</a:t>
            </a:r>
            <a:r>
              <a:rPr lang="en-US" altLang="zh-TW" dirty="0"/>
              <a:t>(AFIO)</a:t>
            </a:r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TW" altLang="en-US" dirty="0"/>
              <a:t>模組時鐘設定</a:t>
            </a:r>
            <a:r>
              <a:rPr lang="en-US" altLang="zh-TW"/>
              <a:t>(CKCU)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4285461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2F3B5C87-8CD0-4492-9FB6-4531F72B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驗收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Wakeup</a:t>
            </a:r>
            <a:r>
              <a:rPr lang="zh-TW" altLang="en-US" dirty="0" smtClean="0"/>
              <a:t>按鈕控制狀態切換</a:t>
            </a:r>
            <a:endParaRPr lang="en-US" altLang="zh-TW" dirty="0" smtClean="0"/>
          </a:p>
          <a:p>
            <a:pPr lvl="1"/>
            <a:r>
              <a:rPr lang="zh-TW" altLang="en-US" dirty="0"/>
              <a:t>狀態一</a:t>
            </a:r>
            <a:r>
              <a:rPr lang="en-US" altLang="zh-TW" dirty="0"/>
              <a:t>:</a:t>
            </a:r>
            <a:r>
              <a:rPr lang="zh-TW" altLang="en-US" dirty="0"/>
              <a:t>按下</a:t>
            </a:r>
            <a:r>
              <a:rPr lang="en-US" altLang="zh-TW" dirty="0"/>
              <a:t>Wakeup</a:t>
            </a:r>
            <a:r>
              <a:rPr lang="zh-TW" altLang="en-US" dirty="0"/>
              <a:t>按鈕，</a:t>
            </a:r>
            <a:r>
              <a:rPr lang="en-US" altLang="zh-TW" dirty="0" smtClean="0"/>
              <a:t>LED2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LED3</a:t>
            </a:r>
            <a:r>
              <a:rPr lang="zh-TW" altLang="en-US" dirty="0" smtClean="0"/>
              <a:t>相互</a:t>
            </a:r>
            <a:r>
              <a:rPr lang="zh-TW" altLang="en-US" dirty="0"/>
              <a:t>閃爍</a:t>
            </a:r>
            <a:endParaRPr lang="en-US" altLang="zh-TW" dirty="0"/>
          </a:p>
          <a:p>
            <a:pPr lvl="1"/>
            <a:r>
              <a:rPr lang="zh-TW" altLang="en-US" dirty="0"/>
              <a:t>狀態二</a:t>
            </a:r>
            <a:r>
              <a:rPr lang="en-US" altLang="zh-TW" dirty="0"/>
              <a:t>:</a:t>
            </a:r>
            <a:r>
              <a:rPr lang="zh-TW" altLang="en-US" dirty="0"/>
              <a:t>未按下</a:t>
            </a:r>
            <a:r>
              <a:rPr lang="en-US" altLang="zh-TW" dirty="0"/>
              <a:t>Wakeup</a:t>
            </a:r>
            <a:r>
              <a:rPr lang="zh-TW" altLang="en-US" dirty="0"/>
              <a:t>按鈕，</a:t>
            </a:r>
            <a:r>
              <a:rPr lang="en-US" altLang="zh-TW" dirty="0"/>
              <a:t>Key1</a:t>
            </a:r>
            <a:r>
              <a:rPr lang="zh-TW" altLang="en-US" dirty="0"/>
              <a:t>、</a:t>
            </a:r>
            <a:r>
              <a:rPr lang="en-US" altLang="zh-TW" dirty="0"/>
              <a:t>Key2</a:t>
            </a:r>
            <a:r>
              <a:rPr lang="zh-TW" altLang="en-US" dirty="0"/>
              <a:t>按鈕可控制</a:t>
            </a:r>
            <a:r>
              <a:rPr lang="en-US" altLang="zh-TW" dirty="0"/>
              <a:t>	</a:t>
            </a:r>
            <a:r>
              <a:rPr lang="zh-TW" altLang="en-US" dirty="0"/>
              <a:t>          </a:t>
            </a:r>
            <a:r>
              <a:rPr lang="en-US" altLang="zh-TW" dirty="0" smtClean="0"/>
              <a:t>LED2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LED3</a:t>
            </a:r>
            <a:r>
              <a:rPr lang="zh-TW" altLang="en-US" dirty="0" smtClean="0"/>
              <a:t>亮暗</a:t>
            </a:r>
            <a:endParaRPr lang="en-US" altLang="zh-TW" dirty="0"/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讀取</a:t>
            </a:r>
            <a:r>
              <a:rPr lang="en-US" altLang="zh-TW" dirty="0"/>
              <a:t>Wakeup</a:t>
            </a:r>
            <a:r>
              <a:rPr lang="zh-TW" altLang="en-US" dirty="0" smtClean="0"/>
              <a:t>按鈕值判斷狀態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利用迴圈延遲令燈亮暗</a:t>
            </a:r>
            <a:r>
              <a:rPr lang="en-US" altLang="zh-TW" dirty="0" smtClean="0"/>
              <a:t>(</a:t>
            </a:r>
            <a:r>
              <a:rPr lang="zh-TW" altLang="en-US" dirty="0"/>
              <a:t>利用視覺暫留原理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5BBDA3DE-9F1E-4CEC-8CBF-A9BCD69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4/5)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7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2F3B5C87-8CD0-4492-9FB6-4531F72B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驗收</a:t>
            </a:r>
            <a:r>
              <a:rPr lang="zh-TW" altLang="en-US" dirty="0"/>
              <a:t>程式流程圖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5BBDA3DE-9F1E-4CEC-8CBF-A9BCD69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</a:t>
            </a:r>
            <a:r>
              <a:rPr lang="en-US" altLang="zh-TW" dirty="0"/>
              <a:t>5</a:t>
            </a:r>
            <a:r>
              <a:rPr lang="en-US" altLang="zh-TW" dirty="0" smtClean="0"/>
              <a:t>/5)</a:t>
            </a:r>
            <a:endParaRPr lang="zh-TW" altLang="en-US" dirty="0"/>
          </a:p>
        </p:txBody>
      </p:sp>
      <p:pic>
        <p:nvPicPr>
          <p:cNvPr id="2050" name="Picture 2" descr="D:\微處理機與介面實驗\108微處理機實驗\流程圖\GPIO驗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47893"/>
            <a:ext cx="7344816" cy="42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 smtClean="0"/>
              <a:t>ESK-20001</a:t>
            </a:r>
            <a:r>
              <a:rPr lang="zh-TW" altLang="en-US" dirty="0" smtClean="0"/>
              <a:t>擴充板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2537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時鐘控制單元</a:t>
            </a:r>
            <a:r>
              <a:rPr lang="en-US" altLang="zh-TW" dirty="0"/>
              <a:t>(Clock Control Unit, CKCU)</a:t>
            </a:r>
          </a:p>
          <a:p>
            <a:pPr lvl="1"/>
            <a:r>
              <a:rPr lang="zh-TW" altLang="en-US" dirty="0"/>
              <a:t>控制晶片內各功能模組的時鐘來源，各模組需要有時鐘才能運作其中主要分為</a:t>
            </a:r>
            <a:endParaRPr lang="en-US" altLang="zh-TW" dirty="0"/>
          </a:p>
          <a:p>
            <a:pPr lvl="2"/>
            <a:r>
              <a:rPr lang="zh-TW" altLang="en-US" dirty="0"/>
              <a:t>振盪器來源設定</a:t>
            </a:r>
            <a:endParaRPr lang="en-US" altLang="zh-TW" dirty="0"/>
          </a:p>
          <a:p>
            <a:pPr lvl="2"/>
            <a:r>
              <a:rPr lang="zh-TW" altLang="en-US" dirty="0"/>
              <a:t>鎖相迴路</a:t>
            </a:r>
            <a:r>
              <a:rPr lang="en-US" altLang="zh-TW" dirty="0"/>
              <a:t>(PLL)</a:t>
            </a:r>
            <a:r>
              <a:rPr lang="zh-TW" altLang="en-US" dirty="0"/>
              <a:t>調解時脈的設定</a:t>
            </a:r>
            <a:endParaRPr lang="en-US" altLang="zh-TW" dirty="0"/>
          </a:p>
          <a:p>
            <a:pPr lvl="2"/>
            <a:r>
              <a:rPr lang="zh-TW" altLang="en-US" dirty="0"/>
              <a:t>各模組時鐘來源的啟用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(1/8)</a:t>
            </a:r>
          </a:p>
        </p:txBody>
      </p:sp>
    </p:spTree>
    <p:extLst>
      <p:ext uri="{BB962C8B-B14F-4D97-AF65-F5344CB8AC3E}">
        <p14:creationId xmlns:p14="http://schemas.microsoft.com/office/powerpoint/2010/main" val="20290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時鐘控制單元</a:t>
            </a:r>
            <a:r>
              <a:rPr lang="en-US" altLang="zh-TW" dirty="0"/>
              <a:t>(Clock Control Unit, CKCU)</a:t>
            </a:r>
          </a:p>
          <a:p>
            <a:pPr lvl="1"/>
            <a:r>
              <a:rPr lang="zh-TW" altLang="en-US" dirty="0"/>
              <a:t>其中我們這節課需要啟用各模組時鐘來源</a:t>
            </a:r>
          </a:p>
          <a:p>
            <a:pPr lvl="1"/>
            <a:r>
              <a:rPr lang="zh-TW" altLang="en-US" dirty="0"/>
              <a:t>會調整到</a:t>
            </a:r>
            <a:r>
              <a:rPr lang="en-US" altLang="zh-TW" dirty="0"/>
              <a:t>AHBCCR,</a:t>
            </a:r>
            <a:r>
              <a:rPr lang="zh-TW" altLang="en-US" dirty="0"/>
              <a:t> </a:t>
            </a:r>
            <a:r>
              <a:rPr lang="en-US" altLang="zh-TW" dirty="0"/>
              <a:t>APBCCR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(2/8)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82688"/>
            <a:ext cx="5328592" cy="35106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465" y="2242270"/>
            <a:ext cx="3230000" cy="39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時鐘控制單元</a:t>
            </a:r>
            <a:r>
              <a:rPr lang="en-US" altLang="zh-TW" dirty="0"/>
              <a:t>(Clock Control Unit, CKCU)</a:t>
            </a:r>
          </a:p>
          <a:p>
            <a:pPr lvl="1"/>
            <a:r>
              <a:rPr lang="zh-TW" altLang="en-US" dirty="0"/>
              <a:t>我們這節課需要用到的模組為</a:t>
            </a:r>
            <a:endParaRPr lang="en-US" altLang="zh-TW" dirty="0"/>
          </a:p>
          <a:p>
            <a:pPr lvl="2"/>
            <a:r>
              <a:rPr lang="en-US" altLang="zh-TW" dirty="0"/>
              <a:t>GPIO(</a:t>
            </a:r>
            <a:r>
              <a:rPr lang="zh-TW" altLang="en-US" dirty="0"/>
              <a:t>又分為</a:t>
            </a:r>
            <a:r>
              <a:rPr lang="en-US" altLang="zh-TW" dirty="0"/>
              <a:t>PA</a:t>
            </a:r>
            <a:r>
              <a:rPr lang="zh-TW" altLang="en-US" dirty="0"/>
              <a:t>、</a:t>
            </a:r>
            <a:r>
              <a:rPr lang="en-US" altLang="zh-TW" dirty="0"/>
              <a:t>PB</a:t>
            </a:r>
            <a:r>
              <a:rPr lang="zh-TW" altLang="en-US" dirty="0"/>
              <a:t>、</a:t>
            </a:r>
            <a:r>
              <a:rPr lang="en-US" altLang="zh-TW" dirty="0"/>
              <a:t>PC…)</a:t>
            </a:r>
          </a:p>
          <a:p>
            <a:pPr lvl="2"/>
            <a:r>
              <a:rPr lang="en-US" altLang="zh-TW" dirty="0"/>
              <a:t>AFIO</a:t>
            </a:r>
          </a:p>
          <a:p>
            <a:pPr lvl="1"/>
            <a:r>
              <a:rPr lang="zh-TW" altLang="en-US" dirty="0"/>
              <a:t>其中分別設定於</a:t>
            </a:r>
            <a:endParaRPr lang="en-US" altLang="zh-TW" dirty="0"/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AHBCCR</a:t>
            </a:r>
          </a:p>
          <a:p>
            <a:pPr lvl="2"/>
            <a:r>
              <a:rPr lang="en-US" altLang="zh-TW" dirty="0"/>
              <a:t>AFIO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APBCCR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(3/8)</a:t>
            </a:r>
          </a:p>
        </p:txBody>
      </p:sp>
    </p:spTree>
    <p:extLst>
      <p:ext uri="{BB962C8B-B14F-4D97-AF65-F5344CB8AC3E}">
        <p14:creationId xmlns:p14="http://schemas.microsoft.com/office/powerpoint/2010/main" val="265036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AHBCCR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en-US" altLang="zh-TW" dirty="0"/>
              <a:t>GPIO</a:t>
            </a:r>
            <a:r>
              <a:rPr lang="zh-TW" altLang="en-US" dirty="0"/>
              <a:t>的</a:t>
            </a:r>
            <a:r>
              <a:rPr lang="en-US" altLang="zh-TW" dirty="0"/>
              <a:t>Clock</a:t>
            </a:r>
            <a:r>
              <a:rPr lang="zh-TW" altLang="en-US" dirty="0"/>
              <a:t>開啟設定為其中的</a:t>
            </a:r>
            <a:r>
              <a:rPr lang="en-US" altLang="zh-TW" dirty="0" err="1"/>
              <a:t>PxEN</a:t>
            </a:r>
            <a:r>
              <a:rPr lang="en-US" altLang="zh-TW" dirty="0"/>
              <a:t> (</a:t>
            </a:r>
            <a:r>
              <a:rPr lang="pt-BR" altLang="zh-TW" dirty="0"/>
              <a:t>x = A, B, C, D)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(4/8)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0028"/>
            <a:ext cx="6622702" cy="3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暫存器的存取</a:t>
            </a:r>
            <a:endParaRPr lang="en-US" altLang="zh-TW" dirty="0"/>
          </a:p>
          <a:p>
            <a:pPr lvl="1"/>
            <a:r>
              <a:rPr lang="zh-TW" altLang="en-US" dirty="0"/>
              <a:t>為了合理的規畫，通常一個暫存器會定義不同的功能</a:t>
            </a:r>
            <a:endParaRPr lang="en-US" altLang="zh-TW" dirty="0"/>
          </a:p>
          <a:p>
            <a:pPr lvl="1"/>
            <a:r>
              <a:rPr lang="zh-TW" altLang="en-US" dirty="0"/>
              <a:t>本晶片為</a:t>
            </a:r>
            <a:r>
              <a:rPr lang="en-US" altLang="zh-TW" dirty="0"/>
              <a:t>32</a:t>
            </a:r>
            <a:r>
              <a:rPr lang="zh-TW" altLang="en-US" dirty="0"/>
              <a:t>位元處理器，故暫存器以</a:t>
            </a:r>
            <a:r>
              <a:rPr lang="en-US" altLang="zh-TW" dirty="0"/>
              <a:t>32</a:t>
            </a:r>
            <a:r>
              <a:rPr lang="zh-TW" altLang="en-US" dirty="0"/>
              <a:t>位元為單位進行分配</a:t>
            </a:r>
            <a:endParaRPr lang="en-US" altLang="zh-TW" dirty="0"/>
          </a:p>
          <a:p>
            <a:pPr lvl="1"/>
            <a:r>
              <a:rPr lang="zh-TW" altLang="en-US" dirty="0"/>
              <a:t>我們在進行存取的時候是直接對整個暫存器進行存取</a:t>
            </a:r>
            <a:endParaRPr lang="en-US" altLang="zh-TW" dirty="0"/>
          </a:p>
          <a:p>
            <a:pPr lvl="1"/>
            <a:r>
              <a:rPr lang="zh-TW" altLang="en-US" dirty="0"/>
              <a:t>例如將</a:t>
            </a:r>
            <a:r>
              <a:rPr lang="en-US" altLang="zh-TW" dirty="0"/>
              <a:t>PAEN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</a:p>
          <a:p>
            <a:pPr lvl="2"/>
            <a:r>
              <a:rPr lang="zh-TW" altLang="en-US" strike="sngStrike" dirty="0"/>
              <a:t>直接</a:t>
            </a:r>
            <a:r>
              <a:rPr lang="en-US" altLang="zh-TW" strike="sngStrike" dirty="0"/>
              <a:t>PAEN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=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1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這種直接的方式不存在，無法對單一位元做存取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pt-BR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strike="sngStrike" dirty="0"/>
              <a:t>AHBCCR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=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0x00010000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這種方式會覆蓋其他設定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TW" b="1" dirty="0"/>
              <a:t>AHBCCR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AHBCCR</a:t>
            </a:r>
            <a:r>
              <a:rPr lang="zh-TW" altLang="en-US" b="1" dirty="0"/>
              <a:t> </a:t>
            </a:r>
            <a:r>
              <a:rPr lang="en-US" altLang="zh-TW" b="1" dirty="0"/>
              <a:t>|</a:t>
            </a:r>
            <a:r>
              <a:rPr lang="zh-TW" altLang="en-US" b="1" dirty="0"/>
              <a:t> </a:t>
            </a:r>
            <a:r>
              <a:rPr lang="en-US" altLang="zh-TW" b="1" dirty="0"/>
              <a:t>0x00010000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zh-TW" altLang="en-US" b="1" dirty="0"/>
              <a:t>讀取資料後用邏輯運算將指定位元變為</a:t>
            </a:r>
            <a:r>
              <a:rPr lang="en-US" altLang="zh-TW" b="1" dirty="0"/>
              <a:t>1</a:t>
            </a:r>
            <a:r>
              <a:rPr lang="zh-TW" altLang="en-US" b="1" dirty="0"/>
              <a:t>後再將資料存入。除了指定位置外，其他位置也遭受寫入，不過寫入的數值與原來相同</a:t>
            </a:r>
            <a:r>
              <a:rPr lang="en-US" altLang="zh-TW" b="1" dirty="0"/>
              <a:t>)</a:t>
            </a:r>
            <a:r>
              <a:rPr lang="zh-TW" altLang="en-US" b="1" dirty="0"/>
              <a:t>                                                </a:t>
            </a:r>
            <a:endParaRPr lang="en-US" altLang="zh-TW" b="1" dirty="0"/>
          </a:p>
          <a:p>
            <a:pPr marL="630237" lvl="2" indent="0">
              <a:buNone/>
            </a:pPr>
            <a:r>
              <a:rPr lang="zh-TW" altLang="en-US" b="1" dirty="0"/>
              <a:t>    </a:t>
            </a:r>
            <a:r>
              <a:rPr lang="en-US" altLang="zh-TW" b="1" dirty="0"/>
              <a:t>(</a:t>
            </a:r>
            <a:r>
              <a:rPr lang="zh-TW" altLang="en-US" b="1" dirty="0"/>
              <a:t>可簡寫成</a:t>
            </a:r>
            <a:r>
              <a:rPr lang="en-US" altLang="zh-TW" b="1" dirty="0"/>
              <a:t>AHBCCR</a:t>
            </a:r>
            <a:r>
              <a:rPr lang="zh-TW" altLang="en-US" b="1" dirty="0"/>
              <a:t> </a:t>
            </a:r>
            <a:r>
              <a:rPr lang="en-US" altLang="zh-TW" b="1" dirty="0"/>
              <a:t>|=</a:t>
            </a:r>
            <a:r>
              <a:rPr lang="zh-TW" altLang="en-US" b="1" dirty="0"/>
              <a:t> </a:t>
            </a:r>
            <a:r>
              <a:rPr lang="en-US" altLang="zh-TW" b="1" dirty="0"/>
              <a:t>0x00010000</a:t>
            </a:r>
            <a:r>
              <a:rPr lang="zh-TW" altLang="en-US" b="1" dirty="0"/>
              <a:t> </a:t>
            </a:r>
            <a:r>
              <a:rPr lang="en-US" altLang="zh-TW" b="1" dirty="0"/>
              <a:t>)</a:t>
            </a:r>
          </a:p>
          <a:p>
            <a:pPr lvl="2"/>
            <a:r>
              <a:rPr lang="en-US" altLang="zh-TW" strike="sngStrike" dirty="0"/>
              <a:t>AHBCCR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=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AHBCCR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+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0x00010000</a:t>
            </a:r>
            <a:r>
              <a:rPr lang="zh-TW" altLang="en-US" strike="sngStrike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使用數學計算，當</a:t>
            </a:r>
            <a:r>
              <a:rPr lang="en-US" altLang="zh-TW" dirty="0">
                <a:solidFill>
                  <a:srgbClr val="FF0000"/>
                </a:solidFill>
              </a:rPr>
              <a:t>PAEN</a:t>
            </a:r>
            <a:r>
              <a:rPr lang="zh-TW" altLang="en-US" dirty="0">
                <a:solidFill>
                  <a:srgbClr val="FF0000"/>
                </a:solidFill>
              </a:rPr>
              <a:t>原為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時有效，但當</a:t>
            </a:r>
            <a:r>
              <a:rPr lang="en-US" altLang="zh-TW" dirty="0">
                <a:solidFill>
                  <a:srgbClr val="FF0000"/>
                </a:solidFill>
              </a:rPr>
              <a:t>PAEN</a:t>
            </a:r>
            <a:r>
              <a:rPr lang="zh-TW" altLang="en-US" dirty="0">
                <a:solidFill>
                  <a:srgbClr val="FF0000"/>
                </a:solidFill>
              </a:rPr>
              <a:t>原為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時會溢位，使自己變成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，下一位元</a:t>
            </a:r>
            <a:r>
              <a:rPr lang="en-US" altLang="zh-TW" dirty="0">
                <a:solidFill>
                  <a:srgbClr val="FF0000"/>
                </a:solidFill>
              </a:rPr>
              <a:t>PBEN</a:t>
            </a:r>
            <a:r>
              <a:rPr lang="zh-TW" altLang="en-US" dirty="0">
                <a:solidFill>
                  <a:srgbClr val="FF0000"/>
                </a:solidFill>
              </a:rPr>
              <a:t>變成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，與希望的結果不同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(5/8)</a:t>
            </a:r>
          </a:p>
        </p:txBody>
      </p:sp>
    </p:spTree>
    <p:extLst>
      <p:ext uri="{BB962C8B-B14F-4D97-AF65-F5344CB8AC3E}">
        <p14:creationId xmlns:p14="http://schemas.microsoft.com/office/powerpoint/2010/main" val="3259889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8198</TotalTime>
  <Words>1367</Words>
  <Application>Microsoft Office PowerPoint</Application>
  <PresentationFormat>如螢幕大小 (4:3)</PresentationFormat>
  <Paragraphs>215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匯合</vt:lpstr>
      <vt:lpstr>微處理機實驗</vt:lpstr>
      <vt:lpstr>大綱</vt:lpstr>
      <vt:lpstr>實驗目的</vt:lpstr>
      <vt:lpstr>使用的元件設備</vt:lpstr>
      <vt:lpstr>實驗原理— CKCU (1/8)</vt:lpstr>
      <vt:lpstr>實驗原理— CKCU (2/8)</vt:lpstr>
      <vt:lpstr>實驗原理— CKCU (3/8)</vt:lpstr>
      <vt:lpstr>實驗原理— CKCU (4/8)</vt:lpstr>
      <vt:lpstr>實驗原理— CKCU (5/8)</vt:lpstr>
      <vt:lpstr>實驗原理— CKCU (6/8)</vt:lpstr>
      <vt:lpstr>實驗原理— CKCU (7/8)</vt:lpstr>
      <vt:lpstr>實驗原理— CKCU (8/8)</vt:lpstr>
      <vt:lpstr>實驗原理— AFIO (1/5)</vt:lpstr>
      <vt:lpstr>實驗原理— AFIO (2/5)</vt:lpstr>
      <vt:lpstr>實驗原理— AFIO (3/5)</vt:lpstr>
      <vt:lpstr>實驗原理— AFIO (4/5)</vt:lpstr>
      <vt:lpstr>實驗原理— AFIO (5/5)</vt:lpstr>
      <vt:lpstr>實驗原理— GPIO (1/7)</vt:lpstr>
      <vt:lpstr>實驗原理— GPIO (2/7)</vt:lpstr>
      <vt:lpstr>實驗原理— GPIO (3/7)</vt:lpstr>
      <vt:lpstr>實驗原理— GPIO (4/7)</vt:lpstr>
      <vt:lpstr>實驗原理— GPIO (5/7)</vt:lpstr>
      <vt:lpstr>實驗原理— GPIO (6/7)</vt:lpstr>
      <vt:lpstr>實驗原理— GPIO (7/7)</vt:lpstr>
      <vt:lpstr>本單元實習</vt:lpstr>
      <vt:lpstr>本單元實習</vt:lpstr>
      <vt:lpstr>範例講解 (1/5)</vt:lpstr>
      <vt:lpstr>範例講解 (2/5)</vt:lpstr>
      <vt:lpstr>範例講解 (3/5)</vt:lpstr>
      <vt:lpstr>範例講解 (4/5)</vt:lpstr>
      <vt:lpstr>範例講解 (5/5)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557</cp:revision>
  <cp:lastPrinted>2018-03-14T12:09:18Z</cp:lastPrinted>
  <dcterms:created xsi:type="dcterms:W3CDTF">2009-12-19T06:15:07Z</dcterms:created>
  <dcterms:modified xsi:type="dcterms:W3CDTF">2020-10-08T19:40:29Z</dcterms:modified>
</cp:coreProperties>
</file>