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24"/>
  </p:notesMasterIdLst>
  <p:handoutMasterIdLst>
    <p:handoutMasterId r:id="rId25"/>
  </p:handoutMasterIdLst>
  <p:sldIdLst>
    <p:sldId id="295" r:id="rId2"/>
    <p:sldId id="296" r:id="rId3"/>
    <p:sldId id="297" r:id="rId4"/>
    <p:sldId id="298" r:id="rId5"/>
    <p:sldId id="313" r:id="rId6"/>
    <p:sldId id="360" r:id="rId7"/>
    <p:sldId id="364" r:id="rId8"/>
    <p:sldId id="362" r:id="rId9"/>
    <p:sldId id="314" r:id="rId10"/>
    <p:sldId id="367" r:id="rId11"/>
    <p:sldId id="368" r:id="rId12"/>
    <p:sldId id="369" r:id="rId13"/>
    <p:sldId id="370" r:id="rId14"/>
    <p:sldId id="372" r:id="rId15"/>
    <p:sldId id="373" r:id="rId16"/>
    <p:sldId id="375" r:id="rId17"/>
    <p:sldId id="377" r:id="rId18"/>
    <p:sldId id="379" r:id="rId19"/>
    <p:sldId id="380" r:id="rId20"/>
    <p:sldId id="381" r:id="rId21"/>
    <p:sldId id="384" r:id="rId22"/>
    <p:sldId id="294" r:id="rId23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Objects="1">
      <p:cViewPr>
        <p:scale>
          <a:sx n="124" d="100"/>
          <a:sy n="124" d="100"/>
        </p:scale>
        <p:origin x="-125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39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4110"/>
            <a:ext cx="768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788023" y="6309206"/>
            <a:ext cx="238363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實驗四：中斷程序</a:t>
            </a:r>
            <a:endParaRPr lang="en-US" altLang="zh-TW" sz="1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—EXTI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NVIC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7038031" y="650559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/>
              <a:t>微處理實驗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7584" y="3068960"/>
            <a:ext cx="83164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實驗四：中斷程序</a:t>
            </a: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—EXTI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NVIC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用於</a:t>
            </a:r>
            <a:r>
              <a:rPr lang="en-US" altLang="zh-TW" dirty="0" smtClean="0"/>
              <a:t>NVIC</a:t>
            </a:r>
            <a:r>
              <a:rPr lang="zh-TW" altLang="en-US" dirty="0" smtClean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啟用中斷請求</a:t>
            </a:r>
            <a:endParaRPr lang="en-US" altLang="zh-TW" dirty="0"/>
          </a:p>
          <a:p>
            <a:pPr lvl="2"/>
            <a:r>
              <a:rPr lang="en-US" altLang="zh-TW" dirty="0" err="1"/>
              <a:t>NVIC_EnableIRQ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FF0000"/>
                </a:solidFill>
              </a:rPr>
              <a:t>x_IRQn</a:t>
            </a:r>
            <a:r>
              <a:rPr lang="en-US" altLang="zh-TW" dirty="0"/>
              <a:t> )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設定中斷優先序</a:t>
            </a:r>
            <a:endParaRPr lang="en-US" altLang="zh-TW" dirty="0"/>
          </a:p>
          <a:p>
            <a:pPr lvl="2"/>
            <a:r>
              <a:rPr lang="en-US" altLang="zh-TW" dirty="0" err="1"/>
              <a:t>NVIC_SetPriority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x_IRQn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數值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0~31)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—NVIC (2/2)</a:t>
            </a: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5652120" y="1556792"/>
            <a:ext cx="3096344" cy="194756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x_IRQn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endParaRPr lang="en-US" altLang="zh-TW" dirty="0"/>
          </a:p>
          <a:p>
            <a:pPr lvl="2"/>
            <a:r>
              <a:rPr lang="en-US" altLang="zh-TW" dirty="0"/>
              <a:t>EXTI0_1_IRQn</a:t>
            </a:r>
          </a:p>
          <a:p>
            <a:pPr lvl="2"/>
            <a:r>
              <a:rPr lang="en-US" altLang="zh-TW" dirty="0"/>
              <a:t>EXTI2_3_IRQn</a:t>
            </a:r>
          </a:p>
          <a:p>
            <a:pPr lvl="2"/>
            <a:r>
              <a:rPr lang="en-US" altLang="zh-TW" dirty="0"/>
              <a:t>EXTI4_15_IRQn</a:t>
            </a:r>
          </a:p>
          <a:p>
            <a:pPr lvl="2"/>
            <a:r>
              <a:rPr lang="en-US" altLang="zh-TW" dirty="0"/>
              <a:t>……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98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修改官方範例</a:t>
            </a:r>
            <a:r>
              <a:rPr lang="en-US" altLang="zh-TW" dirty="0"/>
              <a:t>…\example\EXTI\</a:t>
            </a:r>
            <a:r>
              <a:rPr lang="en-US" altLang="zh-TW" dirty="0" err="1"/>
              <a:t>GPIO_Interrupt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當主函式在執行中，按下按鈕後進入中斷函式改變旗標後，再回到主函式依旗標顯示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23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105811"/>
              </p:ext>
            </p:extLst>
          </p:nvPr>
        </p:nvGraphicFramePr>
        <p:xfrm>
          <a:off x="457200" y="2852936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5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308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開關狀態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旗標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(flag)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顯示旗標狀態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Wakeup</a:t>
                      </a:r>
                      <a:r>
                        <a:rPr kumimoji="0" lang="zh-TW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Button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按下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LED0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Key1</a:t>
                      </a:r>
                      <a:r>
                        <a:rPr kumimoji="0" lang="zh-TW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Button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按下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LED1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Key2</a:t>
                      </a:r>
                      <a:r>
                        <a:rPr kumimoji="0" lang="zh-TW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Button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按下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LED2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4" name="Picture 2" descr="D:\微處理機與介面實驗\108微處理機實驗\流程圖\EXTI範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" y="1700808"/>
            <a:ext cx="721201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3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Button</a:t>
            </a:r>
            <a:r>
              <a:rPr lang="zh-TW" altLang="en-US" smtClean="0"/>
              <a:t>腳位圖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2050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256584" cy="52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main.c</a:t>
            </a:r>
            <a:endParaRPr lang="en-US" altLang="zh-TW" dirty="0" smtClean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設定全域變數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/>
              <a:t>CKCU</a:t>
            </a:r>
            <a:r>
              <a:rPr lang="zh-TW" altLang="en-US" dirty="0"/>
              <a:t>，啟用需要的腳位</a:t>
            </a:r>
            <a:r>
              <a:rPr lang="en-US" altLang="zh-TW" dirty="0"/>
              <a:t>(PB</a:t>
            </a:r>
            <a:r>
              <a:rPr lang="zh-TW" altLang="en-US" dirty="0"/>
              <a:t>、</a:t>
            </a:r>
            <a:r>
              <a:rPr lang="en-US" altLang="zh-TW" dirty="0"/>
              <a:t>PC</a:t>
            </a:r>
            <a:r>
              <a:rPr lang="zh-TW" altLang="en-US" dirty="0"/>
              <a:t> 、</a:t>
            </a:r>
            <a:r>
              <a:rPr lang="en-US" altLang="zh-TW" dirty="0"/>
              <a:t>PD</a:t>
            </a:r>
            <a:r>
              <a:rPr lang="zh-TW" altLang="en-US" dirty="0"/>
              <a:t> 、</a:t>
            </a:r>
            <a:r>
              <a:rPr lang="en-US" altLang="zh-TW" dirty="0"/>
              <a:t>AFIO</a:t>
            </a:r>
            <a:r>
              <a:rPr lang="zh-TW" altLang="en-US" dirty="0"/>
              <a:t> 、</a:t>
            </a:r>
            <a:r>
              <a:rPr lang="en-US" altLang="zh-TW" dirty="0"/>
              <a:t>EXTI)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1/8)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7687C747-8C97-4FAA-B730-316EDDAE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23" y="2348880"/>
            <a:ext cx="4565656" cy="8923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0C7F0861-FD7C-42B0-8641-1A6B92DF8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4221088"/>
            <a:ext cx="5562253" cy="2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idx="1"/>
          </p:nvPr>
        </p:nvSpPr>
        <p:spPr>
          <a:xfrm>
            <a:off x="35496" y="1196752"/>
            <a:ext cx="8229600" cy="4810539"/>
          </a:xfrm>
        </p:spPr>
        <p:txBody>
          <a:bodyPr/>
          <a:lstStyle/>
          <a:p>
            <a:pPr lvl="1"/>
            <a:r>
              <a:rPr lang="en-US" altLang="zh-TW" dirty="0" smtClean="0"/>
              <a:t>GPIO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2/8)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52EAF364-C3A4-4A7E-9D3E-919C04A2456E}"/>
              </a:ext>
            </a:extLst>
          </p:cNvPr>
          <p:cNvSpPr txBox="1"/>
          <p:nvPr/>
        </p:nvSpPr>
        <p:spPr>
          <a:xfrm>
            <a:off x="6444208" y="582262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GPIO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action="ppaction://hlinksldjump"/>
              </a:rPr>
              <a:t>電路圖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92" y="1700808"/>
            <a:ext cx="5256584" cy="442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7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5"/>
          <p:cNvSpPr txBox="1">
            <a:spLocks/>
          </p:cNvSpPr>
          <p:nvPr/>
        </p:nvSpPr>
        <p:spPr>
          <a:xfrm>
            <a:off x="-8949" y="1225531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fontAlgn="auto">
              <a:spcAft>
                <a:spcPts val="0"/>
              </a:spcAft>
            </a:pPr>
            <a:r>
              <a:rPr lang="en-US" altLang="zh-TW" dirty="0" smtClean="0"/>
              <a:t>EXTI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2" fontAlgn="auto">
              <a:spcAft>
                <a:spcPts val="0"/>
              </a:spcAft>
            </a:pPr>
            <a:r>
              <a:rPr lang="zh-TW" altLang="en-US" dirty="0">
                <a:latin typeface="標楷體" panose="03000509000000000000" pitchFamily="65" charset="-120"/>
              </a:rPr>
              <a:t>分別設定三個按鈕的中斷參數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</a:rPr>
              <a:t>沒有改變的</a:t>
            </a:r>
            <a:r>
              <a:rPr lang="zh-TW" altLang="en-US" dirty="0" smtClean="0">
                <a:latin typeface="標楷體" panose="03000509000000000000" pitchFamily="65" charset="-120"/>
              </a:rPr>
              <a:t>參數可以沿用前面</a:t>
            </a:r>
            <a:endParaRPr lang="en-US" altLang="zh-TW" dirty="0" smtClean="0">
              <a:latin typeface="標楷體" panose="03000509000000000000" pitchFamily="65" charset="-120"/>
            </a:endParaRPr>
          </a:p>
          <a:p>
            <a:pPr marL="630237" lvl="2" indent="0">
              <a:buNone/>
            </a:pPr>
            <a:r>
              <a:rPr lang="zh-TW" altLang="en-US" dirty="0">
                <a:latin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</a:rPr>
              <a:t> 的設定</a:t>
            </a:r>
            <a:endParaRPr lang="en-US" altLang="zh-TW" dirty="0" smtClean="0">
              <a:latin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</a:rPr>
              <a:t>只需</a:t>
            </a:r>
            <a:r>
              <a:rPr lang="zh-TW" altLang="en-US" dirty="0">
                <a:latin typeface="標楷體" panose="03000509000000000000" pitchFamily="65" charset="-120"/>
              </a:rPr>
              <a:t>初始化與啟用中斷</a:t>
            </a:r>
          </a:p>
          <a:p>
            <a:pPr lvl="2" fontAlgn="auto">
              <a:spcAft>
                <a:spcPts val="0"/>
              </a:spcAft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3/8)</a:t>
            </a:r>
            <a:endParaRPr lang="zh-TW" altLang="en-US" dirty="0"/>
          </a:p>
        </p:txBody>
      </p:sp>
      <p:pic>
        <p:nvPicPr>
          <p:cNvPr id="18" name="內容版面配置區 17">
            <a:extLst>
              <a:ext uri="{FF2B5EF4-FFF2-40B4-BE49-F238E27FC236}">
                <a16:creationId xmlns="" xmlns:a16="http://schemas.microsoft.com/office/drawing/2014/main" id="{9DC18DE3-8934-4C1F-ADE5-05BF0B7C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28208"/>
            <a:ext cx="4504781" cy="4609814"/>
          </a:xfrm>
        </p:spPr>
      </p:pic>
    </p:spTree>
    <p:extLst>
      <p:ext uri="{BB962C8B-B14F-4D97-AF65-F5344CB8AC3E}">
        <p14:creationId xmlns:p14="http://schemas.microsoft.com/office/powerpoint/2010/main" val="14466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5"/>
          <p:cNvSpPr txBox="1">
            <a:spLocks/>
          </p:cNvSpPr>
          <p:nvPr/>
        </p:nvSpPr>
        <p:spPr>
          <a:xfrm>
            <a:off x="35496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fontAlgn="auto">
              <a:spcAft>
                <a:spcPts val="0"/>
              </a:spcAft>
            </a:pPr>
            <a:r>
              <a:rPr lang="en-US" altLang="zh-TW" dirty="0" smtClean="0"/>
              <a:t>NVIC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2" fontAlgn="auto">
              <a:spcAft>
                <a:spcPts val="0"/>
              </a:spcAft>
            </a:pPr>
            <a:r>
              <a:rPr lang="zh-TW" altLang="en-US" dirty="0" smtClean="0"/>
              <a:t>啟用</a:t>
            </a:r>
            <a:r>
              <a:rPr lang="en-US" altLang="zh-TW" dirty="0" smtClean="0"/>
              <a:t>EXTI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2" fontAlgn="auto">
              <a:spcAft>
                <a:spcPts val="0"/>
              </a:spcAft>
            </a:pPr>
            <a:r>
              <a:rPr lang="zh-TW" altLang="en-US" dirty="0"/>
              <a:t>設定中斷優先序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4/8)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="" xmlns:a16="http://schemas.microsoft.com/office/drawing/2014/main" id="{FCF215AC-3C20-4C49-824C-7B136F92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36912"/>
            <a:ext cx="4698087" cy="2279728"/>
          </a:xfrm>
        </p:spPr>
      </p:pic>
    </p:spTree>
    <p:extLst>
      <p:ext uri="{BB962C8B-B14F-4D97-AF65-F5344CB8AC3E}">
        <p14:creationId xmlns:p14="http://schemas.microsoft.com/office/powerpoint/2010/main" val="26416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5"/>
          <p:cNvSpPr txBox="1">
            <a:spLocks/>
          </p:cNvSpPr>
          <p:nvPr/>
        </p:nvSpPr>
        <p:spPr>
          <a:xfrm>
            <a:off x="39934" y="1224578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fontAlgn="auto">
              <a:spcAft>
                <a:spcPts val="0"/>
              </a:spcAft>
            </a:pPr>
            <a:r>
              <a:rPr lang="zh-TW" altLang="en-US" dirty="0" smtClean="0"/>
              <a:t>設定按鍵旗標功能</a:t>
            </a:r>
          </a:p>
          <a:p>
            <a:pPr marL="630237" lvl="2" indent="0" fontAlgn="auto">
              <a:spcAft>
                <a:spcPts val="0"/>
              </a:spcAft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5/8)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8864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83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6/8)</a:t>
            </a:r>
            <a:endParaRPr lang="zh-TW" altLang="en-US" dirty="0"/>
          </a:p>
        </p:txBody>
      </p:sp>
      <p:sp>
        <p:nvSpPr>
          <p:cNvPr id="11" name="內容版面配置區 15"/>
          <p:cNvSpPr txBox="1">
            <a:spLocks/>
          </p:cNvSpPr>
          <p:nvPr/>
        </p:nvSpPr>
        <p:spPr>
          <a:xfrm>
            <a:off x="39934" y="1224578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fontAlgn="auto">
              <a:spcAft>
                <a:spcPts val="0"/>
              </a:spcAft>
            </a:pPr>
            <a:r>
              <a:rPr lang="zh-TW" altLang="en-US" dirty="0" smtClean="0"/>
              <a:t>主程式</a:t>
            </a:r>
          </a:p>
          <a:p>
            <a:pPr marL="630237" lvl="2" indent="0" fontAlgn="auto">
              <a:spcAft>
                <a:spcPts val="0"/>
              </a:spcAft>
              <a:buNone/>
            </a:pP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13" y="1916832"/>
            <a:ext cx="633081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99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r>
              <a:rPr lang="en-US" altLang="zh-TW" dirty="0"/>
              <a:t>ht32f5xxxx_01_it.c</a:t>
            </a:r>
          </a:p>
          <a:p>
            <a:pPr lvl="1"/>
            <a:r>
              <a:rPr lang="zh-TW" altLang="en-US" dirty="0"/>
              <a:t>先找到所使用的晶片</a:t>
            </a:r>
            <a:r>
              <a:rPr lang="en-US" altLang="zh-TW" dirty="0"/>
              <a:t>HT32F52352_SK</a:t>
            </a:r>
          </a:p>
          <a:p>
            <a:pPr lvl="1"/>
            <a:r>
              <a:rPr lang="zh-TW" altLang="en-US" dirty="0"/>
              <a:t>設定中斷副函式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7/8)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DB4ABEB3-E0CD-4279-9A02-65EF924F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784355"/>
            <a:ext cx="2880320" cy="26304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9" y="2554703"/>
            <a:ext cx="4686397" cy="188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1" y="4441417"/>
            <a:ext cx="4248472" cy="177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69" y="4322965"/>
            <a:ext cx="4097192" cy="172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06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  <a:r>
              <a:rPr lang="en-US" altLang="zh-TW" dirty="0" smtClean="0"/>
              <a:t>:</a:t>
            </a:r>
            <a:r>
              <a:rPr lang="zh-TW" altLang="en-US" dirty="0"/>
              <a:t>將中斷副函式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zh-TW" altLang="en-US" dirty="0"/>
              <a:t>以任意順序快速按下三個按鈕，並觀察三個按鈕的中斷優先序</a:t>
            </a:r>
            <a:r>
              <a:rPr lang="zh-TW" altLang="en-US" dirty="0" smtClean="0"/>
              <a:t>差別</a:t>
            </a:r>
            <a:endParaRPr lang="en-US" altLang="zh-TW" dirty="0"/>
          </a:p>
          <a:p>
            <a:pPr marL="265112" lvl="1" indent="0">
              <a:buNone/>
            </a:pPr>
            <a:r>
              <a:rPr lang="en-US" altLang="zh-TW" sz="2800" dirty="0"/>
              <a:t>for(i=0;i&lt;100000;i++);</a:t>
            </a:r>
          </a:p>
          <a:p>
            <a:pPr marL="265112" lvl="1" indent="0">
              <a:buNone/>
            </a:pPr>
            <a:r>
              <a:rPr lang="zh-TW" altLang="en-US" sz="2800" dirty="0"/>
              <a:t>改為</a:t>
            </a:r>
            <a:endParaRPr lang="en-US" altLang="zh-TW" sz="2800" dirty="0"/>
          </a:p>
          <a:p>
            <a:pPr marL="265112" lvl="1" indent="0">
              <a:buNone/>
            </a:pPr>
            <a:r>
              <a:rPr lang="en-US" altLang="zh-TW" sz="2800" dirty="0"/>
              <a:t>for(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=0;i&lt;10000000;i</a:t>
            </a:r>
            <a:r>
              <a:rPr lang="en-US" altLang="zh-TW" sz="2800" dirty="0" smtClean="0"/>
              <a:t>++);</a:t>
            </a: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(8/8)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77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熟悉</a:t>
            </a:r>
            <a:r>
              <a:rPr lang="en-US" altLang="zh-TW" dirty="0"/>
              <a:t>HT32F52352</a:t>
            </a:r>
            <a:r>
              <a:rPr lang="zh-TW" altLang="en-US" dirty="0"/>
              <a:t>的軟體開發套件</a:t>
            </a:r>
            <a:endParaRPr lang="en-US" altLang="zh-TW" dirty="0"/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CN" altLang="en-US" dirty="0"/>
              <a:t>外部中</a:t>
            </a:r>
            <a:r>
              <a:rPr lang="zh-TW" altLang="en-US" dirty="0"/>
              <a:t>斷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事件控制器</a:t>
            </a:r>
            <a:r>
              <a:rPr lang="en-US" altLang="zh-TW" dirty="0"/>
              <a:t>(EXTI)</a:t>
            </a:r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CN" altLang="en-US" dirty="0"/>
              <a:t>嵌套向量中</a:t>
            </a:r>
            <a:r>
              <a:rPr lang="zh-TW" altLang="en-US" dirty="0"/>
              <a:t>斷</a:t>
            </a:r>
            <a:r>
              <a:rPr lang="zh-CN" altLang="en-US" dirty="0"/>
              <a:t>控制器</a:t>
            </a:r>
            <a:r>
              <a:rPr lang="en-US" altLang="zh-TW" dirty="0"/>
              <a:t>(NVIC)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428546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2537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外部中</a:t>
            </a:r>
            <a:r>
              <a:rPr lang="zh-TW" altLang="en-US" dirty="0"/>
              <a:t>斷 </a:t>
            </a:r>
            <a:r>
              <a:rPr lang="en-US" altLang="zh-CN" dirty="0"/>
              <a:t>/ </a:t>
            </a:r>
            <a:r>
              <a:rPr lang="zh-CN" altLang="en-US" dirty="0"/>
              <a:t>事件</a:t>
            </a:r>
            <a:r>
              <a:rPr lang="zh-TW" altLang="en-US" dirty="0"/>
              <a:t>控制</a:t>
            </a:r>
            <a:r>
              <a:rPr lang="zh-CN" altLang="en-US" dirty="0"/>
              <a:t>器</a:t>
            </a:r>
            <a:r>
              <a:rPr lang="en-US" altLang="zh-TW" dirty="0"/>
              <a:t>(External Interrupt/Event Controller, EXTI)</a:t>
            </a:r>
          </a:p>
          <a:p>
            <a:pPr lvl="1"/>
            <a:r>
              <a:rPr lang="zh-TW" altLang="en-US" dirty="0"/>
              <a:t>當設定好的中斷訊號源被激活時，中斷控制器可以暫停目前所執行的程式，跳到中斷程式執行，執行完成後回到原本被暫停的程式繼續執行。</a:t>
            </a:r>
            <a:endParaRPr lang="en-US" altLang="zh-TW" dirty="0"/>
          </a:p>
          <a:p>
            <a:pPr lvl="1"/>
            <a:r>
              <a:rPr lang="zh-TW" altLang="en-US" dirty="0"/>
              <a:t>包含五種觸發類型，分別為：低準位、高準位、正緣觸發、負緣觸發與正負緣觸發。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(1/4)</a:t>
            </a:r>
          </a:p>
        </p:txBody>
      </p:sp>
    </p:spTree>
    <p:extLst>
      <p:ext uri="{BB962C8B-B14F-4D97-AF65-F5344CB8AC3E}">
        <p14:creationId xmlns:p14="http://schemas.microsoft.com/office/powerpoint/2010/main" val="20290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去抖動功能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(2/4)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6946379" cy="20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7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AFIO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AFIO</a:t>
            </a:r>
            <a:r>
              <a:rPr lang="zh-TW" altLang="en-US" dirty="0"/>
              <a:t>設定</a:t>
            </a:r>
            <a:r>
              <a:rPr lang="en-US" altLang="zh-TW" dirty="0"/>
              <a:t>EXTI</a:t>
            </a:r>
          </a:p>
          <a:p>
            <a:pPr lvl="2"/>
            <a:r>
              <a:rPr lang="en-US" altLang="zh-TW" dirty="0" err="1"/>
              <a:t>AFIO_EXTISourceConfig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AFIO_EXTI_CH_x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AFIO_ESS_Px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AFIO_EXTI_CH_x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en-US" altLang="zh-TW" dirty="0"/>
              <a:t>AFIO_EXTI_CH_0</a:t>
            </a:r>
          </a:p>
          <a:p>
            <a:pPr lvl="3"/>
            <a:r>
              <a:rPr lang="en-US" altLang="zh-TW" dirty="0"/>
              <a:t>AFIO_EXTI_CH_1</a:t>
            </a:r>
          </a:p>
          <a:p>
            <a:pPr lvl="3"/>
            <a:r>
              <a:rPr lang="en-US" altLang="zh-TW" dirty="0"/>
              <a:t>……</a:t>
            </a:r>
          </a:p>
          <a:p>
            <a:pPr lvl="2"/>
            <a:r>
              <a:rPr lang="en-US" altLang="zh-TW" dirty="0" err="1">
                <a:solidFill>
                  <a:srgbClr val="00B050"/>
                </a:solidFill>
              </a:rPr>
              <a:t>AFIO_ESS_Px</a:t>
            </a:r>
            <a:endParaRPr lang="en-US" altLang="zh-TW" dirty="0">
              <a:solidFill>
                <a:srgbClr val="00B050"/>
              </a:solidFill>
            </a:endParaRPr>
          </a:p>
          <a:p>
            <a:pPr lvl="3"/>
            <a:r>
              <a:rPr lang="en-US" altLang="zh-TW" dirty="0"/>
              <a:t>AFIO_ESS_PA</a:t>
            </a:r>
          </a:p>
          <a:p>
            <a:pPr lvl="3"/>
            <a:r>
              <a:rPr lang="en-US" altLang="zh-TW" dirty="0"/>
              <a:t>AFIO_ESS_PB</a:t>
            </a:r>
          </a:p>
          <a:p>
            <a:pPr lvl="3"/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(3/4)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636912"/>
            <a:ext cx="4032448" cy="37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1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5410944" cy="4810539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EXIT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宣告</a:t>
            </a:r>
            <a:r>
              <a:rPr lang="en-US" altLang="zh-TW" dirty="0" err="1"/>
              <a:t>EXTI_InitTypeDef</a:t>
            </a:r>
            <a:r>
              <a:rPr lang="zh-TW" altLang="en-US" dirty="0"/>
              <a:t>結構</a:t>
            </a:r>
            <a:endParaRPr lang="en-US" altLang="zh-TW" dirty="0"/>
          </a:p>
          <a:p>
            <a:pPr lvl="2"/>
            <a:r>
              <a:rPr lang="en-US" altLang="zh-TW" dirty="0" err="1"/>
              <a:t>EXTI_InitTypeDef</a:t>
            </a:r>
            <a:r>
              <a:rPr lang="en-US" altLang="zh-TW" dirty="0"/>
              <a:t> </a:t>
            </a:r>
            <a:r>
              <a:rPr lang="zh-TW" altLang="en-US" dirty="0"/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標記中斷通道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 err="1"/>
              <a:t>.EXTI_Channel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數值</a:t>
            </a:r>
            <a:r>
              <a:rPr lang="en-US" altLang="zh-TW" dirty="0">
                <a:solidFill>
                  <a:srgbClr val="7030A0"/>
                </a:solidFill>
              </a:rPr>
              <a:t>0~15)</a:t>
            </a:r>
          </a:p>
          <a:p>
            <a:pPr lvl="1"/>
            <a:r>
              <a:rPr lang="zh-TW" altLang="en-US" dirty="0"/>
              <a:t>標記是否啟用去抖動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 err="1"/>
              <a:t>.EXTI_Debounce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EXTI_DEBOUNCE_x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zh-TW" altLang="en-US" dirty="0"/>
              <a:t>標記去抖動閥值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 err="1"/>
              <a:t>.EXTI_DebounceCnt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數值</a:t>
            </a:r>
            <a:r>
              <a:rPr lang="en-US" altLang="zh-TW" dirty="0">
                <a:solidFill>
                  <a:srgbClr val="7030A0"/>
                </a:solidFill>
              </a:rPr>
              <a:t>0~65535)</a:t>
            </a:r>
          </a:p>
          <a:p>
            <a:pPr lvl="1"/>
            <a:r>
              <a:rPr lang="zh-TW" altLang="en-US" dirty="0"/>
              <a:t>標記觸發類型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 err="1"/>
              <a:t>.EXTI_IntType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00B0F0"/>
                </a:solidFill>
              </a:rPr>
              <a:t>EXTI_x_EDGE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zh-TW" altLang="en-US" dirty="0"/>
              <a:t>依標記的參數初始化</a:t>
            </a:r>
            <a:endParaRPr lang="en-US" altLang="zh-TW" dirty="0"/>
          </a:p>
          <a:p>
            <a:pPr lvl="2"/>
            <a:r>
              <a:rPr lang="en-US" altLang="zh-TW" dirty="0" err="1"/>
              <a:t>EXTI_Init</a:t>
            </a:r>
            <a:r>
              <a:rPr lang="en-US" altLang="zh-TW" dirty="0"/>
              <a:t>(&amp;</a:t>
            </a:r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啟用中斷</a:t>
            </a:r>
            <a:endParaRPr lang="en-US" altLang="zh-TW" dirty="0"/>
          </a:p>
          <a:p>
            <a:pPr lvl="2"/>
            <a:r>
              <a:rPr lang="en-US" altLang="zh-TW" dirty="0" err="1"/>
              <a:t>EXTI_IntConfig</a:t>
            </a:r>
            <a:r>
              <a:rPr lang="en-US" altLang="zh-TW" dirty="0"/>
              <a:t>(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數值</a:t>
            </a:r>
            <a:r>
              <a:rPr lang="en-US" altLang="zh-TW" dirty="0">
                <a:solidFill>
                  <a:srgbClr val="7030A0"/>
                </a:solidFill>
              </a:rPr>
              <a:t>0~15)</a:t>
            </a:r>
            <a:r>
              <a:rPr lang="zh-TW" altLang="en-US" dirty="0">
                <a:solidFill>
                  <a:srgbClr val="7030A0"/>
                </a:solidFill>
              </a:rPr>
              <a:t>  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ControlStatus</a:t>
            </a:r>
            <a:r>
              <a:rPr lang="en-US" altLang="zh-TW" dirty="0"/>
              <a:t>);</a:t>
            </a:r>
          </a:p>
          <a:p>
            <a:pPr lvl="1"/>
            <a:r>
              <a:rPr lang="zh-TW" altLang="en-US" dirty="0"/>
              <a:t>取得指定通道中斷狀態</a:t>
            </a:r>
            <a:endParaRPr lang="en-US" altLang="zh-TW" dirty="0"/>
          </a:p>
          <a:p>
            <a:pPr lvl="2"/>
            <a:r>
              <a:rPr lang="en-US" altLang="zh-TW" dirty="0" err="1"/>
              <a:t>EXTI_GetEdgeStatus</a:t>
            </a:r>
            <a:r>
              <a:rPr lang="en-US" altLang="zh-TW" dirty="0"/>
              <a:t>(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數值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0~31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en-US" altLang="zh-TW" dirty="0" err="1" smtClean="0">
                <a:solidFill>
                  <a:srgbClr val="00B0F0"/>
                </a:solidFill>
              </a:rPr>
              <a:t>EXTI_x_EDGE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清除指定通道中斷狀態</a:t>
            </a:r>
            <a:endParaRPr lang="en-US" altLang="zh-TW" dirty="0"/>
          </a:p>
          <a:p>
            <a:pPr lvl="2"/>
            <a:r>
              <a:rPr lang="en-US" altLang="zh-TW" dirty="0" err="1"/>
              <a:t>EXTI_ClearEdgeFlag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數值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0~31)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(4/4)</a:t>
            </a: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5884240" y="1223610"/>
            <a:ext cx="2956647" cy="4810539"/>
          </a:xfrm>
          <a:prstGeom prst="rect">
            <a:avLst/>
          </a:prstGeom>
          <a:noFill/>
        </p:spPr>
        <p:txBody>
          <a:bodyPr vert="horz">
            <a:normAutofit fontScale="85000" lnSpcReduction="20000"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EXTI_DEBOUNCE_x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</a:p>
          <a:p>
            <a:pPr lvl="2"/>
            <a:r>
              <a:rPr lang="en-US" altLang="zh-TW" dirty="0"/>
              <a:t>EXTI_DEBOUNCE_DISABLE</a:t>
            </a:r>
          </a:p>
          <a:p>
            <a:pPr lvl="2"/>
            <a:r>
              <a:rPr lang="en-US" altLang="zh-TW" dirty="0"/>
              <a:t>EXTI_DEBOUNCE_ENABLE</a:t>
            </a:r>
          </a:p>
          <a:p>
            <a:pPr lvl="1"/>
            <a:r>
              <a:rPr lang="en-US" altLang="zh-TW" dirty="0" err="1">
                <a:solidFill>
                  <a:srgbClr val="00B0F0"/>
                </a:solidFill>
              </a:rPr>
              <a:t>EXTI_x_EDGE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en-US" altLang="zh-TW" dirty="0"/>
              <a:t>EXTI_LOW_LEVEL</a:t>
            </a:r>
          </a:p>
          <a:p>
            <a:pPr lvl="2"/>
            <a:r>
              <a:rPr lang="en-US" altLang="zh-TW" dirty="0"/>
              <a:t>EXTI_HIGH_LEVEL</a:t>
            </a:r>
          </a:p>
          <a:p>
            <a:pPr lvl="2"/>
            <a:r>
              <a:rPr lang="en-US" altLang="zh-TW" dirty="0"/>
              <a:t>EXTI_NEGATIVE_EDGE</a:t>
            </a:r>
          </a:p>
          <a:p>
            <a:pPr lvl="2"/>
            <a:r>
              <a:rPr lang="en-US" altLang="zh-TW" dirty="0"/>
              <a:t>EXTI_POSITIVE_EDGE</a:t>
            </a:r>
          </a:p>
          <a:p>
            <a:pPr lvl="2"/>
            <a:r>
              <a:rPr lang="en-US" altLang="zh-TW" dirty="0"/>
              <a:t>EXTI_BOTH_EDGE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ControlStatus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zh-TW" dirty="0"/>
              <a:t>DISABLE</a:t>
            </a:r>
          </a:p>
          <a:p>
            <a:pPr lvl="2"/>
            <a:r>
              <a:rPr lang="en-US" altLang="zh-TW" dirty="0"/>
              <a:t>ENABLE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03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—NVIC (1/2)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嵌套向量</a:t>
            </a:r>
            <a:r>
              <a:rPr lang="zh-CN" altLang="en-US" dirty="0" smtClean="0"/>
              <a:t>中</a:t>
            </a:r>
            <a:r>
              <a:rPr lang="zh-TW" altLang="en-US" dirty="0"/>
              <a:t>斷</a:t>
            </a:r>
            <a:r>
              <a:rPr lang="zh-CN" altLang="en-US" dirty="0" smtClean="0"/>
              <a:t>控制器</a:t>
            </a:r>
            <a:r>
              <a:rPr lang="en-US" altLang="zh-TW" dirty="0"/>
              <a:t>(Nested Vectored Interrupt Controller, NVIC)</a:t>
            </a:r>
          </a:p>
          <a:p>
            <a:pPr lvl="1"/>
            <a:r>
              <a:rPr lang="zh-TW" altLang="en-US" dirty="0"/>
              <a:t>為了減少延遲並提高中斷處理效率，</a:t>
            </a:r>
            <a:r>
              <a:rPr lang="en-US" altLang="zh-TW" dirty="0"/>
              <a:t>Cortex</a:t>
            </a:r>
            <a:r>
              <a:rPr lang="en-US" altLang="zh-TW" baseline="30000" dirty="0"/>
              <a:t>TM</a:t>
            </a:r>
            <a:r>
              <a:rPr lang="en-US" altLang="zh-TW" dirty="0"/>
              <a:t>-M0+ </a:t>
            </a:r>
            <a:r>
              <a:rPr lang="zh-TW" altLang="en-US" dirty="0"/>
              <a:t>提供了緊密耦合集成部分，即嵌套向量中斷控制器 </a:t>
            </a:r>
            <a:r>
              <a:rPr lang="en-US" altLang="zh-TW" dirty="0"/>
              <a:t>NVIC</a:t>
            </a:r>
            <a:r>
              <a:rPr lang="zh-TW" altLang="en-US" dirty="0"/>
              <a:t>。 </a:t>
            </a:r>
            <a:r>
              <a:rPr lang="en-US" altLang="zh-TW" dirty="0"/>
              <a:t>NVIC </a:t>
            </a:r>
            <a:r>
              <a:rPr lang="zh-TW" altLang="en-US" dirty="0"/>
              <a:t>控制系統異常及包括</a:t>
            </a:r>
            <a:r>
              <a:rPr lang="zh-TW" altLang="en-US" dirty="0" smtClean="0"/>
              <a:t>如致能 </a:t>
            </a:r>
            <a:r>
              <a:rPr lang="en-US" altLang="zh-TW" dirty="0"/>
              <a:t>/ </a:t>
            </a:r>
            <a:r>
              <a:rPr lang="zh-TW" altLang="en-US" dirty="0"/>
              <a:t>除能控制，優先級，清除 </a:t>
            </a:r>
            <a:r>
              <a:rPr lang="en-US" altLang="zh-TW" dirty="0"/>
              <a:t>- </a:t>
            </a:r>
            <a:r>
              <a:rPr lang="zh-TW" altLang="en-US" dirty="0"/>
              <a:t>掛起，有效狀態報告，</a:t>
            </a:r>
            <a:r>
              <a:rPr lang="zh-TW" altLang="en-US" dirty="0" smtClean="0"/>
              <a:t>軟體觸發</a:t>
            </a:r>
            <a:r>
              <a:rPr lang="zh-TW" altLang="en-US" dirty="0"/>
              <a:t>和向量表重置功能的外設中斷。</a:t>
            </a:r>
            <a:endParaRPr lang="en-US" altLang="zh-TW" dirty="0"/>
          </a:p>
          <a:p>
            <a:r>
              <a:rPr lang="zh-TW" altLang="en-US" dirty="0"/>
              <a:t>進入中斷後</a:t>
            </a:r>
            <a:endParaRPr lang="en-US" altLang="zh-TW" dirty="0"/>
          </a:p>
          <a:p>
            <a:pPr lvl="1"/>
            <a:r>
              <a:rPr lang="zh-TW" altLang="en-US" dirty="0"/>
              <a:t>取得此系列通道中斷狀態</a:t>
            </a:r>
            <a:endParaRPr lang="en-US" altLang="zh-TW" dirty="0"/>
          </a:p>
          <a:p>
            <a:pPr lvl="2"/>
            <a:r>
              <a:rPr lang="zh-TW" altLang="en-US" dirty="0"/>
              <a:t>如</a:t>
            </a:r>
            <a:r>
              <a:rPr lang="en-US" altLang="zh-TW" dirty="0"/>
              <a:t>EXTI4_15_IRQn</a:t>
            </a:r>
            <a:r>
              <a:rPr lang="zh-TW" altLang="en-US" dirty="0"/>
              <a:t>需要確認本次是由</a:t>
            </a:r>
            <a:r>
              <a:rPr lang="en-US" altLang="zh-TW" dirty="0"/>
              <a:t>EXIT4~EXIT15</a:t>
            </a:r>
            <a:r>
              <a:rPr lang="zh-TW" altLang="en-US" dirty="0"/>
              <a:t>哪個觸發</a:t>
            </a:r>
            <a:endParaRPr lang="en-US" altLang="zh-TW" dirty="0"/>
          </a:p>
          <a:p>
            <a:pPr lvl="1"/>
            <a:r>
              <a:rPr lang="zh-TW" altLang="en-US" dirty="0"/>
              <a:t>清除指定通道中斷狀態</a:t>
            </a:r>
            <a:endParaRPr lang="en-US" altLang="zh-TW" dirty="0"/>
          </a:p>
          <a:p>
            <a:pPr lvl="1"/>
            <a:r>
              <a:rPr lang="zh-TW" altLang="en-US" dirty="0"/>
              <a:t>按照確認後的通道執行對應的程式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616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10279</TotalTime>
  <Words>716</Words>
  <Application>Microsoft Office PowerPoint</Application>
  <PresentationFormat>如螢幕大小 (4:3)</PresentationFormat>
  <Paragraphs>148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匯合</vt:lpstr>
      <vt:lpstr>微處理實驗</vt:lpstr>
      <vt:lpstr>大綱</vt:lpstr>
      <vt:lpstr>實驗目的</vt:lpstr>
      <vt:lpstr>使用的元件設備</vt:lpstr>
      <vt:lpstr>實驗原理—EXTI (1/4)</vt:lpstr>
      <vt:lpstr>實驗原理—EXTI (2/4)</vt:lpstr>
      <vt:lpstr>實驗原理—EXTI (3/4)</vt:lpstr>
      <vt:lpstr>實驗原理—EXTI (4/4)</vt:lpstr>
      <vt:lpstr>實驗原理—NVIC (1/2)</vt:lpstr>
      <vt:lpstr>實驗原理—NVIC (2/2)</vt:lpstr>
      <vt:lpstr>本單元實習 (1/3)</vt:lpstr>
      <vt:lpstr>本單元實習 (2/3)</vt:lpstr>
      <vt:lpstr>本單元實習 (3/3)</vt:lpstr>
      <vt:lpstr>範例講解 (1/8)</vt:lpstr>
      <vt:lpstr>範例講解 (2/8)</vt:lpstr>
      <vt:lpstr>範例講解 (3/8)</vt:lpstr>
      <vt:lpstr>範例講解 (4/8)</vt:lpstr>
      <vt:lpstr>範例講解 (5/8)</vt:lpstr>
      <vt:lpstr>範例講解 (6/8)</vt:lpstr>
      <vt:lpstr>範例講解 (7/8)</vt:lpstr>
      <vt:lpstr>範例講解 (8/8)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584</cp:revision>
  <cp:lastPrinted>2018-03-14T12:09:18Z</cp:lastPrinted>
  <dcterms:created xsi:type="dcterms:W3CDTF">2009-12-19T06:15:07Z</dcterms:created>
  <dcterms:modified xsi:type="dcterms:W3CDTF">2020-10-06T05:41:05Z</dcterms:modified>
</cp:coreProperties>
</file>