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21"/>
  </p:notesMasterIdLst>
  <p:handoutMasterIdLst>
    <p:handoutMasterId r:id="rId22"/>
  </p:handoutMasterIdLst>
  <p:sldIdLst>
    <p:sldId id="295" r:id="rId2"/>
    <p:sldId id="296" r:id="rId3"/>
    <p:sldId id="297" r:id="rId4"/>
    <p:sldId id="298" r:id="rId5"/>
    <p:sldId id="335" r:id="rId6"/>
    <p:sldId id="365" r:id="rId7"/>
    <p:sldId id="366" r:id="rId8"/>
    <p:sldId id="367" r:id="rId9"/>
    <p:sldId id="344" r:id="rId10"/>
    <p:sldId id="368" r:id="rId11"/>
    <p:sldId id="369" r:id="rId12"/>
    <p:sldId id="343" r:id="rId13"/>
    <p:sldId id="373" r:id="rId14"/>
    <p:sldId id="379" r:id="rId15"/>
    <p:sldId id="374" r:id="rId16"/>
    <p:sldId id="378" r:id="rId17"/>
    <p:sldId id="375" r:id="rId18"/>
    <p:sldId id="377" r:id="rId19"/>
    <p:sldId id="294" r:id="rId20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Objects="1">
      <p:cViewPr>
        <p:scale>
          <a:sx n="117" d="100"/>
          <a:sy n="117" d="100"/>
        </p:scale>
        <p:origin x="-14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5599"/>
            <a:ext cx="7686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/16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572000" y="6505599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實驗五：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BFTM</a:t>
            </a:r>
            <a:endParaRPr lang="en-US" altLang="zh-TW" sz="1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948263" y="650559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微處理機實驗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u/0/s/1_aA9tJBsls41iPXBGTSnLtYl3c8x3QxO/p/1AbYFsKrhk6qagrKH2vxdtkI97hL7aL5h/preview?authuser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/>
              <a:t>微處理機實驗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59632" y="3068960"/>
            <a:ext cx="79928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實驗五：</a:t>
            </a:r>
            <a:r>
              <a:rPr lang="en-US" altLang="zh-TW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BFTM</a:t>
            </a:r>
            <a:r>
              <a:rPr lang="zh-TW" altLang="en-US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單次模式示意圖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 smtClean="0"/>
              <a:t>—</a:t>
            </a:r>
            <a:r>
              <a:rPr lang="zh-TW" altLang="en-US" dirty="0"/>
              <a:t>計數模式</a:t>
            </a:r>
            <a:r>
              <a:rPr lang="en-US" altLang="zh-TW" dirty="0"/>
              <a:t>-</a:t>
            </a:r>
            <a:r>
              <a:rPr lang="zh-TW" altLang="en-US" dirty="0"/>
              <a:t>單次模式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7" y="1700808"/>
            <a:ext cx="8113590" cy="418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3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003232" cy="4810539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設定</a:t>
            </a:r>
            <a:r>
              <a:rPr lang="zh-TW" altLang="en-US" sz="1800" dirty="0" smtClean="0"/>
              <a:t>計時器功能</a:t>
            </a:r>
            <a:endParaRPr lang="en-US" altLang="zh-TW" sz="1600" dirty="0"/>
          </a:p>
          <a:p>
            <a:pPr lvl="1"/>
            <a:r>
              <a:rPr lang="en-US" altLang="zh-TW" sz="1600" dirty="0" smtClean="0"/>
              <a:t>BFTM</a:t>
            </a:r>
            <a:r>
              <a:rPr lang="zh-TW" altLang="en-US" sz="1600" dirty="0" smtClean="0"/>
              <a:t>開啟</a:t>
            </a:r>
            <a:endParaRPr lang="en-US" altLang="zh-TW" sz="1600" dirty="0"/>
          </a:p>
          <a:p>
            <a:pPr lvl="2"/>
            <a:r>
              <a:rPr lang="en-US" altLang="zh-TW" sz="1200" dirty="0" err="1" smtClean="0"/>
              <a:t>BFTM_EnaCmd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HT_BFTMn</a:t>
            </a:r>
            <a:r>
              <a:rPr lang="en-US" altLang="zh-TW" sz="1200" dirty="0" smtClean="0"/>
              <a:t>, </a:t>
            </a:r>
            <a:r>
              <a:rPr lang="en-US" altLang="zh-TW" sz="1200" dirty="0" err="1">
                <a:solidFill>
                  <a:srgbClr val="00B0F0"/>
                </a:solidFill>
              </a:rPr>
              <a:t>ControlStatus</a:t>
            </a:r>
            <a:r>
              <a:rPr lang="en-US" altLang="zh-TW" sz="1200" dirty="0" smtClean="0"/>
              <a:t>);</a:t>
            </a:r>
            <a:endParaRPr lang="en-US" altLang="zh-TW" sz="1200" dirty="0"/>
          </a:p>
          <a:p>
            <a:pPr lvl="1"/>
            <a:r>
              <a:rPr lang="zh-TW" altLang="en-US" sz="1600" dirty="0"/>
              <a:t>設定比較值</a:t>
            </a:r>
            <a:endParaRPr lang="en-US" altLang="zh-TW" sz="1600" dirty="0"/>
          </a:p>
          <a:p>
            <a:pPr lvl="2"/>
            <a:r>
              <a:rPr lang="en-US" altLang="zh-TW" sz="1200" dirty="0" err="1" smtClean="0"/>
              <a:t>BFTM_SetCompare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HT_BFTMn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/>
              <a:t>, </a:t>
            </a:r>
            <a:r>
              <a:rPr lang="en-US" altLang="zh-TW" sz="1200" dirty="0" err="1">
                <a:solidFill>
                  <a:srgbClr val="7030A0"/>
                </a:solidFill>
              </a:rPr>
              <a:t>wCompare</a:t>
            </a:r>
            <a:r>
              <a:rPr lang="en-US" altLang="zh-TW" sz="1200" dirty="0" smtClean="0"/>
              <a:t>);</a:t>
            </a:r>
          </a:p>
          <a:p>
            <a:pPr lvl="1"/>
            <a:r>
              <a:rPr lang="zh-TW" altLang="en-US" sz="1600" dirty="0" smtClean="0"/>
              <a:t>設定計數次數</a:t>
            </a:r>
            <a:endParaRPr lang="en-US" altLang="zh-TW" sz="1600" dirty="0" smtClean="0"/>
          </a:p>
          <a:p>
            <a:pPr lvl="2"/>
            <a:r>
              <a:rPr lang="en-US" altLang="zh-TW" sz="1200" dirty="0" err="1" smtClean="0"/>
              <a:t>BFTM_SetCounter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HT_BFTMn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>
                <a:solidFill>
                  <a:srgbClr val="00B050"/>
                </a:solidFill>
              </a:rPr>
              <a:t>wCounter</a:t>
            </a:r>
            <a:r>
              <a:rPr lang="en-US" altLang="zh-TW" sz="1200" dirty="0"/>
              <a:t>);</a:t>
            </a:r>
          </a:p>
          <a:p>
            <a:pPr lvl="1"/>
            <a:r>
              <a:rPr lang="zh-TW" altLang="en-US" sz="1600" dirty="0" smtClean="0"/>
              <a:t>設定是否啟用單次模式</a:t>
            </a:r>
            <a:endParaRPr lang="en-US" altLang="zh-TW" sz="1600" dirty="0" smtClean="0"/>
          </a:p>
          <a:p>
            <a:pPr lvl="2"/>
            <a:r>
              <a:rPr lang="en-US" altLang="zh-TW" sz="1200" dirty="0" err="1" smtClean="0"/>
              <a:t>BFTM_OneShotModeCmd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HT_BFTMn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/>
              <a:t>, </a:t>
            </a:r>
            <a:r>
              <a:rPr lang="en-US" altLang="zh-TW" sz="1200" dirty="0" err="1">
                <a:solidFill>
                  <a:srgbClr val="00B0F0"/>
                </a:solidFill>
              </a:rPr>
              <a:t>ControlStatus</a:t>
            </a:r>
            <a:r>
              <a:rPr lang="en-US" altLang="zh-TW" sz="1200" dirty="0" smtClean="0"/>
              <a:t>);</a:t>
            </a:r>
          </a:p>
          <a:p>
            <a:pPr lvl="1"/>
            <a:r>
              <a:rPr lang="zh-TW" altLang="en-US" sz="1600" dirty="0" smtClean="0"/>
              <a:t>設定</a:t>
            </a:r>
            <a:r>
              <a:rPr lang="en-US" altLang="zh-TW" sz="1600" dirty="0" smtClean="0"/>
              <a:t>BFTM</a:t>
            </a:r>
            <a:r>
              <a:rPr lang="zh-TW" altLang="en-US" sz="1600" dirty="0" smtClean="0"/>
              <a:t>中斷源開啟</a:t>
            </a:r>
            <a:endParaRPr lang="en-US" altLang="zh-TW" sz="1600" dirty="0"/>
          </a:p>
          <a:p>
            <a:pPr lvl="2"/>
            <a:r>
              <a:rPr lang="en-US" altLang="zh-TW" sz="1200" dirty="0" err="1" smtClean="0"/>
              <a:t>BFTM_IntConfig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HT_BFTMn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/>
              <a:t>, </a:t>
            </a:r>
            <a:r>
              <a:rPr lang="en-US" altLang="zh-TW" sz="1200" dirty="0" err="1">
                <a:solidFill>
                  <a:srgbClr val="00B0F0"/>
                </a:solidFill>
              </a:rPr>
              <a:t>ControlStatus</a:t>
            </a:r>
            <a:r>
              <a:rPr lang="en-US" altLang="zh-TW" sz="1200" dirty="0" smtClean="0"/>
              <a:t>);</a:t>
            </a:r>
            <a:endParaRPr lang="en-US" altLang="zh-TW" sz="1600" dirty="0"/>
          </a:p>
          <a:p>
            <a:pPr lvl="1"/>
            <a:r>
              <a:rPr lang="en-US" altLang="zh-TW" sz="1600" dirty="0" smtClean="0"/>
              <a:t>BFTM</a:t>
            </a:r>
            <a:r>
              <a:rPr lang="zh-TW" altLang="en-US" sz="1600" dirty="0" smtClean="0"/>
              <a:t>旗標</a:t>
            </a:r>
            <a:endParaRPr lang="en-US" altLang="zh-TW" sz="1600" dirty="0" smtClean="0"/>
          </a:p>
          <a:p>
            <a:pPr lvl="2"/>
            <a:r>
              <a:rPr lang="en-US" altLang="zh-TW" sz="1200" dirty="0" err="1" smtClean="0"/>
              <a:t>BFTM_ClearFlag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HT_BFTMn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/>
              <a:t>);</a:t>
            </a:r>
          </a:p>
          <a:p>
            <a:pPr lvl="1"/>
            <a:r>
              <a:rPr lang="en-US" altLang="zh-TW" sz="1600" dirty="0"/>
              <a:t>BFTM</a:t>
            </a:r>
            <a:r>
              <a:rPr lang="zh-TW" altLang="en-US" sz="1600" dirty="0"/>
              <a:t>旗</a:t>
            </a:r>
            <a:r>
              <a:rPr lang="zh-TW" altLang="en-US" sz="1600" dirty="0" smtClean="0"/>
              <a:t>標狀態</a:t>
            </a:r>
            <a:endParaRPr lang="en-US" altLang="zh-TW" sz="1600" dirty="0"/>
          </a:p>
          <a:p>
            <a:pPr lvl="2"/>
            <a:r>
              <a:rPr lang="en-US" altLang="zh-TW" sz="1200" dirty="0" err="1"/>
              <a:t>FlagStatus</a:t>
            </a:r>
            <a:r>
              <a:rPr lang="en-US" altLang="zh-TW" sz="1200" dirty="0"/>
              <a:t> </a:t>
            </a:r>
            <a:r>
              <a:rPr lang="en-US" altLang="zh-TW" sz="1200" dirty="0" err="1" smtClean="0"/>
              <a:t>BFTM_GetFlagStatus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HT_BFTMn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/>
              <a:t>);</a:t>
            </a:r>
          </a:p>
          <a:p>
            <a:pPr lvl="1"/>
            <a:r>
              <a:rPr lang="en-US" altLang="zh-TW" sz="1600" dirty="0" smtClean="0"/>
              <a:t>BFTM</a:t>
            </a:r>
            <a:r>
              <a:rPr lang="zh-TW" altLang="en-US" sz="1600" dirty="0" smtClean="0"/>
              <a:t>中斷開啟</a:t>
            </a:r>
            <a:endParaRPr lang="en-US" altLang="zh-TW" sz="1600" dirty="0"/>
          </a:p>
          <a:p>
            <a:pPr lvl="2"/>
            <a:r>
              <a:rPr lang="en-US" altLang="zh-TW" sz="1200" dirty="0" err="1" smtClean="0"/>
              <a:t>NVIC_EnableIRQ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BFTMx_IRQn</a:t>
            </a:r>
            <a:r>
              <a:rPr lang="en-US" altLang="zh-TW" sz="1200" dirty="0" smtClean="0"/>
              <a:t>);</a:t>
            </a: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BFTM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346540" y="3284983"/>
            <a:ext cx="2340260" cy="2866323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 err="1" smtClean="0">
                <a:solidFill>
                  <a:srgbClr val="FF0000"/>
                </a:solidFill>
              </a:rPr>
              <a:t>HT_BFTMn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 smtClean="0"/>
              <a:t>HT_BFTM0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 smtClean="0"/>
              <a:t>HT_BFTM1</a:t>
            </a:r>
          </a:p>
          <a:p>
            <a:pPr lvl="1" fontAlgn="auto">
              <a:spcAft>
                <a:spcPts val="0"/>
              </a:spcAft>
            </a:pPr>
            <a:endParaRPr lang="en-US" altLang="zh-TW" sz="1800" dirty="0" smtClean="0"/>
          </a:p>
          <a:p>
            <a:pPr fontAlgn="auto"/>
            <a:r>
              <a:rPr lang="en-US" altLang="zh-TW" sz="2400" dirty="0" err="1" smtClean="0">
                <a:solidFill>
                  <a:srgbClr val="00B0F0"/>
                </a:solidFill>
              </a:rPr>
              <a:t>ControlStatus</a:t>
            </a:r>
            <a:r>
              <a:rPr lang="en-US" altLang="zh-TW" sz="2400" dirty="0" smtClean="0">
                <a:solidFill>
                  <a:srgbClr val="00B0F0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 smtClean="0"/>
              <a:t>ENABLE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 smtClean="0"/>
              <a:t>DISABLE3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0114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810539"/>
          </a:xfrm>
        </p:spPr>
        <p:txBody>
          <a:bodyPr/>
          <a:lstStyle/>
          <a:p>
            <a:r>
              <a:rPr lang="zh-TW" altLang="en-US" sz="2700" dirty="0"/>
              <a:t>修改官方範例</a:t>
            </a:r>
            <a:r>
              <a:rPr lang="en-US" altLang="zh-TW" sz="2700"/>
              <a:t>…\</a:t>
            </a:r>
            <a:r>
              <a:rPr lang="en-US" altLang="zh-TW" sz="2700" smtClean="0"/>
              <a:t>example\BFTM\</a:t>
            </a:r>
            <a:r>
              <a:rPr lang="en-US" altLang="zh-TW" sz="2700" dirty="0" err="1" smtClean="0"/>
              <a:t>RepetitiveToggle</a:t>
            </a:r>
            <a:endParaRPr lang="en-US" altLang="zh-TW" sz="2700" dirty="0"/>
          </a:p>
          <a:p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BFTM</a:t>
            </a:r>
            <a:r>
              <a:rPr lang="zh-TW" altLang="en-US" dirty="0" smtClean="0"/>
              <a:t>做計時中斷功能，</a:t>
            </a:r>
            <a:r>
              <a:rPr lang="en-US" altLang="zh-TW" dirty="0" smtClean="0"/>
              <a:t>LED1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0.5</a:t>
            </a:r>
            <a:r>
              <a:rPr lang="zh-TW" altLang="en-US" dirty="0" smtClean="0"/>
              <a:t>秒為週期亮暗；</a:t>
            </a:r>
            <a:r>
              <a:rPr lang="en-US" altLang="zh-TW" dirty="0" smtClean="0"/>
              <a:t>LED2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秒為週期亮暗。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</a:t>
            </a:r>
          </a:p>
        </p:txBody>
      </p:sp>
    </p:spTree>
    <p:extLst>
      <p:ext uri="{BB962C8B-B14F-4D97-AF65-F5344CB8AC3E}">
        <p14:creationId xmlns:p14="http://schemas.microsoft.com/office/powerpoint/2010/main" val="93035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AEB4D0FA-92F9-4D35-BEA8-2898ADBD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(1/5)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E56034F9-B92E-4F92-B504-E5EAE8EC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main.c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CKCU</a:t>
            </a:r>
            <a:r>
              <a:rPr lang="zh-TW" altLang="en-US" dirty="0" smtClean="0"/>
              <a:t>功能設定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NVIC</a:t>
            </a:r>
            <a:r>
              <a:rPr lang="zh-TW" altLang="en-US" dirty="0" smtClean="0"/>
              <a:t>配置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BFTM</a:t>
            </a:r>
            <a:r>
              <a:rPr lang="zh-TW" altLang="en-US" dirty="0" smtClean="0"/>
              <a:t>中斷開啟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12" y="4623246"/>
            <a:ext cx="4608512" cy="135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12" y="2171700"/>
            <a:ext cx="6279065" cy="190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7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AEB4D0FA-92F9-4D35-BEA8-2898ADBD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(1/5)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E56034F9-B92E-4F92-B504-E5EAE8EC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2800" dirty="0" smtClean="0"/>
              <a:t>GPIO</a:t>
            </a:r>
            <a:r>
              <a:rPr lang="zh-TW" altLang="en-US" sz="2800" dirty="0" smtClean="0"/>
              <a:t>功能設定</a:t>
            </a:r>
            <a:endParaRPr lang="en-US" altLang="zh-TW" sz="2800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54535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BFTM</a:t>
            </a:r>
            <a:r>
              <a:rPr lang="zh-TW" altLang="en-US" dirty="0" smtClean="0"/>
              <a:t>計時功能宣告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EA0A1BDC-5DDC-44BA-9A33-E8E3CD7D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68989"/>
            <a:ext cx="5832648" cy="478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4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EA0A1BDC-5DDC-44BA-9A33-E8E3CD7D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636912"/>
            <a:ext cx="39814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12875"/>
            <a:ext cx="4114800" cy="252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lvl="1" indent="-363538">
              <a:spcBef>
                <a:spcPts val="400"/>
              </a:spcBef>
              <a:buSzPct val="100000"/>
              <a:buFont typeface="Wingdings" pitchFamily="2" charset="2"/>
              <a:buChar char="p"/>
            </a:pPr>
            <a:r>
              <a:rPr lang="en-US" altLang="zh-TW" sz="2800" dirty="0"/>
              <a:t>ht32f5xxxx_01_it.c - BFTM</a:t>
            </a:r>
            <a:r>
              <a:rPr lang="zh-TW" altLang="en-US" sz="2800" dirty="0"/>
              <a:t>計時功能</a:t>
            </a:r>
            <a:r>
              <a:rPr lang="zh-TW" altLang="en-US" sz="2800" dirty="0" smtClean="0"/>
              <a:t>宣告</a:t>
            </a:r>
            <a:endParaRPr lang="en-US" altLang="zh-TW" sz="2800" dirty="0" smtClean="0"/>
          </a:p>
          <a:p>
            <a:pPr marL="627063" lvl="2" indent="-363538"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TW" altLang="en-US" dirty="0" smtClean="0"/>
              <a:t>當</a:t>
            </a:r>
            <a:r>
              <a:rPr lang="zh-TW" altLang="en-US" dirty="0"/>
              <a:t>觸發時</a:t>
            </a:r>
            <a:r>
              <a:rPr lang="zh-TW" altLang="en-US" dirty="0" smtClean="0"/>
              <a:t>，若狀態</a:t>
            </a:r>
            <a:r>
              <a:rPr lang="en-US" altLang="zh-TW" dirty="0"/>
              <a:t>LED</a:t>
            </a:r>
            <a:r>
              <a:rPr lang="zh-TW" altLang="en-US" dirty="0"/>
              <a:t>旗標為</a:t>
            </a:r>
            <a:r>
              <a:rPr lang="en-US" altLang="zh-TW" dirty="0"/>
              <a:t>False</a:t>
            </a:r>
            <a:r>
              <a:rPr lang="zh-TW" altLang="en-US" dirty="0"/>
              <a:t>，則燈亮且狀態</a:t>
            </a:r>
            <a:r>
              <a:rPr lang="en-US" altLang="zh-TW" dirty="0"/>
              <a:t>LED</a:t>
            </a:r>
            <a:r>
              <a:rPr lang="zh-TW" altLang="en-US" dirty="0"/>
              <a:t>旗標為</a:t>
            </a:r>
            <a:r>
              <a:rPr lang="en-US" altLang="zh-TW" dirty="0"/>
              <a:t>True</a:t>
            </a:r>
            <a:r>
              <a:rPr lang="zh-TW" altLang="en-US" dirty="0"/>
              <a:t>，反之，狀態</a:t>
            </a:r>
            <a:r>
              <a:rPr lang="en-US" altLang="zh-TW" dirty="0"/>
              <a:t>LED</a:t>
            </a:r>
            <a:r>
              <a:rPr lang="zh-TW" altLang="en-US" dirty="0"/>
              <a:t>旗標為</a:t>
            </a:r>
            <a:r>
              <a:rPr lang="en-US" altLang="zh-TW" dirty="0"/>
              <a:t>True </a:t>
            </a:r>
            <a:r>
              <a:rPr lang="zh-TW" altLang="en-US" dirty="0"/>
              <a:t>，則燈亮且狀態</a:t>
            </a:r>
            <a:r>
              <a:rPr lang="en-US" altLang="zh-TW" dirty="0"/>
              <a:t>LED</a:t>
            </a:r>
            <a:r>
              <a:rPr lang="zh-TW" altLang="en-US" dirty="0"/>
              <a:t>旗標為</a:t>
            </a:r>
            <a:r>
              <a:rPr lang="en-US" altLang="zh-TW" dirty="0"/>
              <a:t>False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1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18" y="2924943"/>
            <a:ext cx="6329593" cy="308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主程式內開啟</a:t>
            </a:r>
            <a:r>
              <a:rPr lang="en-US" altLang="zh-TW" dirty="0" smtClean="0"/>
              <a:t>NVIC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CKCU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BFTM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GPIO</a:t>
            </a:r>
            <a:r>
              <a:rPr lang="zh-TW" altLang="en-US" dirty="0" smtClean="0"/>
              <a:t>功能副函式，註解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地方可自由撰寫，不論主程式如何撰寫，會依設定計數週期進入中斷。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須注意程式碼執行也需時間，會將程式碼執行時間算入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6BE256DE-DF6A-4294-B656-E10C81E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(3/5)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5229200"/>
            <a:ext cx="201622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363802" y="3278405"/>
            <a:ext cx="2568238" cy="8559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3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3C77688-73D0-4182-B532-7D16324E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驗收</a:t>
            </a:r>
            <a:r>
              <a:rPr lang="en-US" altLang="zh-TW" smtClean="0"/>
              <a:t>:</a:t>
            </a:r>
            <a:r>
              <a:rPr lang="zh-TW" altLang="en-US" dirty="0" smtClean="0"/>
              <a:t> 實作跑馬燈，將</a:t>
            </a:r>
            <a:r>
              <a:rPr lang="en-US" altLang="zh-TW" dirty="0" smtClean="0"/>
              <a:t>LED1~LED3</a:t>
            </a:r>
            <a:r>
              <a:rPr lang="zh-TW" altLang="en-US" dirty="0" smtClean="0"/>
              <a:t>三個燈依序亮起，依序變暗。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72FFC95-CAE8-451E-BEBD-AF3C81C1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(5/5)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74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認識計時計數器</a:t>
            </a:r>
            <a:endParaRPr lang="en-US" altLang="zh-TW" dirty="0"/>
          </a:p>
          <a:p>
            <a:r>
              <a:rPr lang="zh-TW" altLang="en-US" dirty="0"/>
              <a:t>計時器中斷應用</a:t>
            </a:r>
            <a:endParaRPr lang="en-US" altLang="zh-TW" dirty="0"/>
          </a:p>
          <a:p>
            <a:r>
              <a:rPr lang="zh-TW" altLang="en-US" dirty="0" smtClean="0"/>
              <a:t>頻率控制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73277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/>
              <a:t>ESK32-20001</a:t>
            </a:r>
            <a:r>
              <a:rPr lang="zh-TW" altLang="en-US" dirty="0"/>
              <a:t>擴充板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152751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基本功能定時器模塊 </a:t>
            </a:r>
            <a:r>
              <a:rPr lang="en-US" altLang="zh-TW" dirty="0"/>
              <a:t>(BFTM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是</a:t>
            </a:r>
            <a:r>
              <a:rPr lang="zh-TW" altLang="en-US" dirty="0"/>
              <a:t>一個 </a:t>
            </a:r>
            <a:r>
              <a:rPr lang="en-US" altLang="zh-TW" dirty="0"/>
              <a:t>32-bit </a:t>
            </a:r>
            <a:r>
              <a:rPr lang="zh-TW" altLang="en-US" dirty="0"/>
              <a:t>向上計數型計數器，用來測量時間間隔並產生單次或重複中斷。 </a:t>
            </a:r>
            <a:r>
              <a:rPr lang="en-US" altLang="zh-TW" dirty="0"/>
              <a:t>BFTM </a:t>
            </a:r>
            <a:r>
              <a:rPr lang="zh-TW" altLang="en-US" dirty="0"/>
              <a:t>有兩種工作模式，即重複模式和單次模式。在內部比較器每次產生比較匹配事件時重複模式都會重啟計數器。 </a:t>
            </a:r>
            <a:r>
              <a:rPr lang="en-US" altLang="zh-TW" dirty="0"/>
              <a:t>BFTM </a:t>
            </a:r>
            <a:r>
              <a:rPr lang="zh-TW" altLang="en-US" dirty="0"/>
              <a:t>也支持單次模式，當比較匹配事件發生時，計數器會被強制停止計數。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 smtClean="0"/>
              <a:t>—</a:t>
            </a:r>
            <a:r>
              <a:rPr lang="en-US" altLang="zh-TW" dirty="0" smtClean="0">
                <a:effectLst/>
              </a:rPr>
              <a:t>BFTM</a:t>
            </a:r>
            <a:r>
              <a:rPr lang="zh-TW" altLang="en-US" dirty="0" smtClean="0">
                <a:effectLst/>
              </a:rPr>
              <a:t>簡介</a:t>
            </a:r>
            <a:r>
              <a:rPr lang="en-US" altLang="zh-TW" dirty="0" smtClean="0"/>
              <a:t>(1/2)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54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32-bit </a:t>
            </a:r>
            <a:r>
              <a:rPr lang="zh-TW" altLang="en-US" dirty="0"/>
              <a:t>向上計數型計數器</a:t>
            </a:r>
            <a:r>
              <a:rPr lang="en-US" altLang="zh-TW" dirty="0"/>
              <a:t>(0x0000_0000~0xFFFF_FFFF)</a:t>
            </a:r>
          </a:p>
          <a:p>
            <a:pPr lvl="1"/>
            <a:r>
              <a:rPr lang="en-US" altLang="zh-TW" dirty="0"/>
              <a:t>32-bit =&gt; </a:t>
            </a:r>
            <a:r>
              <a:rPr lang="zh-TW" altLang="en-US" dirty="0"/>
              <a:t>於</a:t>
            </a:r>
            <a:r>
              <a:rPr lang="en-US" altLang="zh-TW" dirty="0"/>
              <a:t>4Ghz</a:t>
            </a:r>
            <a:r>
              <a:rPr lang="zh-TW" altLang="en-US" dirty="0"/>
              <a:t>時脈下，單一計時器最大計時長度</a:t>
            </a:r>
            <a:r>
              <a:rPr lang="en-US" altLang="zh-TW" dirty="0"/>
              <a:t>1</a:t>
            </a:r>
            <a:r>
              <a:rPr lang="zh-TW" altLang="en-US" dirty="0"/>
              <a:t>秒</a:t>
            </a:r>
          </a:p>
          <a:p>
            <a:pPr lvl="1"/>
            <a:r>
              <a:rPr lang="en-US" altLang="zh-TW" dirty="0"/>
              <a:t>HT32F52352</a:t>
            </a:r>
            <a:r>
              <a:rPr lang="zh-TW" altLang="en-US" dirty="0"/>
              <a:t>，最高效率為</a:t>
            </a:r>
            <a:r>
              <a:rPr lang="en-US" altLang="zh-TW" dirty="0"/>
              <a:t>48Mhz</a:t>
            </a:r>
            <a:r>
              <a:rPr lang="zh-TW" altLang="en-US" dirty="0"/>
              <a:t>，單一計時器最大計時長度約</a:t>
            </a:r>
            <a:r>
              <a:rPr lang="en-US" altLang="zh-TW" dirty="0"/>
              <a:t>85</a:t>
            </a:r>
            <a:r>
              <a:rPr lang="zh-TW" altLang="en-US" dirty="0"/>
              <a:t>秒</a:t>
            </a:r>
          </a:p>
          <a:p>
            <a:r>
              <a:rPr lang="zh-TW" altLang="en-US" dirty="0"/>
              <a:t>時鐘源：</a:t>
            </a:r>
            <a:r>
              <a:rPr lang="en-US" altLang="zh-TW" dirty="0"/>
              <a:t>BFTM APB </a:t>
            </a:r>
            <a:r>
              <a:rPr lang="zh-TW" altLang="en-US" dirty="0"/>
              <a:t>時鐘 </a:t>
            </a:r>
            <a:r>
              <a:rPr lang="en-US" altLang="zh-TW" dirty="0"/>
              <a:t>(</a:t>
            </a:r>
            <a:r>
              <a:rPr lang="en-US" altLang="zh-TW" u="sng" dirty="0">
                <a:hlinkClick r:id="rId2"/>
              </a:rPr>
              <a:t>CKCU-</a:t>
            </a:r>
            <a:r>
              <a:rPr lang="zh-TW" altLang="en-US" u="sng" dirty="0">
                <a:hlinkClick r:id="rId2"/>
              </a:rPr>
              <a:t>主要時脈設定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運行時計數器值可讀寫</a:t>
            </a:r>
          </a:p>
          <a:p>
            <a:r>
              <a:rPr lang="zh-TW" altLang="en-US" dirty="0"/>
              <a:t>計數模式</a:t>
            </a:r>
          </a:p>
          <a:p>
            <a:pPr lvl="1"/>
            <a:r>
              <a:rPr lang="zh-TW" altLang="en-US" dirty="0"/>
              <a:t>重複模式：計數器在比較匹配發生時重啟</a:t>
            </a:r>
          </a:p>
          <a:p>
            <a:pPr lvl="1"/>
            <a:r>
              <a:rPr lang="zh-TW" altLang="en-US" dirty="0"/>
              <a:t>單次模式：計數器在比較匹配發生時停止計數</a:t>
            </a:r>
          </a:p>
          <a:p>
            <a:r>
              <a:rPr lang="zh-TW" altLang="en-US" dirty="0"/>
              <a:t>比較匹配中斷使能 </a:t>
            </a:r>
            <a:r>
              <a:rPr lang="en-US" altLang="zh-TW" dirty="0"/>
              <a:t>/ </a:t>
            </a:r>
            <a:r>
              <a:rPr lang="zh-TW" altLang="en-US" dirty="0"/>
              <a:t>除能控制</a:t>
            </a:r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>
                <a:effectLst/>
              </a:rPr>
              <a:t>BFTM</a:t>
            </a:r>
            <a:r>
              <a:rPr lang="zh-TW" altLang="en-US" dirty="0">
                <a:effectLst/>
              </a:rPr>
              <a:t>簡介</a:t>
            </a:r>
            <a:r>
              <a:rPr lang="en-US" altLang="zh-TW" dirty="0" smtClean="0"/>
              <a:t>(2/2)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80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重複模式</a:t>
            </a:r>
            <a:endParaRPr lang="en-US" altLang="zh-TW" dirty="0"/>
          </a:p>
          <a:p>
            <a:pPr lvl="1"/>
            <a:r>
              <a:rPr lang="en-US" altLang="zh-TW" dirty="0"/>
              <a:t>BFTM </a:t>
            </a:r>
            <a:r>
              <a:rPr lang="zh-TW" altLang="en-US" dirty="0"/>
              <a:t>從 </a:t>
            </a:r>
            <a:r>
              <a:rPr lang="en-US" altLang="zh-TW" dirty="0"/>
              <a:t>0 </a:t>
            </a:r>
            <a:r>
              <a:rPr lang="zh-TW" altLang="en-US" dirty="0"/>
              <a:t>開始向上計數到指定的比較值。當</a:t>
            </a:r>
            <a:r>
              <a:rPr lang="en-US" altLang="zh-TW" dirty="0"/>
              <a:t>BFTM </a:t>
            </a:r>
            <a:r>
              <a:rPr lang="zh-TW" altLang="en-US" dirty="0"/>
              <a:t>工作於重複模式時且計數器值</a:t>
            </a:r>
            <a:r>
              <a:rPr lang="en-US" altLang="zh-TW" dirty="0"/>
              <a:t>CNT</a:t>
            </a:r>
            <a:r>
              <a:rPr lang="zh-TW" altLang="en-US" dirty="0"/>
              <a:t>已達到指定的比較值</a:t>
            </a:r>
            <a:r>
              <a:rPr lang="en-US" altLang="zh-TW" dirty="0"/>
              <a:t>CMP(</a:t>
            </a:r>
            <a:r>
              <a:rPr lang="zh-TW" altLang="en-US" dirty="0"/>
              <a:t>需要等於，不可大於或小於</a:t>
            </a:r>
            <a:r>
              <a:rPr lang="en-US" altLang="zh-TW" dirty="0"/>
              <a:t>)</a:t>
            </a:r>
            <a:r>
              <a:rPr lang="zh-TW" altLang="en-US" dirty="0"/>
              <a:t>，定時器將會產生一個比較匹配事件信號 </a:t>
            </a:r>
            <a:r>
              <a:rPr lang="en-US" altLang="zh-TW" dirty="0"/>
              <a:t>MIF(</a:t>
            </a:r>
            <a:r>
              <a:rPr lang="zh-TW" altLang="en-US" dirty="0"/>
              <a:t>用於中斷</a:t>
            </a:r>
            <a:r>
              <a:rPr lang="en-US" altLang="zh-TW" dirty="0"/>
              <a:t>)</a:t>
            </a:r>
            <a:r>
              <a:rPr lang="zh-TW" altLang="en-US" dirty="0"/>
              <a:t>，此時計數器將被復位為 </a:t>
            </a:r>
            <a:r>
              <a:rPr lang="en-US" altLang="zh-TW" dirty="0"/>
              <a:t>0 </a:t>
            </a:r>
            <a:r>
              <a:rPr lang="zh-TW" altLang="en-US" dirty="0"/>
              <a:t>並重新開始計數。如果通過設置相關中斷控制位 </a:t>
            </a:r>
            <a:r>
              <a:rPr lang="en-US" altLang="zh-TW" dirty="0"/>
              <a:t>MIEN </a:t>
            </a:r>
            <a:r>
              <a:rPr lang="zh-TW" altLang="en-US" dirty="0"/>
              <a:t>為 </a:t>
            </a:r>
            <a:r>
              <a:rPr lang="en-US" altLang="zh-TW" dirty="0"/>
              <a:t>1 </a:t>
            </a:r>
            <a:r>
              <a:rPr lang="zh-TW" altLang="en-US" dirty="0"/>
              <a:t>開啟比較匹配中斷，則重複模式下</a:t>
            </a:r>
            <a:r>
              <a:rPr lang="en-US" altLang="zh-TW" dirty="0"/>
              <a:t>BFTM </a:t>
            </a:r>
            <a:r>
              <a:rPr lang="zh-TW" altLang="en-US" dirty="0"/>
              <a:t>比較匹配中斷將周期性地產生。如果通過清零 </a:t>
            </a:r>
            <a:r>
              <a:rPr lang="en-US" altLang="zh-TW" dirty="0"/>
              <a:t>CEN </a:t>
            </a:r>
            <a:r>
              <a:rPr lang="zh-TW" altLang="en-US" dirty="0"/>
              <a:t>位除能計數器，計數器將停止計數並保持當前值不變。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實驗原理</a:t>
            </a:r>
            <a:r>
              <a:rPr lang="en-US" altLang="zh-TW" dirty="0" smtClean="0"/>
              <a:t>— </a:t>
            </a:r>
            <a:r>
              <a:rPr lang="zh-TW" altLang="en-US" dirty="0" smtClean="0"/>
              <a:t>計數模式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重複模式</a:t>
            </a:r>
            <a:r>
              <a:rPr lang="en-US" altLang="zh-TW" dirty="0" smtClean="0"/>
              <a:t>(1/2)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37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重複模式</a:t>
            </a:r>
            <a:r>
              <a:rPr lang="zh-TW" altLang="en-US" dirty="0" smtClean="0"/>
              <a:t>示意圖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 smtClean="0"/>
              <a:t>—</a:t>
            </a:r>
            <a:r>
              <a:rPr lang="zh-TW" altLang="en-US" dirty="0"/>
              <a:t>計數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重複模式</a:t>
            </a:r>
            <a:r>
              <a:rPr lang="en-US" altLang="zh-TW" dirty="0" smtClean="0"/>
              <a:t>(2/2)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15780" cy="397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單次模式</a:t>
            </a:r>
            <a:endParaRPr lang="en-US" altLang="zh-TW" dirty="0" smtClean="0"/>
          </a:p>
          <a:p>
            <a:pPr lvl="1"/>
            <a:r>
              <a:rPr lang="zh-TW" altLang="en-US" dirty="0"/>
              <a:t>當 </a:t>
            </a:r>
            <a:r>
              <a:rPr lang="en-US" altLang="zh-TW" dirty="0"/>
              <a:t>BFTM</a:t>
            </a:r>
            <a:r>
              <a:rPr lang="zh-TW" altLang="en-US" dirty="0"/>
              <a:t>將設置成單次模式時。通過應用程式把</a:t>
            </a:r>
            <a:r>
              <a:rPr lang="en-US" altLang="zh-TW" dirty="0"/>
              <a:t>CEN</a:t>
            </a:r>
            <a:r>
              <a:rPr lang="zh-TW" altLang="en-US" dirty="0"/>
              <a:t>位置為</a:t>
            </a:r>
            <a:r>
              <a:rPr lang="en-US" altLang="zh-TW" dirty="0"/>
              <a:t>1</a:t>
            </a:r>
            <a:r>
              <a:rPr lang="zh-TW" altLang="en-US" dirty="0"/>
              <a:t>時，</a:t>
            </a:r>
            <a:r>
              <a:rPr lang="en-US" altLang="zh-TW" dirty="0"/>
              <a:t>BFTM</a:t>
            </a:r>
            <a:r>
              <a:rPr lang="zh-TW" altLang="en-US" dirty="0"/>
              <a:t>開始計數。如果</a:t>
            </a:r>
            <a:r>
              <a:rPr lang="en-US" altLang="zh-TW" dirty="0"/>
              <a:t>CEN</a:t>
            </a:r>
            <a:r>
              <a:rPr lang="zh-TW" altLang="en-US" dirty="0"/>
              <a:t>位通過應用程式清零，則計數器保持當前值不變。然而，如果計數器比較匹配事件發生時 </a:t>
            </a:r>
            <a:r>
              <a:rPr lang="en-US" altLang="zh-TW" dirty="0"/>
              <a:t>CEN </a:t>
            </a:r>
            <a:r>
              <a:rPr lang="zh-TW" altLang="en-US" dirty="0"/>
              <a:t>位通過內部硬體自動清零，則計數器停止計數且其值將會被復位。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 smtClean="0"/>
              <a:t>—</a:t>
            </a:r>
            <a:r>
              <a:rPr lang="zh-TW" altLang="en-US" dirty="0"/>
              <a:t>計數模式</a:t>
            </a:r>
            <a:r>
              <a:rPr lang="en-US" altLang="zh-TW" dirty="0" smtClean="0"/>
              <a:t>-</a:t>
            </a:r>
            <a:r>
              <a:rPr lang="zh-TW" altLang="en-US" dirty="0"/>
              <a:t>單次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074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13916</TotalTime>
  <Words>769</Words>
  <Application>Microsoft Office PowerPoint</Application>
  <PresentationFormat>如螢幕大小 (4:3)</PresentationFormat>
  <Paragraphs>89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匯合</vt:lpstr>
      <vt:lpstr>微處理機實驗</vt:lpstr>
      <vt:lpstr>大綱</vt:lpstr>
      <vt:lpstr>實驗目的</vt:lpstr>
      <vt:lpstr>使用的元件設備</vt:lpstr>
      <vt:lpstr>實驗原理—BFTM簡介(1/2)</vt:lpstr>
      <vt:lpstr>實驗原理— BFTM簡介(2/2)</vt:lpstr>
      <vt:lpstr>實驗原理— 計數模式-重複模式(1/2)</vt:lpstr>
      <vt:lpstr>實驗原理—計數模式-重複模式(2/2)</vt:lpstr>
      <vt:lpstr>實驗原理—計數模式-單次模式(1/2)</vt:lpstr>
      <vt:lpstr>實驗原理—計數模式-單次模式(2/2)</vt:lpstr>
      <vt:lpstr>實驗原理— BFTM API</vt:lpstr>
      <vt:lpstr>本單元實習</vt:lpstr>
      <vt:lpstr>範例講解 (1/5)</vt:lpstr>
      <vt:lpstr>範例講解 (1/5)</vt:lpstr>
      <vt:lpstr>範例講解 (2/5)</vt:lpstr>
      <vt:lpstr>範例講解 (2/5)</vt:lpstr>
      <vt:lpstr>範例講解 (3/5)</vt:lpstr>
      <vt:lpstr>範例講解 (5/5)</vt:lpstr>
      <vt:lpstr>PowerPoint 簡報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楊勝凱</cp:lastModifiedBy>
  <cp:revision>597</cp:revision>
  <dcterms:created xsi:type="dcterms:W3CDTF">2009-12-19T06:15:07Z</dcterms:created>
  <dcterms:modified xsi:type="dcterms:W3CDTF">2019-10-08T03:34:52Z</dcterms:modified>
</cp:coreProperties>
</file>