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40"/>
  </p:notesMasterIdLst>
  <p:handoutMasterIdLst>
    <p:handoutMasterId r:id="rId41"/>
  </p:handoutMasterIdLst>
  <p:sldIdLst>
    <p:sldId id="295" r:id="rId2"/>
    <p:sldId id="296" r:id="rId3"/>
    <p:sldId id="297" r:id="rId4"/>
    <p:sldId id="298" r:id="rId5"/>
    <p:sldId id="335" r:id="rId6"/>
    <p:sldId id="365" r:id="rId7"/>
    <p:sldId id="366" r:id="rId8"/>
    <p:sldId id="36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7" r:id="rId17"/>
    <p:sldId id="388" r:id="rId18"/>
    <p:sldId id="389" r:id="rId19"/>
    <p:sldId id="392" r:id="rId20"/>
    <p:sldId id="386" r:id="rId21"/>
    <p:sldId id="344" r:id="rId22"/>
    <p:sldId id="368" r:id="rId23"/>
    <p:sldId id="332" r:id="rId24"/>
    <p:sldId id="369" r:id="rId25"/>
    <p:sldId id="370" r:id="rId26"/>
    <p:sldId id="372" r:id="rId27"/>
    <p:sldId id="371" r:id="rId28"/>
    <p:sldId id="333" r:id="rId29"/>
    <p:sldId id="343" r:id="rId30"/>
    <p:sldId id="373" r:id="rId31"/>
    <p:sldId id="374" r:id="rId32"/>
    <p:sldId id="393" r:id="rId33"/>
    <p:sldId id="394" r:id="rId34"/>
    <p:sldId id="375" r:id="rId35"/>
    <p:sldId id="376" r:id="rId36"/>
    <p:sldId id="377" r:id="rId37"/>
    <p:sldId id="395" r:id="rId38"/>
    <p:sldId id="294" r:id="rId39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7819" autoAdjust="0"/>
  </p:normalViewPr>
  <p:slideViewPr>
    <p:cSldViewPr snapToObjects="1">
      <p:cViewPr>
        <p:scale>
          <a:sx n="108" d="100"/>
          <a:sy n="108" d="100"/>
        </p:scale>
        <p:origin x="-171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6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36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067944" y="6373025"/>
            <a:ext cx="2952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實驗六：計時器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—GPTM</a:t>
            </a: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MCTM</a:t>
            </a:r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948263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24494;&#34389;&#29702;&#27231;&#23526;&#39511;_&#23526;&#39511;&#19971;&#65306;&#21628;&#21560;&#29128;&#8212;MCTM.pptx#-1,9,&#23526;&#39511;&#21407;&#29702;&#8212; &#33032;&#34909;&#23532;&#24230;&#35519;&#35722; (4/4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43656"/>
            <a:ext cx="949450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實驗六：計時器 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</a:t>
            </a:r>
            <a:r>
              <a:rPr lang="zh-TW" altLang="en-US" sz="4400" dirty="0" smtClean="0"/>
              <a:t> </a:t>
            </a:r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GPTM_MCTM</a:t>
            </a:r>
            <a:r>
              <a:rPr lang="zh-TW" altLang="en-US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16-bit </a:t>
            </a:r>
            <a:r>
              <a:rPr lang="zh-TW" altLang="en-US" dirty="0"/>
              <a:t>向上 </a:t>
            </a:r>
            <a:r>
              <a:rPr lang="en-US" altLang="zh-TW" dirty="0"/>
              <a:t>/ </a:t>
            </a:r>
            <a:r>
              <a:rPr lang="zh-TW" altLang="en-US" dirty="0"/>
              <a:t>向下自動重載計數器</a:t>
            </a:r>
          </a:p>
          <a:p>
            <a:r>
              <a:rPr lang="en-US" altLang="zh-TW" dirty="0" smtClean="0"/>
              <a:t>16-bit </a:t>
            </a:r>
            <a:r>
              <a:rPr lang="zh-TW" altLang="en-US" dirty="0"/>
              <a:t>可編程預除頻器，可以對計數器時鐘按 </a:t>
            </a:r>
            <a:r>
              <a:rPr lang="en-US" altLang="zh-TW" dirty="0"/>
              <a:t>1~65536 </a:t>
            </a:r>
            <a:r>
              <a:rPr lang="zh-TW" altLang="en-US" dirty="0"/>
              <a:t>之間的任意值分</a:t>
            </a:r>
            <a:r>
              <a:rPr lang="zh-TW" altLang="en-US" dirty="0" smtClean="0"/>
              <a:t>頻</a:t>
            </a:r>
            <a:endParaRPr lang="en-US" altLang="zh-TW" dirty="0" smtClean="0"/>
          </a:p>
          <a:p>
            <a:r>
              <a:rPr lang="zh-TW" altLang="en-US" dirty="0"/>
              <a:t>多達 </a:t>
            </a:r>
            <a:r>
              <a:rPr lang="en-US" altLang="zh-TW" dirty="0"/>
              <a:t>4 </a:t>
            </a:r>
            <a:r>
              <a:rPr lang="zh-TW" altLang="en-US" dirty="0"/>
              <a:t>個獨立通道用於：</a:t>
            </a:r>
          </a:p>
          <a:p>
            <a:pPr lvl="1"/>
            <a:r>
              <a:rPr lang="zh-TW" altLang="en-US" dirty="0"/>
              <a:t>輸入捕捉功能</a:t>
            </a:r>
          </a:p>
          <a:p>
            <a:pPr lvl="1"/>
            <a:r>
              <a:rPr lang="zh-TW" altLang="en-US" dirty="0"/>
              <a:t>比較匹配輸出</a:t>
            </a:r>
          </a:p>
          <a:p>
            <a:pPr lvl="1"/>
            <a:r>
              <a:rPr lang="en-US" altLang="zh-TW" dirty="0"/>
              <a:t>PWM </a:t>
            </a:r>
            <a:r>
              <a:rPr lang="zh-TW" altLang="en-US" dirty="0"/>
              <a:t>波形生成 </a:t>
            </a:r>
            <a:r>
              <a:rPr lang="en-US" altLang="zh-TW" dirty="0"/>
              <a:t>— </a:t>
            </a:r>
            <a:r>
              <a:rPr lang="zh-TW" altLang="en-US" dirty="0"/>
              <a:t>邊沿對齊計數和中心對齊計數模式</a:t>
            </a:r>
          </a:p>
          <a:p>
            <a:pPr lvl="1"/>
            <a:r>
              <a:rPr lang="zh-TW" altLang="en-US" dirty="0"/>
              <a:t>單脈沖模式輸出</a:t>
            </a:r>
          </a:p>
          <a:p>
            <a:r>
              <a:rPr lang="zh-TW" altLang="en-US" dirty="0"/>
              <a:t>使用正交解碼器並帶有兩個輸入口的編碼器接口控制器</a:t>
            </a:r>
          </a:p>
          <a:p>
            <a:r>
              <a:rPr lang="zh-TW" altLang="en-US" dirty="0"/>
              <a:t>同步電路使用外部信號控制定時器並使其與其它定時器互相連接</a:t>
            </a:r>
          </a:p>
          <a:p>
            <a:pPr marL="363537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>
                <a:effectLst/>
              </a:rPr>
              <a:t>GPTM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(2/3)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01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下列事件發生時將產生中斷 </a:t>
            </a:r>
            <a:r>
              <a:rPr lang="en-US" altLang="zh-TW" dirty="0"/>
              <a:t>/PDMA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zh-TW" altLang="en-US" dirty="0"/>
              <a:t>更新事件</a:t>
            </a:r>
          </a:p>
          <a:p>
            <a:pPr lvl="1"/>
            <a:r>
              <a:rPr lang="zh-TW" altLang="en-US" dirty="0"/>
              <a:t>觸發事件</a:t>
            </a:r>
          </a:p>
          <a:p>
            <a:pPr lvl="1"/>
            <a:r>
              <a:rPr lang="zh-TW" altLang="en-US" dirty="0"/>
              <a:t>輸入捕捉事件</a:t>
            </a:r>
          </a:p>
          <a:p>
            <a:pPr lvl="1"/>
            <a:r>
              <a:rPr lang="zh-TW" altLang="en-US" dirty="0"/>
              <a:t>輸出比較匹配事件</a:t>
            </a:r>
          </a:p>
          <a:p>
            <a:r>
              <a:rPr lang="en-US" altLang="zh-TW" dirty="0"/>
              <a:t>GPTM </a:t>
            </a:r>
            <a:r>
              <a:rPr lang="zh-TW" altLang="en-US" dirty="0"/>
              <a:t>主端 </a:t>
            </a:r>
            <a:r>
              <a:rPr lang="en-US" altLang="zh-TW" dirty="0"/>
              <a:t>/ </a:t>
            </a:r>
            <a:r>
              <a:rPr lang="zh-TW" altLang="en-US" dirty="0"/>
              <a:t>從端模式控制器</a:t>
            </a:r>
          </a:p>
          <a:p>
            <a:endParaRPr lang="en-US" altLang="zh-TW" dirty="0" smtClean="0"/>
          </a:p>
          <a:p>
            <a:pPr marL="363537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>
                <a:effectLst/>
              </a:rPr>
              <a:t>GPTM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22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向上計數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(1/4)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8" y="1913222"/>
            <a:ext cx="73058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84" y="1955466"/>
            <a:ext cx="5111853" cy="384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–</a:t>
            </a:r>
            <a:r>
              <a:rPr lang="zh-TW" altLang="en-US" dirty="0"/>
              <a:t>中心對齊，向上向下交替計數，依中斷分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向下計數中斷</a:t>
            </a:r>
          </a:p>
          <a:p>
            <a:pPr lvl="1"/>
            <a:r>
              <a:rPr lang="zh-TW" altLang="en-US" dirty="0"/>
              <a:t>向上計數中斷</a:t>
            </a:r>
          </a:p>
          <a:p>
            <a:pPr lvl="1"/>
            <a:r>
              <a:rPr lang="zh-TW" altLang="en-US" dirty="0"/>
              <a:t>向下和向上計數中斷</a:t>
            </a:r>
          </a:p>
          <a:p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/4)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8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計數</a:t>
            </a:r>
            <a:r>
              <a:rPr lang="zh-TW" altLang="en-US" dirty="0" smtClean="0"/>
              <a:t>模式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向下計數</a:t>
            </a:r>
            <a:endParaRPr lang="zh-TW" altLang="en-US" dirty="0"/>
          </a:p>
          <a:p>
            <a:pPr marL="363537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(3/4)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95345"/>
            <a:ext cx="6967530" cy="423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03" y="2276872"/>
            <a:ext cx="6264697" cy="333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zh-TW" altLang="en-US" dirty="0" smtClean="0"/>
              <a:t>模式 </a:t>
            </a:r>
            <a:endParaRPr lang="en-US" altLang="zh-TW" dirty="0"/>
          </a:p>
          <a:p>
            <a:pPr lvl="1"/>
            <a:r>
              <a:rPr lang="en-US" altLang="zh-TW" dirty="0"/>
              <a:t>PWM1</a:t>
            </a:r>
          </a:p>
          <a:p>
            <a:pPr lvl="1"/>
            <a:r>
              <a:rPr lang="en-US" altLang="zh-TW" dirty="0"/>
              <a:t>PWM2</a:t>
            </a:r>
          </a:p>
          <a:p>
            <a:pPr lvl="1"/>
            <a:r>
              <a:rPr lang="zh-TW" altLang="en-US" dirty="0"/>
              <a:t>非對稱</a:t>
            </a:r>
            <a:r>
              <a:rPr lang="en-US" altLang="zh-TW" dirty="0"/>
              <a:t>PWM1</a:t>
            </a:r>
          </a:p>
          <a:p>
            <a:pPr lvl="1"/>
            <a:r>
              <a:rPr lang="zh-TW" altLang="en-US" dirty="0"/>
              <a:t>非對稱</a:t>
            </a:r>
            <a:r>
              <a:rPr lang="en-US" altLang="zh-TW" dirty="0"/>
              <a:t>PWM2</a:t>
            </a:r>
          </a:p>
          <a:p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實驗原理</a:t>
            </a:r>
            <a:r>
              <a:rPr lang="en-US" altLang="zh-TW" dirty="0" smtClean="0"/>
              <a:t>— PWM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(4/4)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9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32512" y="1238312"/>
            <a:ext cx="3159968" cy="4810539"/>
          </a:xfrm>
        </p:spPr>
        <p:txBody>
          <a:bodyPr>
            <a:norm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HT_GPTMx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sz="1200" dirty="0" smtClean="0"/>
              <a:t>HT_GPTM0</a:t>
            </a:r>
            <a:endParaRPr lang="en-US" altLang="zh-TW" sz="1200" dirty="0"/>
          </a:p>
          <a:p>
            <a:r>
              <a:rPr lang="en-US" altLang="zh-TW" sz="1600" dirty="0" err="1">
                <a:solidFill>
                  <a:srgbClr val="00B0F0"/>
                </a:solidFill>
              </a:rPr>
              <a:t>TM_CNT_MODE_x</a:t>
            </a:r>
            <a:endParaRPr lang="en-US" altLang="zh-TW" sz="1600" dirty="0">
              <a:solidFill>
                <a:srgbClr val="00B0F0"/>
              </a:solidFill>
            </a:endParaRPr>
          </a:p>
          <a:p>
            <a:pPr lvl="1"/>
            <a:r>
              <a:rPr lang="en-US" altLang="zh-TW" sz="1200" dirty="0"/>
              <a:t>TM_CNT_MODE_UP</a:t>
            </a:r>
          </a:p>
          <a:p>
            <a:pPr lvl="1"/>
            <a:r>
              <a:rPr lang="en-US" altLang="zh-TW" sz="1200" dirty="0"/>
              <a:t>TM_CNT_MODE_CA1</a:t>
            </a:r>
          </a:p>
          <a:p>
            <a:pPr lvl="1"/>
            <a:r>
              <a:rPr lang="en-US" altLang="zh-TW" sz="1200" dirty="0"/>
              <a:t>TM_CNT_MODE_CA2</a:t>
            </a:r>
          </a:p>
          <a:p>
            <a:pPr lvl="1"/>
            <a:r>
              <a:rPr lang="en-US" altLang="zh-TW" sz="1200" dirty="0"/>
              <a:t>TM_CNT_MODE_CA3</a:t>
            </a:r>
          </a:p>
          <a:p>
            <a:pPr lvl="1"/>
            <a:r>
              <a:rPr lang="en-US" altLang="zh-TW" sz="1200" dirty="0"/>
              <a:t>TM_CNT_MODE_DOWN</a:t>
            </a:r>
          </a:p>
          <a:p>
            <a:r>
              <a:rPr lang="en-US" altLang="zh-TW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200" dirty="0"/>
              <a:t>TM_PSC_RLD_UPDATE</a:t>
            </a:r>
          </a:p>
          <a:p>
            <a:pPr lvl="1"/>
            <a:r>
              <a:rPr lang="en-US" altLang="zh-TW" sz="1200" dirty="0"/>
              <a:t>TM_PSC_RLD_IMMEDIATE</a:t>
            </a:r>
          </a:p>
          <a:p>
            <a:pPr lvl="1"/>
            <a:endParaRPr lang="en-US" altLang="zh-TW" sz="1200" dirty="0"/>
          </a:p>
          <a:p>
            <a:pPr lvl="1"/>
            <a:endParaRPr lang="en-US" altLang="zh-TW" sz="1200" dirty="0"/>
          </a:p>
          <a:p>
            <a:r>
              <a:rPr lang="zh-TW" altLang="en-US" sz="1600" dirty="0"/>
              <a:t>系統頻率</a:t>
            </a:r>
            <a:endParaRPr lang="en-US" altLang="zh-TW" sz="1600" dirty="0"/>
          </a:p>
          <a:p>
            <a:pPr lvl="1"/>
            <a:r>
              <a:rPr lang="en-US" altLang="zh-TW" sz="1200" dirty="0"/>
              <a:t>48MHz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/>
              <a:t>GPTM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49152"/>
            <a:ext cx="5122912" cy="4810539"/>
          </a:xfrm>
          <a:prstGeom prst="rect">
            <a:avLst/>
          </a:prstGeom>
          <a:noFill/>
        </p:spPr>
        <p:txBody>
          <a:bodyPr vert="horz">
            <a:normAutofit fontScale="550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900" dirty="0"/>
              <a:t>設定計時器基本設定</a:t>
            </a:r>
            <a:endParaRPr lang="en-US" altLang="zh-TW" sz="2900" dirty="0"/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首先</a:t>
            </a:r>
            <a:r>
              <a:rPr lang="zh-TW" altLang="en-US" sz="2600" dirty="0" smtClean="0"/>
              <a:t>宣告</a:t>
            </a:r>
            <a:r>
              <a:rPr lang="en-US" altLang="zh-TW" sz="2600" dirty="0" err="1" smtClean="0"/>
              <a:t>GPTM_InitTypeDef</a:t>
            </a:r>
            <a:r>
              <a:rPr lang="zh-TW" altLang="en-US" sz="2600" dirty="0"/>
              <a:t>型態變數</a:t>
            </a:r>
            <a:endParaRPr lang="en-US" altLang="zh-TW" sz="26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/>
              <a:t>TM_TimeBaseInitTypeDef</a:t>
            </a:r>
            <a:r>
              <a:rPr lang="en-US" altLang="zh-TW" sz="1900" dirty="0"/>
              <a:t>   </a:t>
            </a:r>
            <a:r>
              <a:rPr lang="en-US" altLang="zh-TW" sz="1900" dirty="0" err="1">
                <a:solidFill>
                  <a:srgbClr val="00B050"/>
                </a:solidFill>
              </a:rPr>
              <a:t>GPTM_TimeBaseInitStructure</a:t>
            </a:r>
            <a:endParaRPr lang="en-US" altLang="zh-TW" sz="38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設定重載值</a:t>
            </a:r>
            <a:r>
              <a:rPr lang="en-US" altLang="zh-TW" sz="2600" dirty="0"/>
              <a:t>(</a:t>
            </a:r>
            <a:r>
              <a:rPr lang="zh-TW" altLang="en-US" sz="2600" dirty="0"/>
              <a:t>計數上限</a:t>
            </a:r>
            <a:r>
              <a:rPr lang="en-US" altLang="zh-TW" sz="2600" dirty="0"/>
              <a:t>/</a:t>
            </a:r>
            <a:r>
              <a:rPr lang="zh-TW" altLang="en-US" sz="2600" dirty="0"/>
              <a:t>週期</a:t>
            </a:r>
            <a:r>
              <a:rPr lang="en-US" altLang="zh-TW" sz="2600" dirty="0"/>
              <a:t>)</a:t>
            </a:r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 smtClean="0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 smtClean="0"/>
              <a:t>. </a:t>
            </a:r>
            <a:r>
              <a:rPr lang="en-US" altLang="zh-TW" sz="1900" dirty="0" err="1"/>
              <a:t>CounterReload</a:t>
            </a:r>
            <a:r>
              <a:rPr lang="en-US" altLang="zh-TW" sz="1900" dirty="0"/>
              <a:t>  = (16bits</a:t>
            </a:r>
            <a:r>
              <a:rPr lang="zh-TW" altLang="en-US" sz="1900" dirty="0"/>
              <a:t>暫存器</a:t>
            </a:r>
            <a:r>
              <a:rPr lang="en-US" altLang="zh-TW" sz="19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設定除頻器大小</a:t>
            </a:r>
            <a:endParaRPr lang="en-US" altLang="zh-TW" sz="26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 smtClean="0"/>
              <a:t>. </a:t>
            </a:r>
            <a:r>
              <a:rPr lang="en-US" altLang="zh-TW" sz="1900" dirty="0" err="1"/>
              <a:t>Prescaler</a:t>
            </a:r>
            <a:r>
              <a:rPr lang="en-US" altLang="zh-TW" sz="1900" dirty="0"/>
              <a:t> = (16bits</a:t>
            </a:r>
            <a:r>
              <a:rPr lang="zh-TW" altLang="en-US" sz="1900" dirty="0"/>
              <a:t>暫存器</a:t>
            </a:r>
            <a:r>
              <a:rPr lang="en-US" altLang="zh-TW" sz="1900" dirty="0" smtClean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600" dirty="0" smtClean="0"/>
              <a:t>設定計數模式</a:t>
            </a:r>
            <a:endParaRPr lang="en-US" altLang="zh-TW" sz="2600" dirty="0" smtClean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 smtClean="0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 smtClean="0"/>
              <a:t>. </a:t>
            </a:r>
            <a:r>
              <a:rPr lang="en-US" altLang="zh-TW" sz="1900" dirty="0" err="1"/>
              <a:t>CounterMode</a:t>
            </a:r>
            <a:r>
              <a:rPr lang="en-US" altLang="zh-TW" sz="1900" dirty="0"/>
              <a:t> = </a:t>
            </a:r>
            <a:r>
              <a:rPr lang="en-US" altLang="zh-TW" sz="1900" dirty="0" err="1">
                <a:solidFill>
                  <a:srgbClr val="00B0F0"/>
                </a:solidFill>
              </a:rPr>
              <a:t>TM_CNT_MODE_x</a:t>
            </a:r>
            <a:r>
              <a:rPr lang="en-US" altLang="zh-TW" sz="19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設定是否初始化計數器</a:t>
            </a:r>
            <a:endParaRPr lang="en-US" altLang="zh-TW" sz="19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900" dirty="0"/>
              <a:t>. </a:t>
            </a:r>
            <a:r>
              <a:rPr lang="en-US" altLang="zh-TW" sz="1900" dirty="0" err="1"/>
              <a:t>PSCReloadTime</a:t>
            </a:r>
            <a:r>
              <a:rPr lang="en-US" altLang="zh-TW" sz="1900" dirty="0"/>
              <a:t> = </a:t>
            </a:r>
            <a:r>
              <a:rPr lang="en-US" altLang="zh-TW" sz="19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r>
              <a:rPr lang="en-US" altLang="zh-TW" sz="1900" dirty="0"/>
              <a:t>;</a:t>
            </a: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r>
              <a:rPr lang="zh-TW" altLang="en-US" sz="2600" dirty="0"/>
              <a:t>最後依上述設定初始化</a:t>
            </a:r>
            <a:endParaRPr lang="en-US" altLang="zh-TW" sz="2600" dirty="0"/>
          </a:p>
          <a:p>
            <a:pPr lvl="2" fontAlgn="auto">
              <a:spcAft>
                <a:spcPts val="0"/>
              </a:spcAft>
            </a:pPr>
            <a:r>
              <a:rPr lang="en-US" altLang="zh-TW" sz="1900" dirty="0" err="1"/>
              <a:t>TM_TimeBaseInit</a:t>
            </a:r>
            <a:r>
              <a:rPr lang="en-US" altLang="zh-TW" sz="1900" dirty="0"/>
              <a:t>( </a:t>
            </a:r>
            <a:r>
              <a:rPr lang="en-US" altLang="zh-TW" sz="1900" dirty="0" err="1" smtClean="0">
                <a:solidFill>
                  <a:srgbClr val="FF0000"/>
                </a:solidFill>
              </a:rPr>
              <a:t>HT_GPTMx</a:t>
            </a:r>
            <a:r>
              <a:rPr lang="en-US" altLang="zh-TW" sz="1900" dirty="0"/>
              <a:t>, </a:t>
            </a:r>
            <a:r>
              <a:rPr lang="en-US" altLang="zh-TW" sz="1900" dirty="0" smtClean="0"/>
              <a:t>&amp;</a:t>
            </a:r>
            <a:r>
              <a:rPr lang="en-US" altLang="zh-TW" sz="1900" dirty="0" err="1" smtClean="0">
                <a:solidFill>
                  <a:srgbClr val="00B050"/>
                </a:solidFill>
              </a:rPr>
              <a:t>GPTM_TimeBaseInitStructure</a:t>
            </a:r>
            <a:r>
              <a:rPr lang="en-US" altLang="zh-TW" sz="1900" dirty="0"/>
              <a:t>)</a:t>
            </a:r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TW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4810539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設定計時器輸出設定</a:t>
            </a:r>
            <a:endParaRPr lang="en-US" altLang="zh-TW" sz="1800" dirty="0"/>
          </a:p>
          <a:p>
            <a:pPr lvl="1"/>
            <a:r>
              <a:rPr lang="zh-TW" altLang="en-US" sz="1600" dirty="0"/>
              <a:t>首先</a:t>
            </a:r>
            <a:r>
              <a:rPr lang="zh-TW" altLang="en-US" sz="1600" dirty="0" smtClean="0"/>
              <a:t>宣告</a:t>
            </a:r>
            <a:r>
              <a:rPr lang="en-US" altLang="zh-TW" sz="1600" dirty="0" err="1" smtClean="0"/>
              <a:t>GPTM_InitTypeDef</a:t>
            </a:r>
            <a:r>
              <a:rPr lang="zh-TW" altLang="en-US" sz="1600" dirty="0"/>
              <a:t>型態變數</a:t>
            </a:r>
            <a:endParaRPr lang="en-US" altLang="zh-TW" sz="1600" dirty="0"/>
          </a:p>
          <a:p>
            <a:pPr lvl="2"/>
            <a:r>
              <a:rPr lang="en-US" altLang="zh-TW" sz="1200" dirty="0" err="1"/>
              <a:t>TM_OutputInitTypeDef</a:t>
            </a:r>
            <a:r>
              <a:rPr lang="en-US" altLang="zh-TW" sz="1200" dirty="0"/>
              <a:t> </a:t>
            </a:r>
            <a:r>
              <a:rPr lang="en-US" altLang="zh-TW" sz="1200" dirty="0" err="1" smtClean="0">
                <a:solidFill>
                  <a:srgbClr val="00B050"/>
                </a:solidFill>
              </a:rPr>
              <a:t>GPTM_TimeBaseInitStructure</a:t>
            </a:r>
            <a:endParaRPr lang="en-US" altLang="zh-TW" sz="1600" dirty="0"/>
          </a:p>
          <a:p>
            <a:pPr lvl="1"/>
            <a:r>
              <a:rPr lang="zh-TW" altLang="en-US" sz="1600" dirty="0"/>
              <a:t>選擇設定的</a:t>
            </a:r>
            <a:r>
              <a:rPr lang="en-US" altLang="zh-TW" sz="1600" dirty="0"/>
              <a:t>Channel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200" dirty="0"/>
              <a:t>Channel  = </a:t>
            </a:r>
            <a:r>
              <a:rPr lang="en-US" altLang="zh-TW" sz="1200" dirty="0" err="1">
                <a:solidFill>
                  <a:srgbClr val="00B0F0"/>
                </a:solidFill>
              </a:rPr>
              <a:t>TM_CH_x</a:t>
            </a:r>
            <a:r>
              <a:rPr lang="en-US" altLang="zh-TW" sz="1200" dirty="0" smtClean="0"/>
              <a:t>;</a:t>
            </a:r>
          </a:p>
          <a:p>
            <a:pPr lvl="1"/>
            <a:r>
              <a:rPr lang="zh-TW" altLang="en-US" sz="1600" dirty="0"/>
              <a:t>設定輸出模式</a:t>
            </a:r>
            <a:endParaRPr lang="en-US" altLang="zh-TW" sz="1600" dirty="0"/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/>
              <a:t>. </a:t>
            </a:r>
            <a:r>
              <a:rPr lang="en-US" altLang="zh-TW" sz="1200" dirty="0" err="1"/>
              <a:t>OutputMode</a:t>
            </a:r>
            <a:r>
              <a:rPr lang="en-US" altLang="zh-TW" sz="1200" dirty="0"/>
              <a:t> = </a:t>
            </a:r>
            <a:r>
              <a:rPr lang="en-US" altLang="zh-TW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r>
              <a:rPr lang="en-US" altLang="zh-TW" sz="1200" dirty="0" smtClean="0"/>
              <a:t>;</a:t>
            </a:r>
          </a:p>
          <a:p>
            <a:pPr lvl="1"/>
            <a:r>
              <a:rPr lang="zh-TW" altLang="en-US" sz="1600" dirty="0"/>
              <a:t>設定通道</a:t>
            </a:r>
            <a:r>
              <a:rPr lang="en-US" altLang="zh-TW" sz="1600" dirty="0"/>
              <a:t>Enable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/>
              <a:t>. Control = </a:t>
            </a:r>
            <a:r>
              <a:rPr lang="en-US" altLang="zh-TW" sz="1200" dirty="0" err="1">
                <a:solidFill>
                  <a:schemeClr val="accent3"/>
                </a:solidFill>
              </a:rPr>
              <a:t>TM_CHCTL_x</a:t>
            </a:r>
            <a:r>
              <a:rPr lang="en-US" altLang="zh-TW" sz="1200" dirty="0" smtClean="0"/>
              <a:t>;</a:t>
            </a:r>
          </a:p>
          <a:p>
            <a:pPr lvl="1"/>
            <a:r>
              <a:rPr lang="zh-TW" altLang="en-US" sz="1600" dirty="0"/>
              <a:t>設定極性</a:t>
            </a:r>
            <a:r>
              <a:rPr lang="en-US" altLang="zh-TW" sz="1600" dirty="0"/>
              <a:t>(</a:t>
            </a:r>
            <a:r>
              <a:rPr lang="zh-TW" altLang="en-US" sz="1600" dirty="0"/>
              <a:t>電位反向</a:t>
            </a:r>
            <a:r>
              <a:rPr lang="en-US" altLang="zh-TW" sz="1600" dirty="0"/>
              <a:t>)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200" dirty="0"/>
              <a:t>Polarity = 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r>
              <a:rPr lang="en-US" altLang="zh-TW" sz="1200" dirty="0" smtClean="0"/>
              <a:t>;</a:t>
            </a:r>
            <a:endParaRPr lang="en-US" altLang="zh-TW" sz="1200" dirty="0"/>
          </a:p>
          <a:p>
            <a:pPr lvl="1"/>
            <a:r>
              <a:rPr lang="zh-TW" altLang="en-US" sz="1600" dirty="0"/>
              <a:t>設定比較</a:t>
            </a:r>
            <a:r>
              <a:rPr lang="zh-TW" altLang="en-US" sz="1600" dirty="0" smtClean="0"/>
              <a:t>值 </a:t>
            </a:r>
            <a:r>
              <a:rPr lang="en-US" altLang="zh-TW" sz="1600" dirty="0"/>
              <a:t>[</a:t>
            </a:r>
            <a:r>
              <a:rPr lang="zh-TW" altLang="en-US" sz="1600" dirty="0"/>
              <a:t>比較值</a:t>
            </a:r>
            <a:r>
              <a:rPr lang="en-US" altLang="zh-TW" sz="1600" dirty="0"/>
              <a:t>(</a:t>
            </a:r>
            <a:r>
              <a:rPr lang="zh-TW" altLang="en-US" sz="1600" dirty="0"/>
              <a:t>正常模式</a:t>
            </a:r>
            <a:r>
              <a:rPr lang="en-US" altLang="zh-TW" sz="1600" dirty="0"/>
              <a:t>)] / [</a:t>
            </a:r>
            <a:r>
              <a:rPr lang="zh-TW" altLang="en-US" sz="1600" dirty="0"/>
              <a:t>上數比較值</a:t>
            </a:r>
            <a:r>
              <a:rPr lang="en-US" altLang="zh-TW" sz="1600" dirty="0"/>
              <a:t>(</a:t>
            </a:r>
            <a:r>
              <a:rPr lang="zh-TW" altLang="en-US" sz="1600" dirty="0"/>
              <a:t>非對稱模式</a:t>
            </a:r>
            <a:r>
              <a:rPr lang="en-US" altLang="zh-TW" sz="1600" dirty="0"/>
              <a:t>)]</a:t>
            </a:r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200" dirty="0"/>
              <a:t>Compare  = (16bits</a:t>
            </a:r>
            <a:r>
              <a:rPr lang="zh-TW" altLang="en-US" sz="1200" dirty="0"/>
              <a:t>暫存器</a:t>
            </a:r>
            <a:r>
              <a:rPr lang="en-US" altLang="zh-TW" sz="1200" dirty="0" smtClean="0"/>
              <a:t>);</a:t>
            </a:r>
            <a:endParaRPr lang="en-US" altLang="zh-TW" sz="1200" dirty="0"/>
          </a:p>
          <a:p>
            <a:pPr lvl="1"/>
            <a:r>
              <a:rPr lang="zh-TW" altLang="en-US" sz="1600" dirty="0" smtClean="0"/>
              <a:t>設定</a:t>
            </a:r>
            <a:r>
              <a:rPr lang="zh-TW" altLang="en-US" sz="1600" dirty="0"/>
              <a:t>下數比較值</a:t>
            </a:r>
            <a:r>
              <a:rPr lang="en-US" altLang="zh-TW" sz="1600" dirty="0"/>
              <a:t>(</a:t>
            </a:r>
            <a:r>
              <a:rPr lang="zh-TW" altLang="en-US" sz="1600" dirty="0"/>
              <a:t>非對稱模式</a:t>
            </a:r>
            <a:r>
              <a:rPr lang="en-US" altLang="zh-TW" sz="1600" dirty="0" smtClean="0"/>
              <a:t>)</a:t>
            </a:r>
            <a:endParaRPr lang="en-US" altLang="zh-TW" sz="1200" dirty="0"/>
          </a:p>
          <a:p>
            <a:pPr lvl="2"/>
            <a:r>
              <a:rPr lang="en-US" altLang="zh-TW" sz="1200" dirty="0" err="1">
                <a:solidFill>
                  <a:srgbClr val="00B050"/>
                </a:solidFill>
              </a:rPr>
              <a:t>GPTM_TimeBaseInitStructure</a:t>
            </a:r>
            <a:r>
              <a:rPr lang="en-US" altLang="zh-TW" sz="1200" dirty="0" smtClean="0"/>
              <a:t>. </a:t>
            </a:r>
            <a:r>
              <a:rPr lang="en-US" altLang="zh-TW" sz="1100" dirty="0" err="1"/>
              <a:t>AsymmetricCompare</a:t>
            </a:r>
            <a:r>
              <a:rPr lang="en-US" altLang="zh-TW" sz="1100" dirty="0"/>
              <a:t> </a:t>
            </a:r>
            <a:r>
              <a:rPr lang="en-US" altLang="zh-TW" sz="1200" dirty="0"/>
              <a:t>= (16bits</a:t>
            </a:r>
            <a:r>
              <a:rPr lang="zh-TW" altLang="en-US" sz="1200" dirty="0" smtClean="0"/>
              <a:t>暫存器</a:t>
            </a:r>
            <a:r>
              <a:rPr lang="en-US" altLang="zh-TW" sz="1200" dirty="0" smtClean="0"/>
              <a:t>);</a:t>
            </a:r>
            <a:endParaRPr lang="en-US" altLang="zh-TW" sz="1600" dirty="0"/>
          </a:p>
          <a:p>
            <a:pPr lvl="1"/>
            <a:r>
              <a:rPr lang="zh-TW" altLang="en-US" sz="1600" dirty="0"/>
              <a:t>最後依上述設定初始化</a:t>
            </a:r>
            <a:endParaRPr lang="en-US" altLang="zh-TW" sz="1600" dirty="0"/>
          </a:p>
          <a:p>
            <a:pPr lvl="2"/>
            <a:r>
              <a:rPr lang="en-US" altLang="zh-TW" sz="1200" dirty="0" err="1" smtClean="0"/>
              <a:t>TM_OutputInit</a:t>
            </a:r>
            <a:r>
              <a:rPr lang="en-US" altLang="zh-TW" sz="1200" dirty="0" smtClean="0"/>
              <a:t>(</a:t>
            </a:r>
            <a:r>
              <a:rPr lang="en-US" altLang="zh-TW" sz="1200" dirty="0" err="1">
                <a:solidFill>
                  <a:srgbClr val="FF0000"/>
                </a:solidFill>
              </a:rPr>
              <a:t>HT_GPTMx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>
                <a:solidFill>
                  <a:srgbClr val="00B050"/>
                </a:solidFill>
              </a:rPr>
              <a:t>GPTM_OutputInitStructure</a:t>
            </a:r>
            <a:r>
              <a:rPr lang="en-US" altLang="zh-TW" sz="12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GPTM API</a:t>
            </a:r>
            <a:r>
              <a:rPr lang="zh-TW" altLang="en-US" dirty="0"/>
              <a:t>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4042792" cy="4810539"/>
          </a:xfrm>
        </p:spPr>
        <p:txBody>
          <a:bodyPr>
            <a:normAutofit/>
          </a:bodyPr>
          <a:lstStyle/>
          <a:p>
            <a:pPr fontAlgn="auto"/>
            <a:r>
              <a:rPr lang="en-US" altLang="zh-TW" sz="2400" dirty="0" err="1" smtClean="0">
                <a:solidFill>
                  <a:srgbClr val="FF0000"/>
                </a:solidFill>
              </a:rPr>
              <a:t>HT_GPTMx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HT_GPTM0</a:t>
            </a:r>
            <a:endParaRPr lang="en-US" altLang="zh-TW" sz="1800" dirty="0"/>
          </a:p>
          <a:p>
            <a:pPr fontAlgn="auto"/>
            <a:r>
              <a:rPr lang="en-US" altLang="zh-TW" sz="2400" dirty="0" err="1">
                <a:solidFill>
                  <a:srgbClr val="00B0F0"/>
                </a:solidFill>
              </a:rPr>
              <a:t>TM_CH_x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TM_CH_3</a:t>
            </a:r>
          </a:p>
          <a:p>
            <a:pPr fontAlgn="auto"/>
            <a:r>
              <a:rPr lang="en-US" altLang="zh-TW" sz="2400" dirty="0" err="1">
                <a:solidFill>
                  <a:schemeClr val="accent3"/>
                </a:solidFill>
              </a:rPr>
              <a:t>TM_CHCTL_x</a:t>
            </a:r>
            <a:endParaRPr lang="en-US" altLang="zh-TW" sz="2400" dirty="0">
              <a:solidFill>
                <a:schemeClr val="accent3"/>
              </a:solidFill>
            </a:endParaRPr>
          </a:p>
          <a:p>
            <a:pPr lvl="1" fontAlgn="auto"/>
            <a:r>
              <a:rPr lang="en-US" altLang="zh-TW" sz="1800" dirty="0"/>
              <a:t>TM_CHCTL_ENABLE</a:t>
            </a:r>
          </a:p>
          <a:p>
            <a:pPr lvl="1" fontAlgn="auto"/>
            <a:r>
              <a:rPr lang="en-US" altLang="zh-TW" sz="1800" dirty="0"/>
              <a:t>TM_CHCTL_DISABLE</a:t>
            </a:r>
          </a:p>
          <a:p>
            <a:pPr fontAlgn="auto"/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fontAlgn="auto"/>
            <a:r>
              <a:rPr lang="en-US" altLang="zh-TW" sz="1800" dirty="0"/>
              <a:t>TM_CHP_NONINVERTED</a:t>
            </a:r>
          </a:p>
          <a:p>
            <a:pPr lvl="1" fontAlgn="auto"/>
            <a:r>
              <a:rPr lang="en-US" altLang="zh-TW" sz="1800" dirty="0"/>
              <a:t>TM_CHP_INVERTED</a:t>
            </a:r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GPTM API</a:t>
            </a:r>
            <a:r>
              <a:rPr lang="zh-TW" altLang="en-US" dirty="0"/>
              <a:t>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644008" y="1238312"/>
            <a:ext cx="4248472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endParaRPr lang="en-US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TM_OM_MATCH_NOCHANGE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TM_OM_MATCH_TOGGLE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TM_OM_ASYMMETRIC_PWM1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 smtClean="0"/>
              <a:t>TM_OM_ASYMMETRIC_PWM2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1451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GPTM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000" dirty="0" err="1"/>
              <a:t>TM_Cmd</a:t>
            </a:r>
            <a:r>
              <a:rPr lang="en-US" altLang="zh-TW" sz="2000" dirty="0"/>
              <a:t>(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HT_GPTMx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400" dirty="0"/>
          </a:p>
          <a:p>
            <a:pPr marL="363537" lvl="1" indent="0">
              <a:buNone/>
            </a:pPr>
            <a:endParaRPr lang="en-US" altLang="zh-TW" sz="2400" dirty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HT_GPTMx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HT_GPTM0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NewState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ENABLE</a:t>
            </a:r>
          </a:p>
          <a:p>
            <a:pPr lvl="1"/>
            <a:r>
              <a:rPr lang="en-US" altLang="zh-TW" dirty="0"/>
              <a:t>DISABLE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GPTM API</a:t>
            </a:r>
            <a:r>
              <a:rPr lang="zh-TW" altLang="en-US" dirty="0"/>
              <a:t>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馬達控制計時器 </a:t>
            </a:r>
            <a:r>
              <a:rPr lang="en-US" altLang="zh-TW" dirty="0" smtClean="0"/>
              <a:t>(MCTM)</a:t>
            </a:r>
          </a:p>
          <a:p>
            <a:pPr lvl="1"/>
            <a:r>
              <a:rPr lang="zh-TW" altLang="en-US" dirty="0"/>
              <a:t>馬達控制</a:t>
            </a:r>
            <a:r>
              <a:rPr lang="zh-TW" altLang="en-US" dirty="0" smtClean="0"/>
              <a:t>由</a:t>
            </a:r>
            <a:r>
              <a:rPr lang="zh-TW" altLang="en-US" dirty="0"/>
              <a:t>一個</a:t>
            </a:r>
            <a:r>
              <a:rPr lang="en-US" altLang="zh-TW" dirty="0"/>
              <a:t>16-bit </a:t>
            </a:r>
            <a:r>
              <a:rPr lang="zh-TW" altLang="en-US" dirty="0"/>
              <a:t>向上 </a:t>
            </a:r>
            <a:r>
              <a:rPr lang="en-US" altLang="zh-TW" dirty="0"/>
              <a:t>/ </a:t>
            </a:r>
            <a:r>
              <a:rPr lang="zh-TW" altLang="en-US" dirty="0"/>
              <a:t>向下計數器、四個</a:t>
            </a:r>
            <a:r>
              <a:rPr lang="en-US" altLang="zh-TW" dirty="0"/>
              <a:t>16-bit </a:t>
            </a:r>
            <a:r>
              <a:rPr lang="zh-TW" altLang="en-US" dirty="0"/>
              <a:t>捕捉 </a:t>
            </a:r>
            <a:r>
              <a:rPr lang="en-US" altLang="zh-TW" dirty="0"/>
              <a:t>/ </a:t>
            </a:r>
            <a:r>
              <a:rPr lang="zh-TW" altLang="en-US" dirty="0"/>
              <a:t>比較寄存器 </a:t>
            </a:r>
            <a:r>
              <a:rPr lang="en-US" altLang="zh-TW" dirty="0"/>
              <a:t>(CCR)</a:t>
            </a:r>
            <a:r>
              <a:rPr lang="zh-TW" altLang="en-US" dirty="0"/>
              <a:t>、一個</a:t>
            </a:r>
            <a:r>
              <a:rPr lang="en-US" altLang="zh-TW" dirty="0"/>
              <a:t>16-bit</a:t>
            </a:r>
            <a:r>
              <a:rPr lang="zh-TW" altLang="en-US" dirty="0"/>
              <a:t>計數器重載暫存器 </a:t>
            </a:r>
            <a:r>
              <a:rPr lang="en-US" altLang="zh-TW" dirty="0"/>
              <a:t>(CRR) </a:t>
            </a:r>
            <a:r>
              <a:rPr lang="zh-TW" altLang="en-US" dirty="0"/>
              <a:t>和幾個控制 </a:t>
            </a:r>
            <a:r>
              <a:rPr lang="en-US" altLang="zh-TW" dirty="0"/>
              <a:t>/ </a:t>
            </a:r>
            <a:r>
              <a:rPr lang="zh-TW" altLang="en-US" dirty="0"/>
              <a:t>狀態暫存器組成。可用於多種用途，包括通用計時、測量輸入信號脈衝寬度或產生輸出波形，如單脈衝或 </a:t>
            </a:r>
            <a:r>
              <a:rPr lang="en-US" altLang="zh-TW" dirty="0"/>
              <a:t>PWM </a:t>
            </a:r>
            <a:r>
              <a:rPr lang="zh-TW" altLang="en-US" dirty="0"/>
              <a:t>輸出。 </a:t>
            </a:r>
          </a:p>
          <a:p>
            <a:pPr lvl="1"/>
            <a:r>
              <a:rPr lang="zh-TW" altLang="en-US" dirty="0"/>
              <a:t>請參考</a:t>
            </a:r>
            <a:r>
              <a:rPr lang="en-US" altLang="zh-TW" u="sng" dirty="0">
                <a:hlinkClick r:id="rId2" action="ppaction://hlinkpres?slideindex=9&amp;slidetitle=實驗原理— 脈衝寬度調變 (4/4)"/>
              </a:rPr>
              <a:t>GPTM</a:t>
            </a:r>
            <a:r>
              <a:rPr lang="zh-TW" altLang="en-US" dirty="0"/>
              <a:t>，相比</a:t>
            </a:r>
            <a:r>
              <a:rPr lang="en-US" altLang="zh-TW" dirty="0"/>
              <a:t>GPTM</a:t>
            </a:r>
            <a:r>
              <a:rPr lang="zh-TW" altLang="en-US" dirty="0"/>
              <a:t>每個通道由單輸出變為雙輸出</a:t>
            </a:r>
            <a:r>
              <a:rPr lang="en-US" altLang="zh-TW" dirty="0"/>
              <a:t>(</a:t>
            </a:r>
            <a:r>
              <a:rPr lang="zh-TW" altLang="en-US" dirty="0"/>
              <a:t>預設為正反相的訊號</a:t>
            </a:r>
            <a:r>
              <a:rPr lang="en-US" altLang="zh-TW" dirty="0"/>
              <a:t>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en-US" altLang="zh-TW" dirty="0" smtClean="0">
                <a:effectLst/>
              </a:rPr>
              <a:t>MCTM</a:t>
            </a:r>
            <a:r>
              <a:rPr lang="zh-TW" altLang="en-US" dirty="0" smtClean="0">
                <a:effectLst/>
              </a:rPr>
              <a:t>簡介</a:t>
            </a:r>
            <a:r>
              <a:rPr lang="en-US" altLang="zh-TW" dirty="0" smtClean="0"/>
              <a:t>(1/3)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4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Motor Control Timer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>
                <a:effectLst/>
              </a:rPr>
              <a:t>MCTM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14" y="1700808"/>
            <a:ext cx="6051971" cy="49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Motor Control Timer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>
                <a:effectLst/>
              </a:rPr>
              <a:t>MCTM</a:t>
            </a:r>
            <a:r>
              <a:rPr lang="zh-TW" altLang="en-US" dirty="0">
                <a:effectLst/>
              </a:rPr>
              <a:t>簡介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88884"/>
            <a:ext cx="5472608" cy="46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32512" y="1238312"/>
            <a:ext cx="3159968" cy="481053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HT_MCTMx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sz="1200" dirty="0"/>
              <a:t>HT_MCTM0</a:t>
            </a:r>
          </a:p>
          <a:p>
            <a:r>
              <a:rPr lang="en-US" altLang="zh-TW" sz="1600" dirty="0" err="1">
                <a:solidFill>
                  <a:srgbClr val="00B0F0"/>
                </a:solidFill>
              </a:rPr>
              <a:t>TM_CNT_MODE_x</a:t>
            </a:r>
            <a:endParaRPr lang="en-US" altLang="zh-TW" sz="1600" dirty="0">
              <a:solidFill>
                <a:srgbClr val="00B0F0"/>
              </a:solidFill>
            </a:endParaRPr>
          </a:p>
          <a:p>
            <a:pPr lvl="1"/>
            <a:r>
              <a:rPr lang="en-US" altLang="zh-TW" sz="1200" dirty="0"/>
              <a:t>TM_CNT_MODE_UP</a:t>
            </a:r>
          </a:p>
          <a:p>
            <a:pPr lvl="1"/>
            <a:r>
              <a:rPr lang="en-US" altLang="zh-TW" sz="1200" dirty="0"/>
              <a:t>TM_CNT_MODE_CA1</a:t>
            </a:r>
          </a:p>
          <a:p>
            <a:pPr lvl="1"/>
            <a:r>
              <a:rPr lang="en-US" altLang="zh-TW" sz="1200" dirty="0"/>
              <a:t>TM_CNT_MODE_CA2</a:t>
            </a:r>
          </a:p>
          <a:p>
            <a:pPr lvl="1"/>
            <a:r>
              <a:rPr lang="en-US" altLang="zh-TW" sz="1200" dirty="0"/>
              <a:t>TM_CNT_MODE_CA3</a:t>
            </a:r>
          </a:p>
          <a:p>
            <a:pPr lvl="1"/>
            <a:r>
              <a:rPr lang="en-US" altLang="zh-TW" sz="1200" dirty="0"/>
              <a:t>TM_CNT_MODE_DOWN</a:t>
            </a:r>
          </a:p>
          <a:p>
            <a:r>
              <a:rPr lang="en-US" altLang="zh-TW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200" dirty="0"/>
              <a:t>TM_PSC_RLD_UPDATE</a:t>
            </a:r>
          </a:p>
          <a:p>
            <a:pPr lvl="1"/>
            <a:r>
              <a:rPr lang="en-US" altLang="zh-TW" sz="1200" dirty="0"/>
              <a:t>TM_PSC_RLD_IMMEDIATE</a:t>
            </a:r>
          </a:p>
          <a:p>
            <a:pPr lvl="1"/>
            <a:endParaRPr lang="en-US" altLang="zh-TW" sz="1200" dirty="0"/>
          </a:p>
          <a:p>
            <a:pPr lvl="1"/>
            <a:endParaRPr lang="en-US" altLang="zh-TW" sz="1200" dirty="0"/>
          </a:p>
          <a:p>
            <a:r>
              <a:rPr lang="zh-TW" altLang="en-US" sz="1600" dirty="0"/>
              <a:t>系統頻率</a:t>
            </a:r>
            <a:endParaRPr lang="en-US" altLang="zh-TW" sz="1600" dirty="0"/>
          </a:p>
          <a:p>
            <a:pPr lvl="1"/>
            <a:r>
              <a:rPr lang="en-US" altLang="zh-TW" sz="1200" dirty="0"/>
              <a:t>48MHz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en-US" altLang="zh-TW" dirty="0" smtClean="0"/>
              <a:t>MCTM API(1/6)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49152"/>
            <a:ext cx="5122912" cy="4810539"/>
          </a:xfrm>
          <a:prstGeom prst="rect">
            <a:avLst/>
          </a:prstGeom>
          <a:noFill/>
        </p:spPr>
        <p:txBody>
          <a:bodyPr vert="horz">
            <a:normAutofit fontScale="625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2600" dirty="0"/>
              <a:t>設定計時器基本設定</a:t>
            </a:r>
            <a:endParaRPr lang="en-US" altLang="zh-TW" sz="2600" dirty="0"/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首先</a:t>
            </a:r>
            <a:r>
              <a:rPr lang="zh-TW" altLang="en-US" sz="2300" dirty="0" smtClean="0"/>
              <a:t>宣告</a:t>
            </a:r>
            <a:r>
              <a:rPr lang="en-US" altLang="zh-TW" sz="2300" dirty="0" err="1"/>
              <a:t>MCTM_InitTypeDef</a:t>
            </a:r>
            <a:r>
              <a:rPr lang="zh-TW" altLang="en-US" sz="2300" dirty="0"/>
              <a:t>型態變數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/>
              <a:t>TM_TimeBaseInitTypeDef</a:t>
            </a:r>
            <a:r>
              <a:rPr lang="en-US" altLang="zh-TW" sz="1700" dirty="0"/>
              <a:t>   </a:t>
            </a: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endParaRPr lang="en-US" altLang="zh-TW" sz="23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endParaRPr lang="en-US" altLang="zh-TW" sz="2300" dirty="0"/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設定重載值</a:t>
            </a:r>
            <a:r>
              <a:rPr lang="en-US" altLang="zh-TW" sz="2300" dirty="0"/>
              <a:t>(</a:t>
            </a:r>
            <a:r>
              <a:rPr lang="zh-TW" altLang="en-US" sz="2300" dirty="0"/>
              <a:t>計數上限</a:t>
            </a:r>
            <a:r>
              <a:rPr lang="en-US" altLang="zh-TW" sz="2300" dirty="0"/>
              <a:t>/</a:t>
            </a:r>
            <a:r>
              <a:rPr lang="zh-TW" altLang="en-US" sz="2300" dirty="0"/>
              <a:t>週期</a:t>
            </a:r>
            <a:r>
              <a:rPr lang="en-US" altLang="zh-TW" sz="2300" dirty="0"/>
              <a:t>)</a:t>
            </a:r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CounterReload</a:t>
            </a:r>
            <a:r>
              <a:rPr lang="en-US" altLang="zh-TW" sz="1700" dirty="0"/>
              <a:t>  = (16bits</a:t>
            </a:r>
            <a:r>
              <a:rPr lang="zh-TW" altLang="en-US" sz="1700" dirty="0"/>
              <a:t>暫存器</a:t>
            </a:r>
            <a:r>
              <a:rPr lang="en-US" altLang="zh-TW" sz="17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設定除頻器大小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Prescaler</a:t>
            </a:r>
            <a:r>
              <a:rPr lang="en-US" altLang="zh-TW" sz="1700" dirty="0"/>
              <a:t> = (16bits</a:t>
            </a:r>
            <a:r>
              <a:rPr lang="zh-TW" altLang="en-US" sz="1700" dirty="0"/>
              <a:t>暫存器</a:t>
            </a:r>
            <a:r>
              <a:rPr lang="en-US" altLang="zh-TW" sz="17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設定更新速率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RepetitionCounter</a:t>
            </a:r>
            <a:r>
              <a:rPr lang="en-US" altLang="zh-TW" sz="1700" dirty="0"/>
              <a:t> = (8bits</a:t>
            </a:r>
            <a:r>
              <a:rPr lang="zh-TW" altLang="en-US" sz="1700" dirty="0"/>
              <a:t>暫存器</a:t>
            </a:r>
            <a:r>
              <a:rPr lang="en-US" altLang="zh-TW" sz="17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設定計數模式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CounterMode</a:t>
            </a:r>
            <a:r>
              <a:rPr lang="en-US" altLang="zh-TW" sz="1700" dirty="0"/>
              <a:t> = </a:t>
            </a:r>
            <a:r>
              <a:rPr lang="en-US" altLang="zh-TW" sz="1700" dirty="0" err="1">
                <a:solidFill>
                  <a:srgbClr val="00B0F0"/>
                </a:solidFill>
              </a:rPr>
              <a:t>TM_CNT_MODE_x</a:t>
            </a:r>
            <a:r>
              <a:rPr lang="en-US" altLang="zh-TW" sz="17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設定是否初始化計數器</a:t>
            </a:r>
            <a:endParaRPr lang="en-US" altLang="zh-TW" sz="17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. </a:t>
            </a:r>
            <a:r>
              <a:rPr lang="en-US" altLang="zh-TW" sz="1700" dirty="0" err="1"/>
              <a:t>PSCReloadTime</a:t>
            </a:r>
            <a:r>
              <a:rPr lang="en-US" altLang="zh-TW" sz="1700" dirty="0"/>
              <a:t> = </a:t>
            </a:r>
            <a:r>
              <a:rPr lang="en-US" altLang="zh-TW" sz="17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TM_PSC_RLD_x</a:t>
            </a:r>
            <a:r>
              <a:rPr lang="en-US" altLang="zh-TW" sz="1700" dirty="0"/>
              <a:t>;</a:t>
            </a:r>
            <a:endParaRPr lang="en-US" altLang="zh-TW" sz="2300" dirty="0"/>
          </a:p>
          <a:p>
            <a:pPr lvl="1" fontAlgn="auto">
              <a:spcAft>
                <a:spcPts val="0"/>
              </a:spcAft>
            </a:pPr>
            <a:endParaRPr lang="en-US" altLang="zh-TW" sz="2300" dirty="0"/>
          </a:p>
          <a:p>
            <a:pPr lvl="1" fontAlgn="auto">
              <a:spcAft>
                <a:spcPts val="0"/>
              </a:spcAft>
            </a:pPr>
            <a:r>
              <a:rPr lang="zh-TW" altLang="en-US" sz="2300" dirty="0"/>
              <a:t>最後依上述設定初始化</a:t>
            </a:r>
            <a:endParaRPr lang="en-US" altLang="zh-TW" sz="2300" dirty="0"/>
          </a:p>
          <a:p>
            <a:pPr lvl="2" fontAlgn="auto">
              <a:spcAft>
                <a:spcPts val="0"/>
              </a:spcAft>
            </a:pPr>
            <a:r>
              <a:rPr lang="en-US" altLang="zh-TW" sz="1700" dirty="0" err="1"/>
              <a:t>TM_TimeBaseInit</a:t>
            </a:r>
            <a:r>
              <a:rPr lang="en-US" altLang="zh-TW" sz="1700" dirty="0"/>
              <a:t>( </a:t>
            </a:r>
            <a:r>
              <a:rPr lang="en-US" altLang="zh-TW" sz="1700" dirty="0" err="1">
                <a:solidFill>
                  <a:srgbClr val="FF0000"/>
                </a:solidFill>
              </a:rPr>
              <a:t>HT_MCTMx</a:t>
            </a:r>
            <a:r>
              <a:rPr lang="en-US" altLang="zh-TW" sz="1700" dirty="0"/>
              <a:t>, </a:t>
            </a:r>
            <a:r>
              <a:rPr lang="en-US" altLang="zh-TW" sz="1700" dirty="0" err="1">
                <a:solidFill>
                  <a:srgbClr val="00B050"/>
                </a:solidFill>
              </a:rPr>
              <a:t>MCTM_TimeBaseInitStructure</a:t>
            </a:r>
            <a:r>
              <a:rPr lang="en-US" altLang="zh-TW" sz="1700" dirty="0"/>
              <a:t>)</a:t>
            </a:r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endParaRPr lang="en-US" altLang="zh-TW" sz="1600" dirty="0"/>
          </a:p>
          <a:p>
            <a:pPr lvl="2" fontAlgn="auto">
              <a:spcAft>
                <a:spcPts val="0"/>
              </a:spcAft>
            </a:pPr>
            <a:endParaRPr lang="en-US" altLang="zh-TW" sz="1600" dirty="0"/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TW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003232" cy="4810539"/>
          </a:xfrm>
        </p:spPr>
        <p:txBody>
          <a:bodyPr>
            <a:noAutofit/>
          </a:bodyPr>
          <a:lstStyle/>
          <a:p>
            <a:r>
              <a:rPr lang="zh-TW" altLang="en-US" sz="1600" dirty="0"/>
              <a:t>設定計時器輸出設定</a:t>
            </a:r>
            <a:endParaRPr lang="en-US" altLang="zh-TW" sz="1600" dirty="0"/>
          </a:p>
          <a:p>
            <a:pPr lvl="1"/>
            <a:r>
              <a:rPr lang="zh-TW" altLang="en-US" sz="1400" dirty="0"/>
              <a:t>首先</a:t>
            </a:r>
            <a:r>
              <a:rPr lang="zh-TW" altLang="en-US" sz="1400" dirty="0" smtClean="0"/>
              <a:t>宣告</a:t>
            </a:r>
            <a:r>
              <a:rPr lang="en-US" altLang="zh-TW" sz="1400" dirty="0" err="1"/>
              <a:t>MCTM_InitTypeDef</a:t>
            </a:r>
            <a:r>
              <a:rPr lang="zh-TW" altLang="en-US" sz="1400" dirty="0"/>
              <a:t>型態變數</a:t>
            </a:r>
            <a:endParaRPr lang="en-US" altLang="zh-TW" sz="1400" dirty="0"/>
          </a:p>
          <a:p>
            <a:pPr lvl="2"/>
            <a:r>
              <a:rPr lang="en-US" altLang="zh-TW" sz="1100" dirty="0" err="1"/>
              <a:t>TM_OutputInitTypeDef</a:t>
            </a:r>
            <a:r>
              <a:rPr lang="en-US" altLang="zh-TW" sz="1100" dirty="0"/>
              <a:t>   </a:t>
            </a:r>
            <a:r>
              <a:rPr lang="en-US" altLang="zh-TW" sz="1100" dirty="0" err="1" smtClean="0">
                <a:solidFill>
                  <a:srgbClr val="00B050"/>
                </a:solidFill>
              </a:rPr>
              <a:t>MCTM_OutputInitStructure</a:t>
            </a:r>
            <a:endParaRPr lang="en-US" altLang="zh-TW" sz="1400" dirty="0"/>
          </a:p>
          <a:p>
            <a:pPr lvl="1"/>
            <a:r>
              <a:rPr lang="zh-TW" altLang="en-US" sz="1400" dirty="0"/>
              <a:t>選擇設定的</a:t>
            </a:r>
            <a:r>
              <a:rPr lang="en-US" altLang="zh-TW" sz="1400" dirty="0"/>
              <a:t>Channel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Channel  = </a:t>
            </a:r>
            <a:r>
              <a:rPr lang="en-US" altLang="zh-TW" sz="1100" dirty="0" err="1">
                <a:solidFill>
                  <a:srgbClr val="00B0F0"/>
                </a:solidFill>
              </a:rPr>
              <a:t>TM_CH_x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設定比較值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Compare  = (16bits</a:t>
            </a:r>
            <a:r>
              <a:rPr lang="zh-TW" altLang="en-US" sz="1100" dirty="0"/>
              <a:t>暫存器</a:t>
            </a:r>
            <a:r>
              <a:rPr lang="en-US" altLang="zh-TW" sz="1100" dirty="0"/>
              <a:t>);</a:t>
            </a:r>
          </a:p>
          <a:p>
            <a:pPr lvl="1"/>
            <a:r>
              <a:rPr lang="zh-TW" altLang="en-US" sz="1400" dirty="0"/>
              <a:t>設定輸出模式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OutputMode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設定通道</a:t>
            </a:r>
            <a:r>
              <a:rPr lang="en-US" altLang="zh-TW" sz="1400" dirty="0"/>
              <a:t>Enable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Control = </a:t>
            </a:r>
            <a:r>
              <a:rPr lang="en-US" altLang="zh-TW" sz="1100" dirty="0" err="1">
                <a:solidFill>
                  <a:schemeClr val="accent3"/>
                </a:solidFill>
              </a:rPr>
              <a:t>TM_CHCTL_x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ControlN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chemeClr val="accent3"/>
                </a:solidFill>
              </a:rPr>
              <a:t>TM_CHCTL_x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設定極性</a:t>
            </a:r>
            <a:r>
              <a:rPr lang="en-US" altLang="zh-TW" sz="1400" dirty="0"/>
              <a:t>(</a:t>
            </a:r>
            <a:r>
              <a:rPr lang="zh-TW" altLang="en-US" sz="1400" dirty="0"/>
              <a:t>電位反向</a:t>
            </a:r>
            <a:r>
              <a:rPr lang="en-US" altLang="zh-TW" sz="1400" dirty="0"/>
              <a:t>)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Polarity = </a:t>
            </a:r>
            <a:r>
              <a:rPr lang="en-US" altLang="zh-TW" sz="11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PolarityN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設定暫停時空閒狀態下之輸出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IdleState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rgbClr val="7030A0"/>
                </a:solidFill>
              </a:rPr>
              <a:t>MCTM_OIS_x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IdleStateN</a:t>
            </a:r>
            <a:r>
              <a:rPr lang="en-US" altLang="zh-TW" sz="1100" dirty="0"/>
              <a:t> = </a:t>
            </a:r>
            <a:r>
              <a:rPr lang="en-US" altLang="zh-TW" sz="1100" dirty="0" err="1">
                <a:solidFill>
                  <a:srgbClr val="7030A0"/>
                </a:solidFill>
              </a:rPr>
              <a:t>MCTM_OIS_x</a:t>
            </a:r>
            <a:r>
              <a:rPr lang="en-US" altLang="zh-TW" sz="1100" dirty="0"/>
              <a:t>;</a:t>
            </a:r>
            <a:endParaRPr lang="en-US" altLang="zh-TW" sz="1400" dirty="0"/>
          </a:p>
          <a:p>
            <a:pPr marL="363537" lvl="1" indent="0">
              <a:buNone/>
            </a:pPr>
            <a:endParaRPr lang="en-US" altLang="zh-TW" sz="1400" dirty="0"/>
          </a:p>
          <a:p>
            <a:pPr lvl="1"/>
            <a:r>
              <a:rPr lang="zh-TW" altLang="en-US" sz="1400" dirty="0"/>
              <a:t>最後依上述設定初始化</a:t>
            </a:r>
            <a:endParaRPr lang="en-US" altLang="zh-TW" sz="1400" dirty="0"/>
          </a:p>
          <a:p>
            <a:pPr lvl="2"/>
            <a:r>
              <a:rPr lang="en-US" altLang="zh-TW" sz="1100" dirty="0" err="1"/>
              <a:t>TM_OutputInit</a:t>
            </a:r>
            <a:r>
              <a:rPr lang="en-US" altLang="zh-TW" sz="1100" dirty="0"/>
              <a:t>( </a:t>
            </a:r>
            <a:r>
              <a:rPr lang="en-US" altLang="zh-TW" sz="1100" dirty="0" err="1">
                <a:solidFill>
                  <a:srgbClr val="FF0000"/>
                </a:solidFill>
              </a:rPr>
              <a:t>HT_MCTMx</a:t>
            </a:r>
            <a:r>
              <a:rPr lang="en-US" altLang="zh-TW" sz="1100" dirty="0"/>
              <a:t>, </a:t>
            </a:r>
            <a:r>
              <a:rPr lang="en-US" altLang="zh-TW" sz="1100" dirty="0" err="1">
                <a:solidFill>
                  <a:srgbClr val="00B050"/>
                </a:solidFill>
              </a:rPr>
              <a:t>MCTM_OutputInitStructure</a:t>
            </a:r>
            <a:r>
              <a:rPr lang="en-US" altLang="zh-TW" sz="11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API(2/6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1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4042792" cy="4810539"/>
          </a:xfrm>
        </p:spPr>
        <p:txBody>
          <a:bodyPr>
            <a:normAutofit/>
          </a:bodyPr>
          <a:lstStyle/>
          <a:p>
            <a:pPr fontAlgn="auto"/>
            <a:r>
              <a:rPr lang="en-US" altLang="zh-TW" sz="2400" dirty="0" err="1">
                <a:solidFill>
                  <a:srgbClr val="FF0000"/>
                </a:solidFill>
              </a:rPr>
              <a:t>HT_MCTMx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HT_MCTM0</a:t>
            </a:r>
          </a:p>
          <a:p>
            <a:pPr fontAlgn="auto"/>
            <a:r>
              <a:rPr lang="en-US" altLang="zh-TW" sz="2400" dirty="0" err="1">
                <a:solidFill>
                  <a:srgbClr val="00B0F0"/>
                </a:solidFill>
              </a:rPr>
              <a:t>TM_CH_x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TM_CH_3</a:t>
            </a:r>
          </a:p>
          <a:p>
            <a:pPr fontAlgn="auto"/>
            <a:r>
              <a:rPr lang="en-US" altLang="zh-TW" sz="2400" dirty="0" err="1">
                <a:solidFill>
                  <a:schemeClr val="accent3"/>
                </a:solidFill>
              </a:rPr>
              <a:t>TM_CHCTL_x</a:t>
            </a:r>
            <a:endParaRPr lang="en-US" altLang="zh-TW" sz="2400" dirty="0">
              <a:solidFill>
                <a:schemeClr val="accent3"/>
              </a:solidFill>
            </a:endParaRPr>
          </a:p>
          <a:p>
            <a:pPr lvl="1" fontAlgn="auto"/>
            <a:r>
              <a:rPr lang="en-US" altLang="zh-TW" sz="1800" dirty="0"/>
              <a:t>TM_CHCTL_ENABLE</a:t>
            </a:r>
          </a:p>
          <a:p>
            <a:pPr lvl="1" fontAlgn="auto"/>
            <a:r>
              <a:rPr lang="en-US" altLang="zh-TW" sz="1800" dirty="0"/>
              <a:t>TM_CHCTL_DISABLE</a:t>
            </a:r>
          </a:p>
          <a:p>
            <a:pPr fontAlgn="auto"/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</a:rPr>
              <a:t>TM_CHP_x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fontAlgn="auto"/>
            <a:r>
              <a:rPr lang="en-US" altLang="zh-TW" sz="1800" dirty="0"/>
              <a:t>TM_CHP_NONINVERTED</a:t>
            </a:r>
          </a:p>
          <a:p>
            <a:pPr lvl="1" fontAlgn="auto"/>
            <a:r>
              <a:rPr lang="en-US" altLang="zh-TW" sz="1800" dirty="0"/>
              <a:t>TM_CHP_INVERTED</a:t>
            </a:r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API(3/6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644008" y="1238312"/>
            <a:ext cx="4248472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TM_OM_x</a:t>
            </a:r>
            <a:endParaRPr lang="en-US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TM_OM_MATCH_NOCHANGE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TM_OM_MATCH_TOGGLE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TM_OM_FORCED_INACTIVE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TM_OM_FORCED_ACTIVE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TM_OM_PWM2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TM_OM_ASYMMETRIC_PWM1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TM_OM_ASYMMETRIC_PWM2</a:t>
            </a:r>
          </a:p>
          <a:p>
            <a:pPr fontAlgn="auto"/>
            <a:r>
              <a:rPr lang="en-US" altLang="zh-TW" sz="2400" dirty="0" err="1">
                <a:solidFill>
                  <a:srgbClr val="7030A0"/>
                </a:solidFill>
              </a:rPr>
              <a:t>MCTM_OIS_x</a:t>
            </a:r>
            <a:endParaRPr lang="en-US" altLang="zh-TW" sz="2400" dirty="0">
              <a:solidFill>
                <a:srgbClr val="7030A0"/>
              </a:solidFill>
            </a:endParaRPr>
          </a:p>
          <a:p>
            <a:pPr lvl="1" fontAlgn="auto"/>
            <a:r>
              <a:rPr lang="en-US" altLang="zh-TW" sz="1800" dirty="0"/>
              <a:t>MCTM_OIS_LOW</a:t>
            </a:r>
          </a:p>
          <a:p>
            <a:pPr lvl="1" fontAlgn="auto"/>
            <a:r>
              <a:rPr lang="en-US" altLang="zh-TW" sz="1800" dirty="0"/>
              <a:t>MCTM_OIS_HIGH</a:t>
            </a:r>
          </a:p>
        </p:txBody>
      </p:sp>
    </p:spTree>
    <p:extLst>
      <p:ext uri="{BB962C8B-B14F-4D97-AF65-F5344CB8AC3E}">
        <p14:creationId xmlns:p14="http://schemas.microsoft.com/office/powerpoint/2010/main" val="592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API(4/6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68560"/>
            <a:ext cx="8077200" cy="4810539"/>
          </a:xfrm>
          <a:prstGeom prst="rect">
            <a:avLst/>
          </a:prstGeom>
          <a:noFill/>
        </p:spPr>
        <p:txBody>
          <a:bodyPr vert="horz">
            <a:normAutofit fontScale="400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TW" altLang="en-US" sz="3200" dirty="0"/>
              <a:t>設定計時器暫停設定</a:t>
            </a:r>
            <a:endParaRPr lang="en-US" altLang="zh-TW" sz="3200" dirty="0"/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首先宣告</a:t>
            </a:r>
            <a:r>
              <a:rPr lang="en-US" altLang="zh-TW" sz="3000" dirty="0" err="1"/>
              <a:t>MCTM_CHBRKCTRInitTypeDef</a:t>
            </a:r>
            <a:r>
              <a:rPr lang="zh-TW" altLang="en-US" sz="3000" dirty="0"/>
              <a:t>型態變數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/>
              <a:t>MCTM_CHBRKCTRInitTypeDef</a:t>
            </a:r>
            <a:r>
              <a:rPr lang="en-US" altLang="zh-TW" sz="3000" dirty="0"/>
              <a:t>   </a:t>
            </a: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endParaRPr lang="en-US" altLang="zh-TW" sz="30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endParaRPr lang="en-US" altLang="zh-TW" sz="3000" dirty="0"/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正常運行狀態下通道關閉狀態選擇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OSSRState</a:t>
            </a:r>
            <a:r>
              <a:rPr lang="en-US" altLang="zh-TW" sz="3000" dirty="0"/>
              <a:t>  = </a:t>
            </a:r>
            <a:r>
              <a:rPr lang="en-US" altLang="zh-TW" sz="3000" dirty="0" err="1">
                <a:solidFill>
                  <a:srgbClr val="00B0F0"/>
                </a:solidFill>
              </a:rPr>
              <a:t>MCTM_OSSR_STATE_x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空閒模式下通道關閉狀態選擇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OSSIState</a:t>
            </a:r>
            <a:r>
              <a:rPr lang="en-US" altLang="zh-TW" sz="3000" dirty="0"/>
              <a:t> = </a:t>
            </a:r>
            <a:r>
              <a:rPr lang="en-US" altLang="zh-TW" sz="3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MCTM_OSSI_STATE_x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鎖定級別設</a:t>
            </a:r>
            <a:r>
              <a:rPr lang="zh-CN" altLang="en-US" sz="3000" dirty="0"/>
              <a:t>置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LockLevel</a:t>
            </a:r>
            <a:r>
              <a:rPr lang="en-US" altLang="zh-TW" sz="3000" dirty="0"/>
              <a:t> = </a:t>
            </a:r>
            <a:r>
              <a:rPr lang="en-US" altLang="zh-TW" sz="3000" dirty="0" err="1">
                <a:solidFill>
                  <a:schemeClr val="accent3"/>
                </a:solidFill>
              </a:rPr>
              <a:t>MCTM_LOCK_LEVEL_x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暫停信號使</a:t>
            </a:r>
            <a:r>
              <a:rPr lang="zh-CN" altLang="en-US" sz="3000" dirty="0"/>
              <a:t>能位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Break0 = </a:t>
            </a:r>
            <a:r>
              <a:rPr lang="en-US" altLang="zh-TW" sz="3000" dirty="0" err="1">
                <a:solidFill>
                  <a:srgbClr val="7030A0"/>
                </a:solidFill>
              </a:rPr>
              <a:t>MCTM_BREAK_x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暫停信號輸入極性</a:t>
            </a:r>
            <a:r>
              <a:rPr lang="zh-CN" altLang="en-US" sz="3000" dirty="0"/>
              <a:t>位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Break0Polarity = </a:t>
            </a:r>
            <a:r>
              <a:rPr lang="en-US" altLang="zh-TW" sz="3000" dirty="0" err="1">
                <a:solidFill>
                  <a:schemeClr val="bg1">
                    <a:lumMod val="65000"/>
                  </a:schemeClr>
                </a:solidFill>
              </a:rPr>
              <a:t>MCTM_BREAK_POLARITY_x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z="3000" dirty="0"/>
              <a:t>通道自</a:t>
            </a:r>
            <a:r>
              <a:rPr lang="zh-TW" altLang="en-US" sz="3000" dirty="0"/>
              <a:t>動輸出</a:t>
            </a:r>
            <a:r>
              <a:rPr lang="zh-CN" altLang="en-US" sz="3000" dirty="0"/>
              <a:t>使能位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AutomaticOutput</a:t>
            </a:r>
            <a:r>
              <a:rPr lang="en-US" altLang="zh-TW" sz="3000" dirty="0"/>
              <a:t> = </a:t>
            </a:r>
            <a:r>
              <a:rPr lang="en-US" altLang="zh-TW" sz="3000" dirty="0" err="1">
                <a:solidFill>
                  <a:schemeClr val="bg2">
                    <a:lumMod val="25000"/>
                  </a:schemeClr>
                </a:solidFill>
              </a:rPr>
              <a:t>MCTM_CHAOE_x</a:t>
            </a:r>
            <a:r>
              <a:rPr lang="en-US" altLang="zh-TW" sz="3000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z="3000" dirty="0"/>
              <a:t>通道</a:t>
            </a:r>
            <a:r>
              <a:rPr lang="zh-TW" altLang="en-US" sz="3000" dirty="0"/>
              <a:t>死區時間</a:t>
            </a:r>
            <a:r>
              <a:rPr lang="zh-CN" altLang="en-US" sz="3000" dirty="0"/>
              <a:t>周期</a:t>
            </a:r>
            <a:r>
              <a:rPr lang="zh-TW" altLang="en-US" sz="3000" dirty="0"/>
              <a:t>定義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DeadTime</a:t>
            </a:r>
            <a:r>
              <a:rPr lang="en-US" altLang="zh-TW" sz="3000" dirty="0"/>
              <a:t> = (8bits</a:t>
            </a:r>
            <a:r>
              <a:rPr lang="zh-TW" altLang="en-US" sz="3000" dirty="0"/>
              <a:t>暫存器</a:t>
            </a:r>
            <a:r>
              <a:rPr lang="en-US" altLang="zh-TW" sz="3000" dirty="0"/>
              <a:t>);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暫停信號輸入濾波</a:t>
            </a:r>
            <a:r>
              <a:rPr lang="zh-CN" altLang="en-US" sz="3000" dirty="0"/>
              <a:t>器</a:t>
            </a:r>
            <a:r>
              <a:rPr lang="zh-TW" altLang="en-US" sz="3000" dirty="0"/>
              <a:t>設置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. </a:t>
            </a:r>
            <a:r>
              <a:rPr lang="en-US" altLang="zh-TW" sz="3000" dirty="0" err="1"/>
              <a:t>BreakFilter</a:t>
            </a:r>
            <a:r>
              <a:rPr lang="en-US" altLang="zh-TW" sz="3000" dirty="0"/>
              <a:t> = (4bits</a:t>
            </a:r>
            <a:r>
              <a:rPr lang="zh-TW" altLang="en-US" sz="3000" dirty="0"/>
              <a:t>暫存器</a:t>
            </a:r>
            <a:r>
              <a:rPr lang="en-US" altLang="zh-TW" sz="3000" dirty="0"/>
              <a:t>);</a:t>
            </a:r>
          </a:p>
          <a:p>
            <a:pPr lvl="1" fontAlgn="auto">
              <a:spcAft>
                <a:spcPts val="0"/>
              </a:spcAft>
            </a:pPr>
            <a:endParaRPr lang="en-US" altLang="zh-TW" sz="3000" dirty="0"/>
          </a:p>
          <a:p>
            <a:pPr lvl="1" fontAlgn="auto">
              <a:spcAft>
                <a:spcPts val="0"/>
              </a:spcAft>
            </a:pPr>
            <a:r>
              <a:rPr lang="zh-TW" altLang="en-US" sz="3000" dirty="0"/>
              <a:t>最後依上述設定初始化</a:t>
            </a:r>
            <a:endParaRPr lang="en-US" altLang="zh-TW" sz="3000" dirty="0"/>
          </a:p>
          <a:p>
            <a:pPr lvl="2" fontAlgn="auto">
              <a:spcAft>
                <a:spcPts val="0"/>
              </a:spcAft>
            </a:pPr>
            <a:r>
              <a:rPr lang="en-US" altLang="zh-TW" sz="3000" dirty="0" err="1"/>
              <a:t>MCTM_CHBRKCTRConfig</a:t>
            </a:r>
            <a:r>
              <a:rPr lang="en-US" altLang="zh-TW" sz="3000" dirty="0"/>
              <a:t>( </a:t>
            </a:r>
            <a:r>
              <a:rPr lang="en-US" altLang="zh-TW" sz="3000" dirty="0" err="1">
                <a:solidFill>
                  <a:srgbClr val="FF0000"/>
                </a:solidFill>
              </a:rPr>
              <a:t>HT_MCTMx</a:t>
            </a:r>
            <a:r>
              <a:rPr lang="en-US" altLang="zh-TW" sz="3000" dirty="0"/>
              <a:t>, </a:t>
            </a:r>
            <a:r>
              <a:rPr lang="en-US" altLang="zh-TW" sz="3000" dirty="0" err="1">
                <a:solidFill>
                  <a:srgbClr val="00B050"/>
                </a:solidFill>
              </a:rPr>
              <a:t>MCTM_CHBRKCTRInitStructure</a:t>
            </a:r>
            <a:r>
              <a:rPr lang="en-US" altLang="zh-TW" sz="3000" dirty="0"/>
              <a:t>)</a:t>
            </a:r>
          </a:p>
          <a:p>
            <a:pPr marL="630237" lvl="2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TW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499992" y="1349151"/>
            <a:ext cx="3303984" cy="4810539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solidFill>
                  <a:srgbClr val="7030A0"/>
                </a:solidFill>
              </a:rPr>
              <a:t>MCTM_BREAK_x</a:t>
            </a:r>
            <a:endParaRPr lang="en-US" altLang="zh-TW" sz="2000" dirty="0">
              <a:solidFill>
                <a:srgbClr val="7030A0"/>
              </a:solidFill>
            </a:endParaRPr>
          </a:p>
          <a:p>
            <a:pPr lvl="1"/>
            <a:r>
              <a:rPr lang="en-US" altLang="zh-TW" sz="1600" dirty="0"/>
              <a:t>MCTM_BREAK_ENABLE</a:t>
            </a:r>
          </a:p>
          <a:p>
            <a:pPr lvl="1"/>
            <a:r>
              <a:rPr lang="en-US" altLang="zh-TW" sz="1600" dirty="0"/>
              <a:t>MCTM_BREAK_DISABLE</a:t>
            </a:r>
          </a:p>
          <a:p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</a:rPr>
              <a:t>MCTM_BREAK_POLARITY_x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1600" dirty="0"/>
              <a:t>MCTM_BREAK_POLARITY_LOW</a:t>
            </a:r>
          </a:p>
          <a:p>
            <a:pPr lvl="1"/>
            <a:r>
              <a:rPr lang="en-US" altLang="zh-TW" sz="1600" dirty="0"/>
              <a:t>MCTM_BREAK_POLARITY_HIGH</a:t>
            </a:r>
          </a:p>
          <a:p>
            <a:r>
              <a:rPr lang="en-US" altLang="zh-TW" sz="2000" dirty="0" err="1">
                <a:solidFill>
                  <a:schemeClr val="bg2">
                    <a:lumMod val="25000"/>
                  </a:schemeClr>
                </a:solidFill>
              </a:rPr>
              <a:t>MCTM_CHAOE_x</a:t>
            </a:r>
            <a:endParaRPr lang="en-US" altLang="zh-TW" sz="2000" dirty="0"/>
          </a:p>
          <a:p>
            <a:pPr lvl="1"/>
            <a:r>
              <a:rPr lang="en-US" altLang="zh-TW" sz="1600" dirty="0"/>
              <a:t>MCTM_CHAOE_ENABLE</a:t>
            </a:r>
          </a:p>
          <a:p>
            <a:pPr lvl="1"/>
            <a:r>
              <a:rPr lang="en-US" altLang="zh-TW" sz="1600" dirty="0"/>
              <a:t>MCTM_CHAOE_DISABLE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API(5/6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9600" y="1349152"/>
            <a:ext cx="3746376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000" dirty="0" err="1">
                <a:solidFill>
                  <a:srgbClr val="FF0000"/>
                </a:solidFill>
              </a:rPr>
              <a:t>HT_MCTMx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/>
              <a:t>HT_MCTM0</a:t>
            </a:r>
          </a:p>
          <a:p>
            <a:r>
              <a:rPr lang="en-US" altLang="zh-TW" sz="2000" dirty="0" err="1">
                <a:solidFill>
                  <a:srgbClr val="00B0F0"/>
                </a:solidFill>
              </a:rPr>
              <a:t>MCTM_OSSR_STATE_x</a:t>
            </a:r>
            <a:endParaRPr lang="en-US" altLang="zh-TW" sz="2000" dirty="0">
              <a:solidFill>
                <a:srgbClr val="00B0F0"/>
              </a:solidFill>
            </a:endParaRPr>
          </a:p>
          <a:p>
            <a:pPr lvl="1"/>
            <a:r>
              <a:rPr lang="en-US" altLang="zh-TW" sz="1600" dirty="0"/>
              <a:t>MCTM_OSSR_STATE_ENABLE</a:t>
            </a:r>
          </a:p>
          <a:p>
            <a:pPr lvl="1"/>
            <a:r>
              <a:rPr lang="en-US" altLang="zh-TW" sz="1600" dirty="0"/>
              <a:t>MCTM_OSSR_STATE_DISABLE</a:t>
            </a:r>
          </a:p>
          <a:p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MCTM_OSSI_STATE_x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600" dirty="0"/>
              <a:t>MCTM_OSSI_STATE_ENABLE</a:t>
            </a:r>
          </a:p>
          <a:p>
            <a:pPr lvl="1"/>
            <a:r>
              <a:rPr lang="en-US" altLang="zh-TW" sz="1600" dirty="0"/>
              <a:t>MCTM_OSSI_STATE_DISABLE</a:t>
            </a:r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3"/>
                </a:solidFill>
              </a:rPr>
              <a:t>MCTM_LOCK_LEVEL_x</a:t>
            </a:r>
            <a:endParaRPr lang="en-US" altLang="zh-TW" sz="2000" dirty="0">
              <a:solidFill>
                <a:schemeClr val="accent3"/>
              </a:solidFill>
            </a:endParaRPr>
          </a:p>
          <a:p>
            <a:pPr lvl="1"/>
            <a:r>
              <a:rPr lang="en-US" altLang="zh-TW" sz="1600" dirty="0"/>
              <a:t>MCTM_LOCK_LEVEL_OFF</a:t>
            </a:r>
          </a:p>
          <a:p>
            <a:pPr lvl="1"/>
            <a:r>
              <a:rPr lang="en-US" altLang="zh-TW" sz="1600" dirty="0"/>
              <a:t>MCTM_LOCK_LEVEL_1</a:t>
            </a:r>
          </a:p>
          <a:p>
            <a:pPr lvl="1"/>
            <a:r>
              <a:rPr lang="en-US" altLang="zh-TW" sz="1600" dirty="0"/>
              <a:t>MCTM_LOCK_LEVEL_2</a:t>
            </a:r>
          </a:p>
          <a:p>
            <a:pPr lvl="1"/>
            <a:r>
              <a:rPr lang="en-US" altLang="zh-TW" sz="1600" dirty="0"/>
              <a:t>MCTM_LOCK_LEVEL_3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2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MCTM</a:t>
            </a:r>
            <a:r>
              <a:rPr lang="zh-TW" altLang="en-US" sz="2400" dirty="0"/>
              <a:t> 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000" dirty="0" err="1"/>
              <a:t>TM_Cmd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HT_MCTMx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MCTM</a:t>
            </a:r>
            <a:r>
              <a:rPr lang="zh-TW" altLang="en-US" sz="2400" dirty="0"/>
              <a:t>通道輸出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200" dirty="0" err="1"/>
              <a:t>MCTM_CHMOECmd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FF0000"/>
                </a:solidFill>
              </a:rPr>
              <a:t>HT_MCTMx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NewState</a:t>
            </a:r>
            <a:r>
              <a:rPr lang="en-US" altLang="zh-TW" dirty="0"/>
              <a:t>)</a:t>
            </a:r>
          </a:p>
          <a:p>
            <a:pPr lvl="1"/>
            <a:endParaRPr lang="en-US" altLang="zh-TW" sz="2400" dirty="0"/>
          </a:p>
          <a:p>
            <a:pPr marL="363537" lvl="1" indent="0">
              <a:buNone/>
            </a:pPr>
            <a:endParaRPr lang="en-US" altLang="zh-TW" sz="2400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HT_MCTMx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HT_MCTM0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NewState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ENABLE</a:t>
            </a:r>
          </a:p>
          <a:p>
            <a:pPr lvl="1"/>
            <a:r>
              <a:rPr lang="en-US" altLang="zh-TW" dirty="0"/>
              <a:t>DISABLE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MCTM </a:t>
            </a:r>
            <a:r>
              <a:rPr lang="en-US" altLang="zh-TW" dirty="0" smtClean="0"/>
              <a:t>API(6/6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3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810539"/>
          </a:xfrm>
        </p:spPr>
        <p:txBody>
          <a:bodyPr/>
          <a:lstStyle/>
          <a:p>
            <a:r>
              <a:rPr lang="zh-TW" altLang="en-US" sz="2700" dirty="0"/>
              <a:t>修改官方範例</a:t>
            </a:r>
            <a:r>
              <a:rPr lang="en-US" altLang="zh-TW" sz="2700" dirty="0"/>
              <a:t>…\example\MCTM\</a:t>
            </a:r>
            <a:r>
              <a:rPr lang="en-US" altLang="zh-TW" sz="2700" dirty="0" err="1"/>
              <a:t>ComplementaryOutput</a:t>
            </a:r>
            <a:endParaRPr lang="en-US" altLang="zh-TW" sz="2700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MCTM</a:t>
            </a:r>
            <a:r>
              <a:rPr lang="zh-TW" altLang="en-US" dirty="0"/>
              <a:t>中的</a:t>
            </a:r>
            <a:r>
              <a:rPr lang="en-US" altLang="zh-TW" dirty="0"/>
              <a:t>PWM</a:t>
            </a:r>
            <a:r>
              <a:rPr lang="zh-TW" altLang="en-US" dirty="0"/>
              <a:t>模式改變</a:t>
            </a:r>
            <a:r>
              <a:rPr lang="en-US" altLang="zh-TW" dirty="0"/>
              <a:t>LED</a:t>
            </a:r>
            <a:r>
              <a:rPr lang="zh-TW" altLang="en-US" dirty="0"/>
              <a:t>亮度</a:t>
            </a:r>
            <a:endParaRPr lang="en-US" altLang="zh-TW" dirty="0"/>
          </a:p>
          <a:p>
            <a:r>
              <a:rPr lang="en-US" altLang="zh-TW" dirty="0"/>
              <a:t>MCTM</a:t>
            </a:r>
            <a:r>
              <a:rPr lang="zh-TW" altLang="en-US" dirty="0"/>
              <a:t>使用</a:t>
            </a:r>
            <a:r>
              <a:rPr lang="en-US" altLang="zh-TW" dirty="0"/>
              <a:t>channel</a:t>
            </a:r>
            <a:r>
              <a:rPr lang="zh-TW" altLang="en-US" dirty="0"/>
              <a:t>請參考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HT32F52342-52_Datasheetv130</a:t>
            </a:r>
            <a:br>
              <a:rPr lang="en-US" altLang="zh-TW" dirty="0"/>
            </a:br>
            <a:r>
              <a:rPr lang="en-US" altLang="zh-TW" dirty="0"/>
              <a:t>pp. 27-28</a:t>
            </a:r>
          </a:p>
          <a:p>
            <a:pPr marL="363537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62" y="2246031"/>
            <a:ext cx="4033771" cy="40632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53A93A88-C4EE-47E4-B818-C33A38EF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2" y="3479837"/>
            <a:ext cx="3876061" cy="27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認識脈衝寬度調變</a:t>
            </a:r>
            <a:endParaRPr lang="en-US" altLang="zh-TW" dirty="0"/>
          </a:p>
          <a:p>
            <a:r>
              <a:rPr lang="zh-TW" altLang="en-US" dirty="0"/>
              <a:t>認識計時</a:t>
            </a:r>
            <a:r>
              <a:rPr lang="zh-TW" altLang="en-US" dirty="0" smtClean="0"/>
              <a:t>計數器</a:t>
            </a:r>
            <a:endParaRPr lang="en-US" altLang="zh-TW" dirty="0" smtClean="0"/>
          </a:p>
          <a:p>
            <a:r>
              <a:rPr lang="zh-TW" altLang="en-US" dirty="0" smtClean="0"/>
              <a:t>認識</a:t>
            </a:r>
            <a:r>
              <a:rPr lang="en-US" altLang="zh-TW" dirty="0" smtClean="0"/>
              <a:t>GPTM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MCTM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Motor Control Timer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732778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AEB4D0FA-92F9-4D35-BEA8-2898ADB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1/7)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56034F9-B92E-4F92-B504-E5EAE8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zh-TW" altLang="en-US" dirty="0"/>
          </a:p>
        </p:txBody>
      </p:sp>
      <p:pic>
        <p:nvPicPr>
          <p:cNvPr id="10" name="內容版面配置區 4">
            <a:extLst>
              <a:ext uri="{FF2B5EF4-FFF2-40B4-BE49-F238E27FC236}">
                <a16:creationId xmlns="" xmlns:a16="http://schemas.microsoft.com/office/drawing/2014/main" id="{FFCAD076-84F4-4BB9-8ED4-28518EA5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94210"/>
            <a:ext cx="6933358" cy="1247114"/>
          </a:xfrm>
          <a:prstGeom prst="rect">
            <a:avLst/>
          </a:prstGeom>
          <a:noFill/>
        </p:spPr>
      </p:pic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3A17597A-E121-4C53-8037-A54ECED4D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05064"/>
            <a:ext cx="6455376" cy="1720418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>
            <a:off x="393576" y="1718913"/>
            <a:ext cx="8714928" cy="629967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sz="1800" dirty="0"/>
              <a:t>MCTM</a:t>
            </a:r>
            <a:r>
              <a:rPr lang="zh-TW" altLang="en-US" sz="1800" dirty="0">
                <a:latin typeface="標楷體" panose="03000509000000000000" pitchFamily="65" charset="-120"/>
              </a:rPr>
              <a:t>變數設定</a:t>
            </a:r>
            <a:r>
              <a:rPr lang="en-US" altLang="zh-TW" sz="1800" dirty="0">
                <a:latin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</a:rPr>
              <a:t>有時需要在不同函式修改</a:t>
            </a:r>
            <a:r>
              <a:rPr lang="en-US" altLang="zh-TW" sz="1800" dirty="0" smtClean="0"/>
              <a:t>MCTM</a:t>
            </a:r>
            <a:r>
              <a:rPr lang="zh-TW" altLang="en-US" sz="1800" dirty="0">
                <a:latin typeface="標楷體" panose="03000509000000000000" pitchFamily="65" charset="-120"/>
              </a:rPr>
              <a:t>週</a:t>
            </a:r>
            <a:r>
              <a:rPr lang="zh-TW" altLang="en-US" sz="1800" dirty="0" smtClean="0">
                <a:latin typeface="標楷體" panose="03000509000000000000" pitchFamily="65" charset="-120"/>
              </a:rPr>
              <a:t>期</a:t>
            </a:r>
            <a:r>
              <a:rPr lang="zh-TW" altLang="en-US" sz="1800" dirty="0">
                <a:latin typeface="標楷體" panose="03000509000000000000" pitchFamily="65" charset="-120"/>
              </a:rPr>
              <a:t>等其他設定，因此使用全域變數</a:t>
            </a:r>
            <a:r>
              <a:rPr lang="en-US" altLang="zh-TW" sz="1800" dirty="0">
                <a:latin typeface="標楷體" panose="03000509000000000000" pitchFamily="65" charset="-120"/>
              </a:rPr>
              <a:t>)</a:t>
            </a:r>
            <a:endParaRPr lang="zh-TW" altLang="en-US" sz="1800" dirty="0">
              <a:latin typeface="標楷體" panose="03000509000000000000" pitchFamily="65" charset="-12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>
          <a:xfrm>
            <a:off x="393576" y="3519113"/>
            <a:ext cx="8714928" cy="629967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sz="1800" dirty="0" smtClean="0"/>
              <a:t>CKCU</a:t>
            </a:r>
            <a:r>
              <a:rPr lang="zh-TW" altLang="en-US" sz="1800" dirty="0" smtClean="0"/>
              <a:t>設定</a:t>
            </a:r>
            <a:endParaRPr lang="zh-TW" altLang="en-US" sz="18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7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="" xmlns:a16="http://schemas.microsoft.com/office/drawing/2014/main" id="{E56034F9-B92E-4F92-B504-E5EAE8EC4862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buFont typeface="Wingdings" panose="05000000000000000000" pitchFamily="2" charset="2"/>
              <a:buChar char="n"/>
            </a:pPr>
            <a:r>
              <a:rPr lang="en-US" altLang="zh-TW" dirty="0" smtClean="0"/>
              <a:t>GPIO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/>
              <a:t>使用</a:t>
            </a:r>
            <a:r>
              <a:rPr lang="en-US" altLang="zh-TW" sz="2000" dirty="0"/>
              <a:t>MCTM</a:t>
            </a:r>
            <a:r>
              <a:rPr lang="zh-TW" altLang="en-US" sz="2000" dirty="0"/>
              <a:t>控制</a:t>
            </a:r>
            <a:r>
              <a:rPr lang="en-US" altLang="zh-TW" sz="2000" dirty="0"/>
              <a:t>LED(ESK32-20001</a:t>
            </a:r>
            <a:r>
              <a:rPr lang="zh-TW" altLang="en-US" sz="2000" dirty="0"/>
              <a:t>實驗板</a:t>
            </a:r>
            <a:r>
              <a:rPr lang="en-US" altLang="zh-TW" sz="2000" dirty="0"/>
              <a:t>LED2</a:t>
            </a:r>
            <a:r>
              <a:rPr lang="zh-TW" altLang="en-US" sz="2000" dirty="0"/>
              <a:t>預設為</a:t>
            </a:r>
            <a:r>
              <a:rPr lang="en-US" altLang="zh-TW" sz="2000" dirty="0"/>
              <a:t>C1)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標楷體" panose="03000509000000000000" pitchFamily="65" charset="-120"/>
              </a:rPr>
              <a:t>使用</a:t>
            </a:r>
            <a:r>
              <a:rPr lang="en-US" altLang="zh-TW" sz="2000" dirty="0"/>
              <a:t>AFIO</a:t>
            </a:r>
            <a:r>
              <a:rPr lang="zh-TW" altLang="en-US" sz="2000" dirty="0">
                <a:latin typeface="標楷體" panose="03000509000000000000" pitchFamily="65" charset="-120"/>
              </a:rPr>
              <a:t>將</a:t>
            </a:r>
            <a:r>
              <a:rPr lang="en-US" altLang="zh-TW" sz="2000" dirty="0"/>
              <a:t>C1</a:t>
            </a:r>
            <a:r>
              <a:rPr lang="zh-TW" altLang="en-US" sz="2000" dirty="0">
                <a:latin typeface="標楷體" panose="03000509000000000000" pitchFamily="65" charset="-120"/>
              </a:rPr>
              <a:t>轉為</a:t>
            </a:r>
            <a:r>
              <a:rPr lang="en-US" altLang="zh-TW" sz="2000" dirty="0"/>
              <a:t>MCTM</a:t>
            </a:r>
            <a:r>
              <a:rPr lang="zh-TW" altLang="en-US" sz="2000" dirty="0">
                <a:latin typeface="標楷體" panose="03000509000000000000" pitchFamily="65" charset="-120"/>
              </a:rPr>
              <a:t>的</a:t>
            </a:r>
            <a:r>
              <a:rPr lang="en-US" altLang="zh-TW" sz="2000" dirty="0"/>
              <a:t>MT_CH0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>
                <a:latin typeface="標楷體" panose="03000509000000000000" pitchFamily="65" charset="-120"/>
              </a:rPr>
              <a:t>參考 </a:t>
            </a:r>
            <a:r>
              <a:rPr lang="en-US" altLang="zh-TW" sz="2000" dirty="0"/>
              <a:t>HT32F52342-52_Datasheetv130</a:t>
            </a:r>
            <a:r>
              <a:rPr lang="zh-TW" altLang="en-US" sz="2000" dirty="0"/>
              <a:t> </a:t>
            </a:r>
            <a:r>
              <a:rPr lang="en-US" altLang="zh-TW" sz="2000" dirty="0"/>
              <a:t>pp. 27-28)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標楷體" panose="03000509000000000000" pitchFamily="65" charset="-120"/>
              </a:rPr>
              <a:t>使用</a:t>
            </a:r>
            <a:r>
              <a:rPr lang="en-US" altLang="zh-TW" sz="2000" dirty="0"/>
              <a:t>AFIO</a:t>
            </a:r>
            <a:r>
              <a:rPr lang="zh-TW" altLang="en-US" sz="2000" dirty="0">
                <a:latin typeface="標楷體" panose="03000509000000000000" pitchFamily="65" charset="-120"/>
              </a:rPr>
              <a:t>將</a:t>
            </a:r>
            <a:r>
              <a:rPr lang="en-US" altLang="zh-TW" sz="2000" dirty="0"/>
              <a:t>B4</a:t>
            </a:r>
            <a:r>
              <a:rPr lang="zh-TW" altLang="en-US" sz="2000" dirty="0">
                <a:latin typeface="標楷體" panose="03000509000000000000" pitchFamily="65" charset="-120"/>
              </a:rPr>
              <a:t>轉為</a:t>
            </a:r>
            <a:r>
              <a:rPr lang="en-US" altLang="zh-TW" sz="2000" dirty="0"/>
              <a:t>MCTM</a:t>
            </a:r>
            <a:r>
              <a:rPr lang="zh-TW" altLang="en-US" sz="2000" dirty="0">
                <a:latin typeface="標楷體" panose="03000509000000000000" pitchFamily="65" charset="-120"/>
              </a:rPr>
              <a:t>的</a:t>
            </a:r>
            <a:r>
              <a:rPr lang="en-US" altLang="zh-TW" sz="2000" dirty="0"/>
              <a:t>MT_BRK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z="2000" dirty="0"/>
              <a:t>若使用</a:t>
            </a:r>
            <a:r>
              <a:rPr lang="en-US" altLang="zh-TW" sz="2000" dirty="0"/>
              <a:t>ESK-300</a:t>
            </a:r>
            <a:r>
              <a:rPr lang="zh-TW" altLang="en-US" sz="2000" dirty="0"/>
              <a:t>實驗板或麵包板，</a:t>
            </a:r>
            <a:r>
              <a:rPr lang="en-US" altLang="zh-TW" sz="2000" dirty="0"/>
              <a:t>B4</a:t>
            </a:r>
            <a:r>
              <a:rPr lang="zh-TW" altLang="en-US" sz="2000" dirty="0"/>
              <a:t>須接</a:t>
            </a:r>
            <a:r>
              <a:rPr lang="en-US" altLang="zh-TW" sz="2000" dirty="0"/>
              <a:t>ADD</a:t>
            </a:r>
            <a:r>
              <a:rPr lang="zh-TW" altLang="en-US" sz="2000" dirty="0"/>
              <a:t>，否則</a:t>
            </a:r>
            <a:r>
              <a:rPr lang="en-US" altLang="zh-TW" sz="2000" dirty="0"/>
              <a:t>LED</a:t>
            </a:r>
            <a:r>
              <a:rPr lang="zh-TW" altLang="en-US" sz="2000" dirty="0"/>
              <a:t>燈不會有反應 </a:t>
            </a:r>
          </a:p>
          <a:p>
            <a:pPr fontAlgn="auto"/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E0559D5C-1CB8-457E-BA85-5E443576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4" y="3789040"/>
            <a:ext cx="7971122" cy="2160240"/>
          </a:xfrm>
        </p:spPr>
      </p:pic>
      <p:sp>
        <p:nvSpPr>
          <p:cNvPr id="3" name="標題 2">
            <a:extLst>
              <a:ext uri="{FF2B5EF4-FFF2-40B4-BE49-F238E27FC236}">
                <a16:creationId xmlns="" xmlns:a16="http://schemas.microsoft.com/office/drawing/2014/main" id="{EA0A1BDC-5DDC-44BA-9A33-E8E3CD7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2/7)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2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MCTM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(1/3)</a:t>
            </a:r>
          </a:p>
          <a:p>
            <a:pPr marL="436562" lvl="1" indent="-171450"/>
            <a:endParaRPr lang="en-US" altLang="zh-TW" dirty="0" smtClean="0"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3/7)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33" y="1700808"/>
            <a:ext cx="5514019" cy="46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0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MCTM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(2/3)</a:t>
            </a:r>
          </a:p>
          <a:p>
            <a:pPr marL="436562" lvl="1" indent="-171450"/>
            <a:r>
              <a:rPr lang="zh-TW" altLang="en-US" dirty="0" smtClean="0">
                <a:latin typeface="標楷體" panose="03000509000000000000" pitchFamily="65" charset="-120"/>
              </a:rPr>
              <a:t>延續上頁</a:t>
            </a:r>
            <a:r>
              <a:rPr lang="en-US" altLang="zh-TW" dirty="0" err="1" smtClean="0">
                <a:latin typeface="標楷體" panose="03000509000000000000" pitchFamily="65" charset="-120"/>
              </a:rPr>
              <a:t>MCTM_Configuaration</a:t>
            </a:r>
            <a:r>
              <a:rPr lang="zh-TW" altLang="en-US" dirty="0" smtClean="0">
                <a:latin typeface="標楷體" panose="03000509000000000000" pitchFamily="65" charset="-120"/>
              </a:rPr>
              <a:t>副函式</a:t>
            </a:r>
            <a:endParaRPr lang="en-US" altLang="zh-TW" dirty="0" smtClean="0"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</a:t>
            </a:r>
            <a:r>
              <a:rPr lang="en-US" altLang="zh-TW" dirty="0"/>
              <a:t>4</a:t>
            </a:r>
            <a:r>
              <a:rPr lang="en-US" altLang="zh-TW" dirty="0" smtClean="0"/>
              <a:t>/7)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52" y="2200622"/>
            <a:ext cx="6515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6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MCTM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(3/3)</a:t>
            </a:r>
          </a:p>
          <a:p>
            <a:pPr lvl="1"/>
            <a:r>
              <a:rPr lang="en-US" altLang="zh-TW" sz="2000" dirty="0" smtClean="0"/>
              <a:t>HTCFG_MCTM_RELOAD</a:t>
            </a:r>
            <a:r>
              <a:rPr lang="zh-TW" altLang="en-US" sz="2000" dirty="0">
                <a:latin typeface="標楷體" panose="03000509000000000000" pitchFamily="65" charset="-120"/>
              </a:rPr>
              <a:t>為</a:t>
            </a:r>
            <a:r>
              <a:rPr lang="en-US" altLang="zh-TW" sz="2000" dirty="0"/>
              <a:t>48000000/2000</a:t>
            </a:r>
            <a:r>
              <a:rPr lang="zh-TW" altLang="en-US" sz="2000" dirty="0"/>
              <a:t>，</a:t>
            </a:r>
            <a:r>
              <a:rPr lang="en-US" altLang="zh-TW" sz="2000" dirty="0"/>
              <a:t>48000000(48MHz)</a:t>
            </a:r>
            <a:r>
              <a:rPr lang="zh-TW" altLang="en-US" sz="2000" dirty="0">
                <a:latin typeface="標楷體" panose="03000509000000000000" pitchFamily="65" charset="-120"/>
              </a:rPr>
              <a:t>為系統工作頻率，即為每</a:t>
            </a:r>
            <a:r>
              <a:rPr lang="en-US" altLang="zh-TW" sz="2000" dirty="0"/>
              <a:t>24000</a:t>
            </a:r>
            <a:r>
              <a:rPr lang="zh-TW" altLang="en-US" sz="2000" dirty="0">
                <a:latin typeface="標楷體" panose="03000509000000000000" pitchFamily="65" charset="-120"/>
              </a:rPr>
              <a:t>個</a:t>
            </a:r>
            <a:r>
              <a:rPr lang="en-US" altLang="zh-TW" sz="2000" dirty="0"/>
              <a:t>clock(48000000/2000)</a:t>
            </a:r>
            <a:r>
              <a:rPr lang="zh-TW" altLang="en-US" sz="2000" dirty="0">
                <a:latin typeface="標楷體" panose="03000509000000000000" pitchFamily="65" charset="-120"/>
              </a:rPr>
              <a:t> 重載計數器</a:t>
            </a:r>
            <a:r>
              <a:rPr lang="en-US" altLang="zh-TW" sz="2000" dirty="0">
                <a:latin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</a:rPr>
              <a:t>因為從</a:t>
            </a:r>
            <a:r>
              <a:rPr lang="en-US" altLang="zh-TW" sz="2000" dirty="0"/>
              <a:t>0</a:t>
            </a:r>
            <a:r>
              <a:rPr lang="zh-TW" altLang="en-US" sz="2000" dirty="0">
                <a:latin typeface="標楷體" panose="03000509000000000000" pitchFamily="65" charset="-120"/>
              </a:rPr>
              <a:t>開始計數，因此需要減</a:t>
            </a:r>
            <a:r>
              <a:rPr lang="en-US" altLang="zh-TW" sz="2000" dirty="0" smtClean="0"/>
              <a:t>1</a:t>
            </a:r>
          </a:p>
          <a:p>
            <a:pPr lvl="1"/>
            <a:r>
              <a:rPr lang="en-US" altLang="zh-TW" sz="2000" dirty="0" err="1" smtClean="0"/>
              <a:t>Prescaler</a:t>
            </a:r>
            <a:r>
              <a:rPr lang="zh-TW" altLang="en-US" sz="2000" dirty="0">
                <a:latin typeface="標楷體" panose="03000509000000000000" pitchFamily="65" charset="-120"/>
              </a:rPr>
              <a:t>為除頻器，可以延長</a:t>
            </a:r>
            <a:r>
              <a:rPr lang="en-US" altLang="zh-TW" sz="2000" dirty="0"/>
              <a:t>MCTM</a:t>
            </a:r>
            <a:r>
              <a:rPr lang="zh-TW" altLang="en-US" sz="2000" dirty="0" smtClean="0"/>
              <a:t>計數週期，若設定</a:t>
            </a:r>
            <a:r>
              <a:rPr lang="zh-TW" altLang="en-US" sz="2000" dirty="0"/>
              <a:t>為</a:t>
            </a:r>
            <a:r>
              <a:rPr lang="en-US" altLang="zh-TW" sz="2000" dirty="0"/>
              <a:t>2000</a:t>
            </a:r>
            <a:r>
              <a:rPr lang="zh-TW" altLang="en-US" sz="2000" dirty="0"/>
              <a:t>，搭配</a:t>
            </a:r>
            <a:r>
              <a:rPr lang="en-US" altLang="zh-TW" sz="2000" dirty="0" err="1"/>
              <a:t>CounterReload</a:t>
            </a:r>
            <a:r>
              <a:rPr lang="zh-TW" altLang="en-US" sz="2000" dirty="0"/>
              <a:t>設定為</a:t>
            </a:r>
            <a:r>
              <a:rPr lang="en-US" altLang="zh-TW" sz="2000" dirty="0"/>
              <a:t>48000000/2000</a:t>
            </a:r>
            <a:r>
              <a:rPr lang="zh-TW" altLang="en-US" sz="2000" dirty="0">
                <a:latin typeface="標楷體" panose="03000509000000000000" pitchFamily="65" charset="-120"/>
              </a:rPr>
              <a:t>可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讓</a:t>
            </a:r>
            <a:r>
              <a:rPr lang="zh-TW" altLang="en-US" sz="2000" dirty="0">
                <a:latin typeface="標楷體" panose="03000509000000000000" pitchFamily="65" charset="-120"/>
              </a:rPr>
              <a:t>週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期</a:t>
            </a:r>
            <a:r>
              <a:rPr lang="zh-TW" altLang="en-US" sz="2000" dirty="0">
                <a:latin typeface="標楷體" panose="03000509000000000000" pitchFamily="65" charset="-120"/>
              </a:rPr>
              <a:t>為</a:t>
            </a:r>
            <a:r>
              <a:rPr lang="en-US" altLang="zh-TW" sz="2000" dirty="0"/>
              <a:t>1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秒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lvl="1"/>
            <a:r>
              <a:rPr lang="en-US" altLang="zh-TW" sz="2000" dirty="0" err="1" smtClean="0"/>
              <a:t>CounterMode</a:t>
            </a:r>
            <a:r>
              <a:rPr lang="zh-TW" altLang="en-US" sz="2000" dirty="0">
                <a:latin typeface="標楷體" panose="03000509000000000000" pitchFamily="65" charset="-120"/>
              </a:rPr>
              <a:t>設定</a:t>
            </a:r>
            <a:r>
              <a:rPr lang="en-US" altLang="zh-TW" sz="2000" dirty="0"/>
              <a:t>TM_CNT_MODE_UP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為從</a:t>
            </a:r>
            <a:r>
              <a:rPr lang="en-US" altLang="zh-TW" sz="2000" dirty="0"/>
              <a:t>0</a:t>
            </a:r>
            <a:r>
              <a:rPr lang="zh-TW" altLang="en-US" sz="2000" dirty="0">
                <a:latin typeface="標楷體" panose="03000509000000000000" pitchFamily="65" charset="-120"/>
              </a:rPr>
              <a:t>計數至上限值</a:t>
            </a:r>
            <a:r>
              <a:rPr lang="zh-TW" altLang="en-US" sz="2000" dirty="0" smtClean="0"/>
              <a:t>；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反之</a:t>
            </a:r>
            <a:r>
              <a:rPr lang="en-US" altLang="zh-TW" sz="2000" dirty="0"/>
              <a:t>TM_CNT_MODE_DOWN</a:t>
            </a:r>
            <a:r>
              <a:rPr lang="zh-TW" altLang="en-US" sz="2000" dirty="0">
                <a:latin typeface="標楷體" panose="03000509000000000000" pitchFamily="65" charset="-120"/>
              </a:rPr>
              <a:t>為從上限值計數至</a:t>
            </a:r>
            <a:r>
              <a:rPr lang="en-US" altLang="zh-TW" sz="2000" dirty="0" smtClean="0"/>
              <a:t>0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</a:rPr>
              <a:t>當</a:t>
            </a:r>
            <a:r>
              <a:rPr lang="zh-TW" altLang="en-US" sz="2000" dirty="0">
                <a:latin typeface="標楷體" panose="03000509000000000000" pitchFamily="65" charset="-120"/>
              </a:rPr>
              <a:t>計數至</a:t>
            </a:r>
            <a:r>
              <a:rPr lang="en-US" altLang="zh-TW" sz="2000" dirty="0"/>
              <a:t>12000(HTCFG_MCTM_RELOAD</a:t>
            </a:r>
            <a:r>
              <a:rPr lang="zh-TW" altLang="en-US" sz="2000" dirty="0"/>
              <a:t>*</a:t>
            </a:r>
            <a:r>
              <a:rPr lang="en-US" altLang="zh-TW" sz="2000" dirty="0"/>
              <a:t>1/2)</a:t>
            </a:r>
            <a:r>
              <a:rPr lang="zh-TW" altLang="en-US" sz="2000" dirty="0">
                <a:latin typeface="標楷體" panose="03000509000000000000" pitchFamily="65" charset="-120"/>
              </a:rPr>
              <a:t>後啟動，打開</a:t>
            </a:r>
            <a:r>
              <a:rPr lang="en-US" altLang="zh-TW" sz="2000" dirty="0"/>
              <a:t>LED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此為暗</a:t>
            </a:r>
            <a:r>
              <a:rPr lang="en-US" altLang="zh-TW" sz="2000" dirty="0"/>
              <a:t>0.5</a:t>
            </a:r>
            <a:r>
              <a:rPr lang="zh-TW" altLang="en-US" sz="2000" dirty="0">
                <a:latin typeface="標楷體" panose="03000509000000000000" pitchFamily="65" charset="-120"/>
              </a:rPr>
              <a:t>秒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亮</a:t>
            </a:r>
            <a:r>
              <a:rPr lang="en-US" altLang="zh-TW" sz="2000" dirty="0"/>
              <a:t>0.5</a:t>
            </a:r>
            <a:r>
              <a:rPr lang="zh-TW" altLang="en-US" sz="2000" dirty="0">
                <a:latin typeface="標楷體" panose="03000509000000000000" pitchFamily="65" charset="-120"/>
              </a:rPr>
              <a:t>秒的閃爍</a:t>
            </a:r>
            <a:r>
              <a:rPr lang="en-US" altLang="zh-TW" sz="2000" dirty="0"/>
              <a:t>LED</a:t>
            </a:r>
            <a:r>
              <a:rPr lang="zh-TW" altLang="en-US" sz="2000" dirty="0">
                <a:latin typeface="標楷體" panose="03000509000000000000" pitchFamily="65" charset="-120"/>
              </a:rPr>
              <a:t>燈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標楷體" panose="03000509000000000000" pitchFamily="65" charset="-120"/>
              </a:rPr>
              <a:t>在主函式中會覆蓋設定改為呼吸燈</a:t>
            </a:r>
          </a:p>
          <a:p>
            <a:pPr marL="436562" lvl="1" indent="-171450"/>
            <a:endParaRPr lang="en-US" altLang="zh-TW" dirty="0" smtClean="0"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6BE256DE-DF6A-4294-B656-E10C81E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(5/7)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3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EE81E9E5-8357-4F62-BD27-4D3AB18FA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" y="2338700"/>
            <a:ext cx="7859216" cy="2962508"/>
          </a:xfrm>
        </p:spPr>
      </p:pic>
      <p:sp>
        <p:nvSpPr>
          <p:cNvPr id="3" name="標題 2">
            <a:extLst>
              <a:ext uri="{FF2B5EF4-FFF2-40B4-BE49-F238E27FC236}">
                <a16:creationId xmlns="" xmlns:a16="http://schemas.microsoft.com/office/drawing/2014/main" id="{AE7BAE4B-65F7-40E2-A90E-009F8435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(6/7)</a:t>
            </a:r>
            <a:endParaRPr lang="zh-TW" altLang="en-US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177552" y="1268760"/>
            <a:ext cx="8714928" cy="9001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TW" altLang="en-US" dirty="0" smtClean="0">
                <a:latin typeface="標楷體" panose="03000509000000000000" pitchFamily="65" charset="-120"/>
              </a:rPr>
              <a:t>將</a:t>
            </a:r>
            <a:r>
              <a:rPr lang="en-US" altLang="zh-TW" dirty="0" smtClean="0"/>
              <a:t>Compare</a:t>
            </a:r>
            <a:r>
              <a:rPr lang="zh-TW" altLang="en-US" dirty="0">
                <a:latin typeface="標楷體" panose="03000509000000000000" pitchFamily="65" charset="-120"/>
              </a:rPr>
              <a:t>分割成</a:t>
            </a:r>
            <a:r>
              <a:rPr lang="en-US" altLang="zh-TW" dirty="0"/>
              <a:t>255</a:t>
            </a:r>
            <a:r>
              <a:rPr lang="zh-TW" altLang="en-US" dirty="0">
                <a:latin typeface="標楷體" panose="03000509000000000000" pitchFamily="65" charset="-120"/>
              </a:rPr>
              <a:t>等分，當改變</a:t>
            </a:r>
            <a:r>
              <a:rPr lang="en-US" altLang="zh-TW" dirty="0" err="1"/>
              <a:t>i</a:t>
            </a:r>
            <a:r>
              <a:rPr lang="zh-TW" altLang="en-US" dirty="0">
                <a:latin typeface="標楷體" panose="03000509000000000000" pitchFamily="65" charset="-120"/>
              </a:rPr>
              <a:t>同時會改變</a:t>
            </a:r>
            <a:r>
              <a:rPr lang="en-US" altLang="zh-TW" dirty="0"/>
              <a:t>Compare</a:t>
            </a:r>
            <a:r>
              <a:rPr lang="zh-TW" altLang="en-US" dirty="0">
                <a:latin typeface="標楷體" panose="03000509000000000000" pitchFamily="65" charset="-120"/>
              </a:rPr>
              <a:t>，使</a:t>
            </a:r>
            <a:r>
              <a:rPr lang="en-US" altLang="zh-TW" dirty="0"/>
              <a:t>LED</a:t>
            </a:r>
            <a:r>
              <a:rPr lang="zh-TW" altLang="en-US" dirty="0">
                <a:latin typeface="標楷體" panose="03000509000000000000" pitchFamily="65" charset="-120"/>
              </a:rPr>
              <a:t>從亮到暗有</a:t>
            </a:r>
            <a:r>
              <a:rPr lang="en-US" altLang="zh-TW" dirty="0"/>
              <a:t>255</a:t>
            </a:r>
            <a:r>
              <a:rPr lang="zh-TW" altLang="en-US" dirty="0">
                <a:latin typeface="標楷體" panose="03000509000000000000" pitchFamily="65" charset="-120"/>
              </a:rPr>
              <a:t>階的變化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3C77688-73D0-4182-B532-7D16324E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 smtClean="0"/>
              <a:t>1</a:t>
            </a:r>
            <a:r>
              <a:rPr lang="en-US" altLang="zh-TW" dirty="0"/>
              <a:t>:</a:t>
            </a:r>
            <a:r>
              <a:rPr lang="zh-TW" altLang="en-US" dirty="0"/>
              <a:t>設定週期為</a:t>
            </a:r>
            <a:r>
              <a:rPr lang="en-US" altLang="zh-TW" dirty="0"/>
              <a:t>2</a:t>
            </a:r>
            <a:r>
              <a:rPr lang="zh-TW" altLang="en-US" dirty="0"/>
              <a:t>秒，由暗到亮</a:t>
            </a:r>
            <a:r>
              <a:rPr lang="en-US" altLang="zh-TW" dirty="0"/>
              <a:t>5</a:t>
            </a:r>
            <a:r>
              <a:rPr lang="zh-TW" altLang="en-US" dirty="0"/>
              <a:t>種亮度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r>
              <a:rPr lang="zh-TW" altLang="en-US" dirty="0" smtClean="0"/>
              <a:t>驗收</a:t>
            </a:r>
            <a:r>
              <a:rPr lang="en-US" altLang="zh-TW" dirty="0" smtClean="0"/>
              <a:t>2</a:t>
            </a:r>
            <a:r>
              <a:rPr lang="en-US" altLang="zh-TW" dirty="0"/>
              <a:t>:</a:t>
            </a:r>
            <a:r>
              <a:rPr lang="zh-TW" altLang="en-US" dirty="0"/>
              <a:t>設定亮</a:t>
            </a:r>
            <a:r>
              <a:rPr lang="en-US" altLang="zh-TW" dirty="0"/>
              <a:t>2</a:t>
            </a:r>
            <a:r>
              <a:rPr lang="zh-TW" altLang="en-US" dirty="0"/>
              <a:t>秒，暗</a:t>
            </a:r>
            <a:r>
              <a:rPr lang="en-US" altLang="zh-TW" dirty="0"/>
              <a:t>1</a:t>
            </a:r>
            <a:r>
              <a:rPr lang="zh-TW" altLang="en-US" dirty="0"/>
              <a:t>秒閃爍效果的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r>
              <a:rPr lang="zh-TW" altLang="en-US" dirty="0" smtClean="0"/>
              <a:t>驗收</a:t>
            </a:r>
            <a:r>
              <a:rPr lang="en-US" altLang="zh-TW" dirty="0" smtClean="0"/>
              <a:t>3:</a:t>
            </a:r>
            <a:r>
              <a:rPr lang="zh-TW" altLang="en-US" dirty="0" smtClean="0"/>
              <a:t>利用除頻觀察</a:t>
            </a:r>
            <a:r>
              <a:rPr lang="zh-TW" altLang="en-US" dirty="0"/>
              <a:t>以下兩種呼吸燈</a:t>
            </a:r>
            <a:r>
              <a:rPr lang="zh-TW" altLang="en-US" dirty="0" smtClean="0"/>
              <a:t>的差別</a:t>
            </a:r>
            <a:r>
              <a:rPr lang="zh-TW" altLang="en-US" dirty="0"/>
              <a:t>以及原理為何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72FFC95-CAE8-451E-BEBD-AF3C81C1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(7/7)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414D80EE-5184-4852-A47C-DF5441F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" y="3645024"/>
            <a:ext cx="4352749" cy="912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032F025D-C8EF-4C0D-BF15-1D6C099F4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" y="4653135"/>
            <a:ext cx="4446250" cy="10310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CE79AB7E-F771-49ED-92EA-319500F3F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54" y="4653135"/>
            <a:ext cx="4699504" cy="9399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41" y="3602021"/>
            <a:ext cx="4419203" cy="9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3C77688-73D0-4182-B532-7D16324E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若板子燒入後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程式對的前提下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無呼吸燈或閃爍燈的反應，請將</a:t>
            </a:r>
            <a:r>
              <a:rPr lang="en-US" altLang="zh-TW" dirty="0" smtClean="0">
                <a:solidFill>
                  <a:srgbClr val="FF0000"/>
                </a:solidFill>
              </a:rPr>
              <a:t>MCTM_BREAK_ENABLE</a:t>
            </a:r>
            <a:r>
              <a:rPr lang="zh-TW" altLang="en-US" dirty="0" smtClean="0"/>
              <a:t>改為</a:t>
            </a:r>
            <a:r>
              <a:rPr lang="en-US" altLang="zh-TW" dirty="0" smtClean="0">
                <a:solidFill>
                  <a:srgbClr val="FF0000"/>
                </a:solidFill>
              </a:rPr>
              <a:t>MCTM_BREAK_DISABLE</a:t>
            </a:r>
            <a:r>
              <a:rPr lang="zh-TW" altLang="en-US" dirty="0" smtClean="0"/>
              <a:t>後，重新編譯與燒入，即可正常運作。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72FFC95-CAE8-451E-BEBD-AF3C81C1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zh-TW" altLang="en-US" dirty="0" smtClean="0"/>
              <a:t>排除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72121"/>
            <a:ext cx="7560840" cy="5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527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是將類比訊號轉換為脈波的一種技術，一般轉換後脈波的週期固定，但脈波的占空比會依類比訊號的大小而改變。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(1/4)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60720"/>
          <a:stretch/>
        </p:blipFill>
        <p:spPr>
          <a:xfrm>
            <a:off x="1191063" y="2996952"/>
            <a:ext cx="691557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傳遞能量</a:t>
            </a:r>
            <a:endParaRPr lang="en-US" altLang="zh-TW" dirty="0"/>
          </a:p>
          <a:p>
            <a:pPr lvl="1"/>
            <a:r>
              <a:rPr lang="zh-TW" altLang="en-US" dirty="0"/>
              <a:t>利用占空比模擬類比輸出</a:t>
            </a:r>
            <a:endParaRPr lang="en-US" altLang="zh-TW" dirty="0"/>
          </a:p>
          <a:p>
            <a:pPr lvl="1"/>
            <a:r>
              <a:rPr lang="zh-TW" altLang="en-US" dirty="0"/>
              <a:t>占空比</a:t>
            </a:r>
            <a:r>
              <a:rPr lang="en-US" altLang="zh-TW" dirty="0"/>
              <a:t>=</a:t>
            </a:r>
          </a:p>
          <a:p>
            <a:pPr marL="363537" lvl="1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Duty/Period</a:t>
            </a:r>
          </a:p>
          <a:p>
            <a:pPr lvl="1"/>
            <a:r>
              <a:rPr lang="zh-TW" altLang="en-US" dirty="0"/>
              <a:t>平均電壓</a:t>
            </a:r>
            <a:r>
              <a:rPr lang="en-US" altLang="zh-TW" dirty="0"/>
              <a:t>=</a:t>
            </a:r>
          </a:p>
          <a:p>
            <a:pPr marL="363537" lvl="1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Amplitude*</a:t>
            </a:r>
            <a:r>
              <a:rPr lang="zh-TW" altLang="en-US" dirty="0"/>
              <a:t>占空比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(2/4)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24441"/>
            <a:ext cx="4367734" cy="43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傳遞信號</a:t>
            </a:r>
            <a:endParaRPr lang="en-US" altLang="zh-TW" dirty="0"/>
          </a:p>
          <a:p>
            <a:pPr lvl="1"/>
            <a:r>
              <a:rPr lang="zh-TW" altLang="en-US" dirty="0"/>
              <a:t>不同脈衝寬度代表不同資料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(3/4)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886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脈衝寬度調變</a:t>
            </a:r>
            <a:r>
              <a:rPr lang="en-US" altLang="zh-TW" dirty="0"/>
              <a:t>(Pulse Width Modulation</a:t>
            </a:r>
            <a:r>
              <a:rPr lang="zh-TW" altLang="en-US" dirty="0"/>
              <a:t>，</a:t>
            </a:r>
            <a:r>
              <a:rPr lang="en-US" altLang="zh-TW" dirty="0"/>
              <a:t>PWM)</a:t>
            </a:r>
          </a:p>
          <a:p>
            <a:pPr lvl="1"/>
            <a:r>
              <a:rPr lang="zh-TW" altLang="en-US" dirty="0"/>
              <a:t>調頻訊號</a:t>
            </a:r>
            <a:r>
              <a:rPr lang="en-US" altLang="zh-TW" dirty="0"/>
              <a:t>(</a:t>
            </a:r>
            <a:r>
              <a:rPr lang="zh-TW" altLang="en-US" dirty="0"/>
              <a:t>調整周期</a:t>
            </a:r>
            <a:r>
              <a:rPr lang="en-US" altLang="zh-TW" dirty="0"/>
              <a:t>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</a:t>
            </a:r>
            <a:r>
              <a:rPr lang="zh-TW" altLang="en-US" dirty="0"/>
              <a:t>脈衝寬度調變 </a:t>
            </a:r>
            <a:r>
              <a:rPr lang="en-US" altLang="zh-TW" dirty="0"/>
              <a:t>(4/4)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23507"/>
              </p:ext>
            </p:extLst>
          </p:nvPr>
        </p:nvGraphicFramePr>
        <p:xfrm>
          <a:off x="457206" y="2204864"/>
          <a:ext cx="82295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>
                  <a:extLst>
                    <a:ext uri="{9D8B030D-6E8A-4147-A177-3AD203B41FA5}">
                      <a16:colId xmlns="" xmlns:a16="http://schemas.microsoft.com/office/drawing/2014/main" val="3039619269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2035219845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3146353083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1671689492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3440671625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1708745905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2165114339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1508202790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1394198116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1963378839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655660929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2327341011"/>
                    </a:ext>
                  </a:extLst>
                </a:gridCol>
                <a:gridCol w="633046">
                  <a:extLst>
                    <a:ext uri="{9D8B030D-6E8A-4147-A177-3AD203B41FA5}">
                      <a16:colId xmlns="" xmlns:a16="http://schemas.microsoft.com/office/drawing/2014/main" val="287419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音名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C#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D#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F#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G#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A#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016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89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73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78 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82 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87 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93 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98 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583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6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262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294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311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330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349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392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440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493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50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523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932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988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792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1245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1319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1397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1480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1568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1661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1760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1864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1976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2093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2217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2349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2489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2637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2794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2960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3136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3322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3520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3729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3951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132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4186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7902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27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通用計時器</a:t>
            </a:r>
            <a:r>
              <a:rPr lang="zh-TW" altLang="en-US" dirty="0" smtClean="0"/>
              <a:t> </a:t>
            </a:r>
            <a:r>
              <a:rPr lang="en-US" altLang="zh-TW" dirty="0" smtClean="0"/>
              <a:t>(GPTM)</a:t>
            </a:r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計時器由一個</a:t>
            </a:r>
            <a:r>
              <a:rPr lang="en-US" altLang="zh-TW" dirty="0"/>
              <a:t>16-bit </a:t>
            </a:r>
            <a:r>
              <a:rPr lang="zh-TW" altLang="en-US" dirty="0"/>
              <a:t>向上 </a:t>
            </a:r>
            <a:r>
              <a:rPr lang="en-US" altLang="zh-TW" dirty="0"/>
              <a:t>/ </a:t>
            </a:r>
            <a:r>
              <a:rPr lang="zh-TW" altLang="en-US" dirty="0"/>
              <a:t>向下計數器、四個</a:t>
            </a:r>
            <a:r>
              <a:rPr lang="en-US" altLang="zh-TW" dirty="0"/>
              <a:t>16-bit </a:t>
            </a:r>
            <a:r>
              <a:rPr lang="zh-TW" altLang="en-US" dirty="0"/>
              <a:t>捕捉 </a:t>
            </a:r>
            <a:r>
              <a:rPr lang="en-US" altLang="zh-TW" dirty="0"/>
              <a:t>/ </a:t>
            </a:r>
            <a:r>
              <a:rPr lang="zh-TW" altLang="en-US" dirty="0"/>
              <a:t>比較寄存器 </a:t>
            </a:r>
            <a:r>
              <a:rPr lang="en-US" altLang="zh-TW" dirty="0"/>
              <a:t>(CCR)</a:t>
            </a:r>
            <a:r>
              <a:rPr lang="zh-TW" altLang="en-US" dirty="0"/>
              <a:t>、一個</a:t>
            </a:r>
            <a:r>
              <a:rPr lang="en-US" altLang="zh-TW" dirty="0"/>
              <a:t>16-bit</a:t>
            </a:r>
            <a:r>
              <a:rPr lang="zh-TW" altLang="en-US" dirty="0"/>
              <a:t>計數器重載暫存器 </a:t>
            </a:r>
            <a:r>
              <a:rPr lang="en-US" altLang="zh-TW" dirty="0"/>
              <a:t>(CRR) </a:t>
            </a:r>
            <a:r>
              <a:rPr lang="zh-TW" altLang="en-US" dirty="0"/>
              <a:t>和幾個控制 </a:t>
            </a:r>
            <a:r>
              <a:rPr lang="en-US" altLang="zh-TW" dirty="0"/>
              <a:t>/ </a:t>
            </a:r>
            <a:r>
              <a:rPr lang="zh-TW" altLang="en-US" dirty="0"/>
              <a:t>狀態暫存器組成。可用於多種用途，包括通用計時、測量輸入信號脈衝寬度或產生輸出波形，如單脈衝或 </a:t>
            </a:r>
            <a:r>
              <a:rPr lang="en-US" altLang="zh-TW" dirty="0"/>
              <a:t>PWM </a:t>
            </a:r>
            <a:r>
              <a:rPr lang="zh-TW" altLang="en-US" dirty="0"/>
              <a:t>輸出。 </a:t>
            </a:r>
            <a:r>
              <a:rPr lang="en-US" altLang="zh-TW" dirty="0"/>
              <a:t>GPTM </a:t>
            </a:r>
            <a:r>
              <a:rPr lang="zh-TW" altLang="en-US" dirty="0"/>
              <a:t>支持使用正交解碼器並帶有兩個輸入口的編碼器接口。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 smtClean="0"/>
              <a:t>—</a:t>
            </a:r>
            <a:r>
              <a:rPr lang="en-US" altLang="zh-TW" dirty="0" smtClean="0">
                <a:effectLst/>
              </a:rPr>
              <a:t>GPTM</a:t>
            </a:r>
            <a:r>
              <a:rPr lang="zh-TW" altLang="en-US" dirty="0" smtClean="0">
                <a:effectLst/>
              </a:rPr>
              <a:t>簡介</a:t>
            </a:r>
            <a:r>
              <a:rPr lang="en-US" altLang="zh-TW" dirty="0" smtClean="0"/>
              <a:t>(1/3)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58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14130</TotalTime>
  <Words>1661</Words>
  <Application>Microsoft Office PowerPoint</Application>
  <PresentationFormat>如螢幕大小 (4:3)</PresentationFormat>
  <Paragraphs>485</Paragraphs>
  <Slides>38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匯合</vt:lpstr>
      <vt:lpstr>微處理機實驗</vt:lpstr>
      <vt:lpstr>大綱</vt:lpstr>
      <vt:lpstr>實驗目的</vt:lpstr>
      <vt:lpstr>使用的元件設備</vt:lpstr>
      <vt:lpstr>實驗原理— 脈衝寬度調變 (1/4)</vt:lpstr>
      <vt:lpstr>實驗原理— 脈衝寬度調變 (2/4)</vt:lpstr>
      <vt:lpstr>實驗原理— 脈衝寬度調變 (3/4)</vt:lpstr>
      <vt:lpstr>實驗原理— 脈衝寬度調變 (4/4)</vt:lpstr>
      <vt:lpstr>實驗原理—GPTM簡介(1/3)</vt:lpstr>
      <vt:lpstr>實驗原理— GPTM簡介(2/3)</vt:lpstr>
      <vt:lpstr>實驗原理— GPTM簡介(3/3)</vt:lpstr>
      <vt:lpstr>實驗原理— PWM模式(1/4)</vt:lpstr>
      <vt:lpstr>實驗原理— PWM模式(2/4)</vt:lpstr>
      <vt:lpstr>實驗原理— PWM模式(3/4)</vt:lpstr>
      <vt:lpstr>實驗原理— PWM模式(4/4)</vt:lpstr>
      <vt:lpstr>實驗原理— GPTM API (1/4)</vt:lpstr>
      <vt:lpstr>實驗原理— GPTM API (2/4)</vt:lpstr>
      <vt:lpstr>實驗原理— GPTM API (3/4)</vt:lpstr>
      <vt:lpstr>實驗原理— GPTM API (4/4)</vt:lpstr>
      <vt:lpstr>實驗原理—MCTM簡介(1/3)</vt:lpstr>
      <vt:lpstr>實驗原理— MCTM簡介(2/3)</vt:lpstr>
      <vt:lpstr>實驗原理— MCTM簡介(3/3)</vt:lpstr>
      <vt:lpstr>實驗原理— MCTM API(1/6)</vt:lpstr>
      <vt:lpstr>實驗原理— MCTM API(2/6)</vt:lpstr>
      <vt:lpstr>實驗原理— MCTM API(3/6)</vt:lpstr>
      <vt:lpstr>實驗原理— MCTM API(4/6)</vt:lpstr>
      <vt:lpstr>實驗原理— MCTM API(5/6)</vt:lpstr>
      <vt:lpstr>實驗原理— MCTM API(6/6)</vt:lpstr>
      <vt:lpstr>本單元實習</vt:lpstr>
      <vt:lpstr>範例講解 (1/7)</vt:lpstr>
      <vt:lpstr>範例講解 (2/7)</vt:lpstr>
      <vt:lpstr>範例講解 (3/7)</vt:lpstr>
      <vt:lpstr>範例講解 (4/7)</vt:lpstr>
      <vt:lpstr>範例講解 (5/7)</vt:lpstr>
      <vt:lpstr>範例講解 (6/7)</vt:lpstr>
      <vt:lpstr>範例講解 (7/7)</vt:lpstr>
      <vt:lpstr>狀況排除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630</cp:revision>
  <dcterms:created xsi:type="dcterms:W3CDTF">2009-12-19T06:15:07Z</dcterms:created>
  <dcterms:modified xsi:type="dcterms:W3CDTF">2020-10-08T19:37:40Z</dcterms:modified>
</cp:coreProperties>
</file>