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25"/>
  </p:notesMasterIdLst>
  <p:handoutMasterIdLst>
    <p:handoutMasterId r:id="rId26"/>
  </p:handoutMasterIdLst>
  <p:sldIdLst>
    <p:sldId id="295" r:id="rId2"/>
    <p:sldId id="296" r:id="rId3"/>
    <p:sldId id="297" r:id="rId4"/>
    <p:sldId id="298" r:id="rId5"/>
    <p:sldId id="322" r:id="rId6"/>
    <p:sldId id="324" r:id="rId7"/>
    <p:sldId id="327" r:id="rId8"/>
    <p:sldId id="325" r:id="rId9"/>
    <p:sldId id="326" r:id="rId10"/>
    <p:sldId id="328" r:id="rId11"/>
    <p:sldId id="329" r:id="rId12"/>
    <p:sldId id="330" r:id="rId13"/>
    <p:sldId id="331" r:id="rId14"/>
    <p:sldId id="334" r:id="rId15"/>
    <p:sldId id="332" r:id="rId16"/>
    <p:sldId id="333" r:id="rId17"/>
    <p:sldId id="319" r:id="rId18"/>
    <p:sldId id="303" r:id="rId19"/>
    <p:sldId id="335" r:id="rId20"/>
    <p:sldId id="336" r:id="rId21"/>
    <p:sldId id="337" r:id="rId22"/>
    <p:sldId id="338" r:id="rId23"/>
    <p:sldId id="294" r:id="rId24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39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2020/11/28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40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040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>
                <a:solidFill>
                  <a:schemeClr val="tx1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411888" y="6504110"/>
            <a:ext cx="768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/21</a:t>
            </a: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388391" y="6478128"/>
            <a:ext cx="3024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實驗七：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電壓偵測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—ADC</a:t>
            </a:r>
            <a:endParaRPr lang="en-US" altLang="zh-TW" sz="14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53B43B28-FF02-4224-A717-D35639479F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4288" y="6482497"/>
            <a:ext cx="129614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>
              <a:defRPr>
                <a:uFillTx/>
              </a:defRPr>
            </a:pPr>
            <a:r>
              <a:rPr lang="zh-TW" altLang="en-US" sz="1400" dirty="0">
                <a:uFillTx/>
                <a:latin typeface="Times New Roman" pitchFamily="18" charset="0"/>
                <a:ea typeface="標楷體" pitchFamily="65" charset="-120"/>
              </a:rPr>
              <a:t>微處理機實驗</a:t>
            </a:r>
            <a:endParaRPr lang="en-US" altLang="zh-TW" sz="1400" dirty="0">
              <a:uFillTx/>
              <a:latin typeface="Times New Roman" pitchFamily="18" charset="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9632" y="3068960"/>
            <a:ext cx="79928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實驗七：電壓偵測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—ADC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(5/12)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21602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轉換模式</a:t>
            </a:r>
            <a:r>
              <a:rPr lang="en-US" altLang="zh-TW" dirty="0"/>
              <a:t>--</a:t>
            </a:r>
            <a:r>
              <a:rPr lang="zh-TW" altLang="en-US" dirty="0"/>
              <a:t>單輪觸發轉換</a:t>
            </a:r>
            <a:endParaRPr lang="en-US" altLang="zh-TW" dirty="0"/>
          </a:p>
          <a:p>
            <a:pPr lvl="1"/>
            <a:r>
              <a:rPr lang="zh-TW" altLang="en-US" dirty="0"/>
              <a:t>當觸發事件源發出開始訊號後進行轉換</a:t>
            </a:r>
            <a:endParaRPr lang="en-US" altLang="zh-TW" dirty="0"/>
          </a:p>
          <a:p>
            <a:pPr lvl="1"/>
            <a:r>
              <a:rPr lang="zh-TW" altLang="en-US" dirty="0"/>
              <a:t>每次觸發訊號執行一輪</a:t>
            </a:r>
            <a:r>
              <a:rPr lang="en-US" altLang="zh-TW" dirty="0"/>
              <a:t>(Cycle)</a:t>
            </a:r>
            <a:r>
              <a:rPr lang="zh-TW" altLang="en-US" dirty="0"/>
              <a:t>轉換</a:t>
            </a:r>
            <a:endParaRPr lang="en-US" altLang="zh-TW" dirty="0"/>
          </a:p>
          <a:p>
            <a:pPr lvl="1"/>
            <a:r>
              <a:rPr lang="zh-TW" altLang="en-US" dirty="0"/>
              <a:t>轉換</a:t>
            </a:r>
            <a:r>
              <a:rPr lang="en-US" altLang="zh-TW" dirty="0"/>
              <a:t>Cycle</a:t>
            </a:r>
            <a:r>
              <a:rPr lang="zh-TW" altLang="en-US" dirty="0"/>
              <a:t>數量由</a:t>
            </a:r>
            <a:r>
              <a:rPr lang="en-US" altLang="zh-TW" dirty="0"/>
              <a:t>ADDCR (</a:t>
            </a:r>
            <a:r>
              <a:rPr lang="zh-TW" altLang="en-US" dirty="0"/>
              <a:t>下圖</a:t>
            </a:r>
            <a:r>
              <a:rPr lang="en-US" altLang="zh-TW" dirty="0" err="1"/>
              <a:t>Sequencr</a:t>
            </a:r>
            <a:r>
              <a:rPr lang="en-US" altLang="zh-TW" dirty="0"/>
              <a:t> </a:t>
            </a:r>
            <a:r>
              <a:rPr lang="en-US" altLang="zh-TW" dirty="0" err="1"/>
              <a:t>Lengh</a:t>
            </a:r>
            <a:r>
              <a:rPr lang="zh-TW" altLang="en-US" dirty="0"/>
              <a:t>為範例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Cycle</a:t>
            </a:r>
            <a:r>
              <a:rPr lang="zh-TW" altLang="en-US" dirty="0"/>
              <a:t>順序需要由</a:t>
            </a:r>
            <a:r>
              <a:rPr lang="en-US" altLang="zh-TW" dirty="0"/>
              <a:t>ADCLST(</a:t>
            </a:r>
            <a:r>
              <a:rPr lang="zh-TW" altLang="en-US" dirty="0"/>
              <a:t>下圖</a:t>
            </a:r>
            <a:r>
              <a:rPr lang="en-US" altLang="zh-TW" dirty="0" err="1"/>
              <a:t>CHx</a:t>
            </a:r>
            <a:r>
              <a:rPr lang="zh-TW" altLang="en-US" dirty="0"/>
              <a:t>順序為範例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觸發源由</a:t>
            </a:r>
            <a:r>
              <a:rPr lang="en-US" altLang="zh-TW" dirty="0"/>
              <a:t>ADCTCR</a:t>
            </a:r>
            <a:r>
              <a:rPr lang="zh-TW" altLang="en-US" dirty="0"/>
              <a:t>設定，是否觸發由</a:t>
            </a:r>
            <a:r>
              <a:rPr lang="en-US" altLang="zh-TW" dirty="0"/>
              <a:t>ADCTSR</a:t>
            </a:r>
            <a:r>
              <a:rPr lang="zh-TW" altLang="en-US" dirty="0"/>
              <a:t>手動</a:t>
            </a:r>
            <a:r>
              <a:rPr lang="en-US" altLang="zh-TW" dirty="0"/>
              <a:t>/</a:t>
            </a:r>
            <a:r>
              <a:rPr lang="zh-TW" altLang="en-US" dirty="0"/>
              <a:t>自動發出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11992"/>
          <a:stretch/>
        </p:blipFill>
        <p:spPr>
          <a:xfrm>
            <a:off x="1763688" y="3356992"/>
            <a:ext cx="7200800" cy="28670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07704" y="4566270"/>
            <a:ext cx="720080" cy="5040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1030" y="418898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開始訊號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7704" y="5143114"/>
            <a:ext cx="864096" cy="1007331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4298" y="516434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完成訊號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系統自行發出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8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" r="-981"/>
          <a:stretch/>
        </p:blipFill>
        <p:spPr>
          <a:xfrm>
            <a:off x="1857847" y="3467962"/>
            <a:ext cx="7349618" cy="251874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(6/12)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2506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轉換模式</a:t>
            </a:r>
            <a:r>
              <a:rPr lang="en-US" altLang="zh-TW" dirty="0"/>
              <a:t>—</a:t>
            </a:r>
            <a:r>
              <a:rPr lang="zh-TW" altLang="en-US" dirty="0"/>
              <a:t>連續轉換</a:t>
            </a:r>
            <a:endParaRPr lang="en-US" altLang="zh-TW" dirty="0"/>
          </a:p>
          <a:p>
            <a:pPr lvl="1"/>
            <a:r>
              <a:rPr lang="zh-TW" altLang="en-US" dirty="0"/>
              <a:t>當觸發事件源發出開始訊號後進行轉換</a:t>
            </a:r>
            <a:endParaRPr lang="en-US" altLang="zh-TW" dirty="0"/>
          </a:p>
          <a:p>
            <a:pPr lvl="1"/>
            <a:r>
              <a:rPr lang="zh-TW" altLang="en-US" dirty="0"/>
              <a:t>當一輪轉換完成後會自行開始下一輪</a:t>
            </a:r>
            <a:endParaRPr lang="en-US" altLang="zh-TW" dirty="0"/>
          </a:p>
          <a:p>
            <a:pPr lvl="1"/>
            <a:r>
              <a:rPr lang="zh-TW" altLang="en-US" dirty="0"/>
              <a:t>轉換</a:t>
            </a:r>
            <a:r>
              <a:rPr lang="en-US" altLang="zh-TW" dirty="0"/>
              <a:t>Cycle</a:t>
            </a:r>
            <a:r>
              <a:rPr lang="zh-TW" altLang="en-US" dirty="0"/>
              <a:t>數量由</a:t>
            </a:r>
            <a:r>
              <a:rPr lang="en-US" altLang="zh-TW" dirty="0"/>
              <a:t>ADDCR (</a:t>
            </a:r>
            <a:r>
              <a:rPr lang="zh-TW" altLang="en-US" dirty="0"/>
              <a:t>下圖</a:t>
            </a:r>
            <a:r>
              <a:rPr lang="en-US" altLang="zh-TW" dirty="0" err="1"/>
              <a:t>Sequencr</a:t>
            </a:r>
            <a:r>
              <a:rPr lang="en-US" altLang="zh-TW" dirty="0"/>
              <a:t> </a:t>
            </a:r>
            <a:r>
              <a:rPr lang="en-US" altLang="zh-TW" dirty="0" err="1"/>
              <a:t>Lengh</a:t>
            </a:r>
            <a:r>
              <a:rPr lang="zh-TW" altLang="en-US" dirty="0"/>
              <a:t>為範例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Cycle</a:t>
            </a:r>
            <a:r>
              <a:rPr lang="zh-TW" altLang="en-US" dirty="0"/>
              <a:t>順序需要由</a:t>
            </a:r>
            <a:r>
              <a:rPr lang="en-US" altLang="zh-TW" dirty="0"/>
              <a:t>ADCLST(</a:t>
            </a:r>
            <a:r>
              <a:rPr lang="zh-TW" altLang="en-US" dirty="0"/>
              <a:t>下圖</a:t>
            </a:r>
            <a:r>
              <a:rPr lang="en-US" altLang="zh-TW" dirty="0" err="1"/>
              <a:t>CHx</a:t>
            </a:r>
            <a:r>
              <a:rPr lang="zh-TW" altLang="en-US" dirty="0"/>
              <a:t>順序為範例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觸發源由</a:t>
            </a:r>
            <a:r>
              <a:rPr lang="en-US" altLang="zh-TW" dirty="0"/>
              <a:t>ADCTCR</a:t>
            </a:r>
            <a:r>
              <a:rPr lang="zh-TW" altLang="en-US" dirty="0"/>
              <a:t>設定，是否觸發由</a:t>
            </a:r>
            <a:r>
              <a:rPr lang="en-US" altLang="zh-TW" dirty="0"/>
              <a:t>ADCTSR</a:t>
            </a:r>
            <a:r>
              <a:rPr lang="zh-TW" altLang="en-US" dirty="0"/>
              <a:t>手動</a:t>
            </a:r>
            <a:r>
              <a:rPr lang="en-US" altLang="zh-TW" dirty="0"/>
              <a:t>/</a:t>
            </a:r>
            <a:r>
              <a:rPr lang="zh-TW" altLang="en-US" dirty="0"/>
              <a:t>自動發出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1907704" y="4725144"/>
            <a:ext cx="1080120" cy="34518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1030" y="418898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開始訊號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07704" y="5143114"/>
            <a:ext cx="1296144" cy="864177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4298" y="516434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完成訊號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系統自行發出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1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5" y="3699296"/>
            <a:ext cx="6084676" cy="260256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(7/12)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663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轉換模式</a:t>
            </a:r>
            <a:r>
              <a:rPr lang="en-US" altLang="zh-TW" dirty="0"/>
              <a:t>—</a:t>
            </a:r>
            <a:r>
              <a:rPr lang="zh-TW" altLang="en-US" dirty="0"/>
              <a:t>非連續轉換</a:t>
            </a:r>
            <a:endParaRPr lang="en-US" altLang="zh-TW" dirty="0"/>
          </a:p>
          <a:p>
            <a:pPr lvl="1"/>
            <a:r>
              <a:rPr lang="zh-TW" altLang="en-US" dirty="0"/>
              <a:t>當觸發事件源發出開始訊號後進行轉換</a:t>
            </a:r>
            <a:endParaRPr lang="en-US" altLang="zh-TW" dirty="0"/>
          </a:p>
          <a:p>
            <a:pPr lvl="1"/>
            <a:r>
              <a:rPr lang="zh-TW" altLang="en-US" dirty="0"/>
              <a:t>每次觸發訊號執行一小輪</a:t>
            </a:r>
            <a:r>
              <a:rPr lang="en-US" altLang="zh-TW" dirty="0"/>
              <a:t>(Subgroup)</a:t>
            </a:r>
            <a:r>
              <a:rPr lang="zh-TW" altLang="en-US" dirty="0"/>
              <a:t>轉換</a:t>
            </a:r>
            <a:endParaRPr lang="en-US" altLang="zh-TW" dirty="0"/>
          </a:p>
          <a:p>
            <a:pPr lvl="1"/>
            <a:r>
              <a:rPr lang="zh-TW" altLang="en-US" dirty="0"/>
              <a:t>轉換</a:t>
            </a:r>
            <a:r>
              <a:rPr lang="en-US" altLang="zh-TW" dirty="0"/>
              <a:t>Cycle</a:t>
            </a:r>
            <a:r>
              <a:rPr lang="zh-TW" altLang="en-US" dirty="0"/>
              <a:t>數量由</a:t>
            </a:r>
            <a:r>
              <a:rPr lang="en-US" altLang="zh-TW" dirty="0"/>
              <a:t>ADDCR (</a:t>
            </a:r>
            <a:r>
              <a:rPr lang="zh-TW" altLang="en-US" dirty="0"/>
              <a:t>下圖</a:t>
            </a:r>
            <a:r>
              <a:rPr lang="en-US" altLang="zh-TW" dirty="0" err="1"/>
              <a:t>Sequencr</a:t>
            </a:r>
            <a:r>
              <a:rPr lang="en-US" altLang="zh-TW" dirty="0"/>
              <a:t> </a:t>
            </a:r>
            <a:r>
              <a:rPr lang="en-US" altLang="zh-TW" dirty="0" err="1"/>
              <a:t>Lengh</a:t>
            </a:r>
            <a:r>
              <a:rPr lang="zh-TW" altLang="en-US" dirty="0"/>
              <a:t>為範例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轉換</a:t>
            </a:r>
            <a:r>
              <a:rPr lang="en-US" altLang="zh-TW" dirty="0"/>
              <a:t>Subgroup</a:t>
            </a:r>
            <a:r>
              <a:rPr lang="zh-TW" altLang="en-US" dirty="0"/>
              <a:t>數量由</a:t>
            </a:r>
            <a:r>
              <a:rPr lang="en-US" altLang="zh-TW" dirty="0"/>
              <a:t>ADDCR (</a:t>
            </a:r>
            <a:r>
              <a:rPr lang="zh-TW" altLang="en-US" dirty="0"/>
              <a:t>下圖</a:t>
            </a:r>
            <a:r>
              <a:rPr lang="en-US" altLang="zh-TW" dirty="0"/>
              <a:t>Subgroup </a:t>
            </a:r>
            <a:r>
              <a:rPr lang="en-US" altLang="zh-TW" dirty="0" err="1"/>
              <a:t>Lengh</a:t>
            </a:r>
            <a:r>
              <a:rPr lang="zh-TW" altLang="en-US" dirty="0"/>
              <a:t>為範例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Cycle</a:t>
            </a:r>
            <a:r>
              <a:rPr lang="zh-TW" altLang="en-US" dirty="0"/>
              <a:t>順序需要由</a:t>
            </a:r>
            <a:r>
              <a:rPr lang="en-US" altLang="zh-TW" dirty="0"/>
              <a:t>ADCLST(</a:t>
            </a:r>
            <a:r>
              <a:rPr lang="zh-TW" altLang="en-US" dirty="0"/>
              <a:t>下圖</a:t>
            </a:r>
            <a:r>
              <a:rPr lang="en-US" altLang="zh-TW" dirty="0" err="1"/>
              <a:t>CHx</a:t>
            </a:r>
            <a:r>
              <a:rPr lang="zh-TW" altLang="en-US" dirty="0"/>
              <a:t>順序為範例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觸發源由</a:t>
            </a:r>
            <a:r>
              <a:rPr lang="en-US" altLang="zh-TW" dirty="0"/>
              <a:t>ADCTCR</a:t>
            </a:r>
            <a:r>
              <a:rPr lang="zh-TW" altLang="en-US" dirty="0"/>
              <a:t>設定，是否觸發由</a:t>
            </a:r>
            <a:r>
              <a:rPr lang="en-US" altLang="zh-TW" dirty="0"/>
              <a:t>ADCTSR</a:t>
            </a:r>
            <a:r>
              <a:rPr lang="zh-TW" altLang="en-US" dirty="0"/>
              <a:t>手動</a:t>
            </a:r>
            <a:r>
              <a:rPr lang="en-US" altLang="zh-TW" dirty="0"/>
              <a:t>/</a:t>
            </a:r>
            <a:r>
              <a:rPr lang="zh-TW" altLang="en-US" dirty="0"/>
              <a:t>自動發出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267744" y="4808201"/>
            <a:ext cx="668313" cy="34518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1030" y="418898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開始訊號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67744" y="5171738"/>
            <a:ext cx="738886" cy="1130127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34298" y="516434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完成訊號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系統自行發出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2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ADC</a:t>
            </a:r>
            <a:r>
              <a:rPr lang="zh-TW" altLang="en-US" dirty="0"/>
              <a:t>觸發事件源</a:t>
            </a:r>
            <a:endParaRPr lang="en-US" altLang="zh-TW" dirty="0"/>
          </a:p>
          <a:p>
            <a:pPr lvl="1"/>
            <a:r>
              <a:rPr lang="zh-TW" altLang="en-US" dirty="0"/>
              <a:t>自動</a:t>
            </a:r>
            <a:endParaRPr lang="en-US" altLang="zh-TW" dirty="0"/>
          </a:p>
          <a:p>
            <a:pPr lvl="2"/>
            <a:r>
              <a:rPr lang="en-US" altLang="zh-TW" dirty="0"/>
              <a:t>Timer</a:t>
            </a:r>
          </a:p>
          <a:p>
            <a:pPr lvl="2"/>
            <a:r>
              <a:rPr lang="zh-TW" altLang="en-US" dirty="0"/>
              <a:t>比較器</a:t>
            </a:r>
            <a:endParaRPr lang="en-US" altLang="zh-TW" dirty="0"/>
          </a:p>
          <a:p>
            <a:pPr lvl="2"/>
            <a:r>
              <a:rPr lang="zh-TW" altLang="en-US" dirty="0"/>
              <a:t>中斷向量</a:t>
            </a:r>
            <a:endParaRPr lang="en-US" altLang="zh-TW" dirty="0"/>
          </a:p>
          <a:p>
            <a:pPr lvl="1"/>
            <a:r>
              <a:rPr lang="zh-TW" altLang="en-US" dirty="0"/>
              <a:t>手動</a:t>
            </a:r>
            <a:r>
              <a:rPr lang="en-US" altLang="zh-TW" dirty="0"/>
              <a:t>(</a:t>
            </a:r>
            <a:r>
              <a:rPr lang="zh-TW" altLang="en-US" dirty="0"/>
              <a:t>本節課使用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Software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(8/12)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133"/>
          <a:stretch/>
        </p:blipFill>
        <p:spPr>
          <a:xfrm>
            <a:off x="4546848" y="2687730"/>
            <a:ext cx="3990975" cy="34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2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ADC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altLang="zh-TW" dirty="0"/>
              <a:t>12-bit</a:t>
            </a:r>
            <a:r>
              <a:rPr lang="zh-TW" altLang="en-US" dirty="0"/>
              <a:t>資料：</a:t>
            </a:r>
            <a:r>
              <a:rPr lang="en-US" altLang="zh-TW" dirty="0"/>
              <a:t>0~4095</a:t>
            </a:r>
          </a:p>
          <a:p>
            <a:pPr lvl="1"/>
            <a:r>
              <a:rPr lang="zh-TW" altLang="en-US" dirty="0"/>
              <a:t>百分比數值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sym typeface="Wingdings" panose="05000000000000000000" pitchFamily="2" charset="2"/>
              </a:rPr>
              <a:t>ADC_input</a:t>
            </a:r>
            <a:r>
              <a:rPr lang="en-US" altLang="zh-TW" dirty="0">
                <a:sym typeface="Wingdings" panose="05000000000000000000" pitchFamily="2" charset="2"/>
              </a:rPr>
              <a:t> - </a:t>
            </a:r>
            <a:r>
              <a:rPr lang="en-US" altLang="zh-TW" dirty="0"/>
              <a:t>AVSS</a:t>
            </a:r>
            <a:r>
              <a:rPr lang="en-US" altLang="zh-TW" dirty="0">
                <a:sym typeface="Wingdings" panose="05000000000000000000" pitchFamily="2" charset="2"/>
              </a:rPr>
              <a:t>)/</a:t>
            </a:r>
            <a:r>
              <a:rPr lang="en-US" altLang="zh-TW" dirty="0"/>
              <a:t>AVDD</a:t>
            </a:r>
          </a:p>
          <a:p>
            <a:pPr lvl="1"/>
            <a:r>
              <a:rPr lang="zh-TW" altLang="en-US" dirty="0"/>
              <a:t>實際值 </a:t>
            </a:r>
            <a:r>
              <a:rPr lang="en-US" altLang="zh-TW" dirty="0"/>
              <a:t>=</a:t>
            </a:r>
            <a:r>
              <a:rPr lang="zh-TW" altLang="en-US" dirty="0"/>
              <a:t> 百分比數值 * </a:t>
            </a:r>
            <a:r>
              <a:rPr lang="en-US" altLang="zh-TW" dirty="0"/>
              <a:t>4095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(9/12)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06" y="2852936"/>
            <a:ext cx="5520787" cy="339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設定轉換模式及</a:t>
            </a:r>
            <a:r>
              <a:rPr lang="en-US" altLang="zh-TW" sz="2400" dirty="0"/>
              <a:t>Cycle</a:t>
            </a:r>
            <a:r>
              <a:rPr lang="zh-TW" altLang="en-US" sz="2400" dirty="0"/>
              <a:t>、</a:t>
            </a:r>
            <a:r>
              <a:rPr lang="en-US" altLang="zh-TW" sz="2400" dirty="0"/>
              <a:t> Subgroup</a:t>
            </a:r>
            <a:r>
              <a:rPr lang="zh-TW" altLang="en-US" sz="2400" dirty="0"/>
              <a:t>大小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ADC_RegularGroupConfig</a:t>
            </a:r>
            <a:r>
              <a:rPr lang="en-US" altLang="zh-TW" sz="2000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HT_ADCn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B050"/>
                </a:solidFill>
              </a:rPr>
              <a:t>ADC_MODE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70C0"/>
                </a:solidFill>
              </a:rPr>
              <a:t>Length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SubLength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設定轉換順序</a:t>
            </a:r>
            <a:r>
              <a:rPr lang="en-US" altLang="zh-TW" sz="2400" dirty="0"/>
              <a:t>(</a:t>
            </a:r>
            <a:r>
              <a:rPr lang="zh-TW" altLang="en-US" sz="2400" dirty="0"/>
              <a:t>不支援多組同時設定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 err="1"/>
              <a:t>ADC_RegularChannelConfig</a:t>
            </a:r>
            <a:r>
              <a:rPr lang="en-US" altLang="zh-TW" sz="2000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HT_ADCn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7030A0"/>
                </a:solidFill>
              </a:rPr>
              <a:t>ADC_CH_n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C49500"/>
                </a:solidFill>
              </a:rPr>
              <a:t>ADC_REGULAR_DATAn</a:t>
            </a:r>
            <a:r>
              <a:rPr lang="en-US" altLang="zh-TW" sz="2000" dirty="0"/>
              <a:t>)</a:t>
            </a:r>
          </a:p>
          <a:p>
            <a:pPr marL="363537" lvl="1" indent="0">
              <a:buNone/>
            </a:pPr>
            <a:endParaRPr lang="en-US" altLang="zh-TW" sz="2000" dirty="0"/>
          </a:p>
          <a:p>
            <a:pPr lvl="1"/>
            <a:r>
              <a:rPr lang="en-US" altLang="zh-TW" sz="2000" dirty="0" err="1">
                <a:solidFill>
                  <a:srgbClr val="7030A0"/>
                </a:solidFill>
              </a:rPr>
              <a:t>ADC_CH_n</a:t>
            </a:r>
            <a:r>
              <a:rPr lang="zh-TW" altLang="en-US" sz="2000" dirty="0"/>
              <a:t>：為</a:t>
            </a:r>
            <a:r>
              <a:rPr lang="en-US" altLang="zh-TW" sz="2000" dirty="0"/>
              <a:t>ADC</a:t>
            </a:r>
            <a:r>
              <a:rPr lang="zh-TW" altLang="en-US" sz="2000" dirty="0"/>
              <a:t>的輸入數位訊號源</a:t>
            </a:r>
            <a:endParaRPr lang="en-US" altLang="zh-TW" sz="2000" dirty="0"/>
          </a:p>
          <a:p>
            <a:pPr lvl="1"/>
            <a:r>
              <a:rPr lang="en-US" altLang="zh-TW" sz="2000" dirty="0" err="1">
                <a:solidFill>
                  <a:srgbClr val="C49500"/>
                </a:solidFill>
              </a:rPr>
              <a:t>ADC_REGULAR_DATAn</a:t>
            </a:r>
            <a:r>
              <a:rPr lang="zh-TW" altLang="en-US" sz="2000" dirty="0"/>
              <a:t>：為其排序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設定觸發事件源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ADC_RegularTrigConfig</a:t>
            </a:r>
            <a:r>
              <a:rPr lang="en-US" altLang="zh-TW" sz="2000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HT_ADCn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chemeClr val="bg1">
                    <a:lumMod val="65000"/>
                  </a:schemeClr>
                </a:solidFill>
              </a:rPr>
              <a:t>ADC_TRIG_x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設定</a:t>
            </a:r>
            <a:r>
              <a:rPr lang="en-US" altLang="zh-TW" sz="2400" dirty="0"/>
              <a:t>ADC</a:t>
            </a:r>
            <a:r>
              <a:rPr lang="zh-TW" altLang="en-US" sz="2400" dirty="0"/>
              <a:t> </a:t>
            </a:r>
            <a:r>
              <a:rPr lang="en-US" altLang="zh-TW" sz="2400" dirty="0"/>
              <a:t>Enable</a:t>
            </a:r>
          </a:p>
          <a:p>
            <a:pPr lvl="1"/>
            <a:r>
              <a:rPr lang="en-US" altLang="zh-TW" sz="2000" dirty="0" err="1"/>
              <a:t>ADC_Cmd</a:t>
            </a:r>
            <a:r>
              <a:rPr lang="en-US" altLang="zh-TW" sz="2000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HT_ADCn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F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endParaRPr lang="zh-TW" altLang="en-US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(10/12)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07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手動設定給予觸發訊號</a:t>
            </a:r>
            <a:r>
              <a:rPr lang="en-US" altLang="zh-TW" sz="2400" dirty="0"/>
              <a:t>(Software)</a:t>
            </a:r>
          </a:p>
          <a:p>
            <a:pPr lvl="1"/>
            <a:r>
              <a:rPr lang="en-US" altLang="zh-TW" sz="2000" dirty="0" err="1"/>
              <a:t>ADC_SoftwareStartConvCmd</a:t>
            </a:r>
            <a:r>
              <a:rPr lang="en-US" altLang="zh-TW" sz="2000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HT_ADCn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F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取得轉換資料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ADC_GetConversionData</a:t>
            </a:r>
            <a:r>
              <a:rPr lang="en-US" altLang="zh-TW" sz="2000" dirty="0"/>
              <a:t>( </a:t>
            </a:r>
            <a:r>
              <a:rPr lang="en-US" altLang="zh-TW" sz="2000" dirty="0" err="1">
                <a:solidFill>
                  <a:srgbClr val="FF0000"/>
                </a:solidFill>
              </a:rPr>
              <a:t>HT_ADCn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C49500"/>
                </a:solidFill>
              </a:rPr>
              <a:t>ADC_REGULAR_DATAn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(11/12)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34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3898776" cy="4810539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HT_ADCn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/>
              <a:t>HT_ADC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ADC_MODE</a:t>
            </a:r>
          </a:p>
          <a:p>
            <a:pPr lvl="1"/>
            <a:r>
              <a:rPr lang="en-US" altLang="zh-TW" sz="2000" dirty="0"/>
              <a:t>ONE_SHOT_MODE</a:t>
            </a:r>
          </a:p>
          <a:p>
            <a:pPr lvl="1"/>
            <a:r>
              <a:rPr lang="en-US" altLang="zh-TW" sz="2000" dirty="0"/>
              <a:t>CONTINUOUS_MODE</a:t>
            </a:r>
          </a:p>
          <a:p>
            <a:pPr lvl="1"/>
            <a:r>
              <a:rPr lang="en-US" altLang="zh-TW" sz="2000" dirty="0"/>
              <a:t>DISCONTINUOUS_MODE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Length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0070C0"/>
                </a:solidFill>
              </a:rPr>
              <a:t>SubLength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lvl="1"/>
            <a:r>
              <a:rPr lang="en-US" altLang="zh-TW" sz="2000" dirty="0"/>
              <a:t>1~8</a:t>
            </a:r>
          </a:p>
          <a:p>
            <a:r>
              <a:rPr lang="en-US" altLang="zh-TW" sz="2400" dirty="0" err="1">
                <a:solidFill>
                  <a:srgbClr val="7030A0"/>
                </a:solidFill>
              </a:rPr>
              <a:t>ADC_CH_n</a:t>
            </a:r>
            <a:endParaRPr lang="en-US" altLang="zh-TW" sz="2400" dirty="0">
              <a:solidFill>
                <a:srgbClr val="7030A0"/>
              </a:solidFill>
            </a:endParaRPr>
          </a:p>
          <a:p>
            <a:pPr lvl="1"/>
            <a:r>
              <a:rPr lang="en-US" altLang="zh-TW" sz="2000" dirty="0"/>
              <a:t>ADC_CH_0~ ADC_CH_11</a:t>
            </a:r>
          </a:p>
          <a:p>
            <a:pPr lvl="1"/>
            <a:r>
              <a:rPr lang="en-US" altLang="zh-TW" sz="2000" dirty="0"/>
              <a:t>ADC_CH_GNDREF</a:t>
            </a:r>
          </a:p>
          <a:p>
            <a:pPr lvl="1"/>
            <a:r>
              <a:rPr lang="en-US" altLang="zh-TW" sz="2000" dirty="0"/>
              <a:t>ADC_CH_VREF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(12/12)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564016" y="1196752"/>
            <a:ext cx="3898776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 err="1">
                <a:solidFill>
                  <a:srgbClr val="C49500"/>
                </a:solidFill>
              </a:rPr>
              <a:t>ADC_REGULAR_DATAn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0~7</a:t>
            </a:r>
          </a:p>
          <a:p>
            <a:pPr fontAlgn="auto"/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</a:rPr>
              <a:t>ADC_TRIG_x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ADC_TRIG_SOFTWARE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ADC_TRIG_BFTM0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ADC_TRIG_BFTM1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ADC_TRIG_PWM0_MTO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ADC_TRIG_PWM0_CH0O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2000" dirty="0"/>
              <a:t>……</a:t>
            </a:r>
          </a:p>
          <a:p>
            <a:pPr fontAlgn="auto"/>
            <a:r>
              <a:rPr lang="en-US" altLang="zh-TW" sz="2400" dirty="0" err="1">
                <a:solidFill>
                  <a:srgbClr val="00B0F0"/>
                </a:solidFill>
              </a:rPr>
              <a:t>NewState</a:t>
            </a:r>
            <a:endParaRPr lang="en-US" altLang="zh-TW" sz="2400" dirty="0">
              <a:solidFill>
                <a:srgbClr val="00B0F0"/>
              </a:solidFill>
            </a:endParaRPr>
          </a:p>
          <a:p>
            <a:pPr lvl="1" fontAlgn="auto"/>
            <a:r>
              <a:rPr lang="en-US" altLang="zh-TW" sz="2000" dirty="0"/>
              <a:t>DISABLE</a:t>
            </a:r>
          </a:p>
          <a:p>
            <a:pPr lvl="1" fontAlgn="auto"/>
            <a:r>
              <a:rPr lang="en-US" altLang="zh-TW" sz="2000" dirty="0"/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3141745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3184" y="1196752"/>
            <a:ext cx="9083352" cy="4810539"/>
          </a:xfrm>
        </p:spPr>
        <p:txBody>
          <a:bodyPr/>
          <a:lstStyle/>
          <a:p>
            <a:r>
              <a:rPr lang="zh-TW" altLang="en-US" dirty="0"/>
              <a:t>修改官方範例</a:t>
            </a:r>
            <a:r>
              <a:rPr lang="en-US" altLang="zh-TW" dirty="0"/>
              <a:t>…\example\MCTM\</a:t>
            </a:r>
            <a:r>
              <a:rPr lang="en-US" altLang="zh-TW" dirty="0" err="1"/>
              <a:t>ComplementaryOutput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ADC</a:t>
            </a:r>
            <a:r>
              <a:rPr lang="zh-TW" altLang="en-US" dirty="0"/>
              <a:t>讀取電壓，並用讀取之數值給予</a:t>
            </a:r>
            <a:r>
              <a:rPr lang="en-US" altLang="zh-TW" dirty="0"/>
              <a:t>LED</a:t>
            </a:r>
            <a:r>
              <a:rPr lang="zh-TW" altLang="en-US" dirty="0"/>
              <a:t>變化</a:t>
            </a:r>
            <a:endParaRPr lang="en-US" altLang="zh-TW" dirty="0"/>
          </a:p>
          <a:p>
            <a:pPr lvl="1"/>
            <a:r>
              <a:rPr lang="zh-TW" altLang="en-US" dirty="0"/>
              <a:t>用</a:t>
            </a:r>
            <a:r>
              <a:rPr lang="en-US" altLang="zh-TW" dirty="0"/>
              <a:t>ADC</a:t>
            </a:r>
            <a:r>
              <a:rPr lang="zh-TW" altLang="en-US" dirty="0"/>
              <a:t>讀取可變電阻</a:t>
            </a:r>
            <a:endParaRPr lang="en-US" altLang="zh-TW" dirty="0"/>
          </a:p>
          <a:p>
            <a:pPr lvl="1"/>
            <a:r>
              <a:rPr lang="zh-TW" altLang="en-US" dirty="0"/>
              <a:t>將數值轉換 </a:t>
            </a:r>
            <a:r>
              <a:rPr lang="en-US" altLang="zh-TW" dirty="0"/>
              <a:t>0~4095</a:t>
            </a:r>
            <a:r>
              <a:rPr lang="zh-TW" altLang="en-US" dirty="0"/>
              <a:t>區間 →</a:t>
            </a:r>
            <a:r>
              <a:rPr lang="en-US" altLang="zh-TW" dirty="0"/>
              <a:t>0~10</a:t>
            </a:r>
            <a:r>
              <a:rPr lang="zh-TW" altLang="en-US" dirty="0"/>
              <a:t>區間</a:t>
            </a:r>
            <a:endParaRPr lang="en-US" altLang="zh-TW" dirty="0"/>
          </a:p>
          <a:p>
            <a:pPr lvl="1"/>
            <a:r>
              <a:rPr lang="zh-TW" altLang="en-US" dirty="0"/>
              <a:t>用讀取數值，給予</a:t>
            </a:r>
            <a:r>
              <a:rPr lang="en-US" altLang="zh-TW" dirty="0"/>
              <a:t>LED</a:t>
            </a:r>
            <a:r>
              <a:rPr lang="zh-TW" altLang="en-US" dirty="0"/>
              <a:t>顯示變化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49694B9-CDED-4496-8ECC-9EBAECB2D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84" y="3573016"/>
            <a:ext cx="4351248" cy="30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6C71FB5-F63A-480A-B297-C5656F44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(1/4)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8AFEE8B-82D1-49EF-8C58-13FF7B78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pPr lvl="1"/>
            <a:r>
              <a:rPr lang="en-US" altLang="zh-TW" dirty="0"/>
              <a:t>CKCU</a:t>
            </a:r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GPIO</a:t>
            </a:r>
            <a:r>
              <a:rPr lang="zh-TW" altLang="en-US" dirty="0">
                <a:latin typeface="標楷體" panose="03000509000000000000" pitchFamily="65" charset="-120"/>
              </a:rPr>
              <a:t>設定 啟用三個</a:t>
            </a:r>
            <a:r>
              <a:rPr lang="en-US" altLang="zh-TW" dirty="0"/>
              <a:t>LED</a:t>
            </a:r>
            <a:r>
              <a:rPr lang="zh-TW" altLang="en-US" dirty="0">
                <a:latin typeface="標楷體" panose="03000509000000000000" pitchFamily="65" charset="-120"/>
              </a:rPr>
              <a:t>燈</a:t>
            </a:r>
          </a:p>
          <a:p>
            <a:endParaRPr lang="en-US" altLang="zh-TW" dirty="0"/>
          </a:p>
        </p:txBody>
      </p: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5776F756-4868-4600-BFA0-C0C9ACFA1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34" y="2132856"/>
            <a:ext cx="4941551" cy="1592538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6ACD546-5D82-4ECA-9F6C-A06EFDD84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51" y="4221088"/>
            <a:ext cx="5221299" cy="20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B8AFEE8B-82D1-49EF-8C58-13FF7B788DA9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zh-TW" dirty="0"/>
              <a:t>ADC</a:t>
            </a:r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>
                <a:latin typeface="標楷體" panose="03000509000000000000" pitchFamily="65" charset="-120"/>
              </a:rPr>
              <a:t>將</a:t>
            </a:r>
            <a:r>
              <a:rPr lang="en-US" altLang="zh-TW" dirty="0"/>
              <a:t>A6</a:t>
            </a:r>
            <a:r>
              <a:rPr lang="zh-TW" altLang="en-US" dirty="0">
                <a:latin typeface="標楷體" panose="03000509000000000000" pitchFamily="65" charset="-120"/>
              </a:rPr>
              <a:t>功能設定為</a:t>
            </a:r>
            <a:r>
              <a:rPr lang="en-US" altLang="zh-TW" dirty="0"/>
              <a:t>ADC</a:t>
            </a:r>
            <a:endParaRPr lang="zh-TW" altLang="en-US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lvl="1" fontAlgn="auto">
              <a:spcAft>
                <a:spcPts val="0"/>
              </a:spcAft>
            </a:pPr>
            <a:endParaRPr lang="en-US" altLang="zh-TW" dirty="0"/>
          </a:p>
          <a:p>
            <a:pPr lvl="1" fontAlgn="auto">
              <a:spcAft>
                <a:spcPts val="0"/>
              </a:spcAft>
            </a:pP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93F89F-84A4-45A2-8378-B9C93D197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27" y="2204864"/>
            <a:ext cx="6244546" cy="385200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46934AAE-7F40-4C4C-A6DB-5044FCBD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52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1">
            <a:extLst>
              <a:ext uri="{FF2B5EF4-FFF2-40B4-BE49-F238E27FC236}">
                <a16:creationId xmlns:a16="http://schemas.microsoft.com/office/drawing/2014/main" id="{B8AFEE8B-82D1-49EF-8C58-13FF7B788DA9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主程式撰寫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>
                <a:latin typeface="標楷體" panose="03000509000000000000" pitchFamily="65" charset="-120"/>
              </a:rPr>
              <a:t>將得到的數值</a:t>
            </a:r>
            <a:r>
              <a:rPr lang="en-US" altLang="zh-TW" dirty="0"/>
              <a:t>(0-4095)</a:t>
            </a:r>
            <a:r>
              <a:rPr lang="zh-TW" altLang="en-US" dirty="0"/>
              <a:t> </a:t>
            </a:r>
            <a:r>
              <a:rPr lang="en-US" altLang="zh-TW" dirty="0"/>
              <a:t>					</a:t>
            </a:r>
            <a:r>
              <a:rPr lang="zh-TW" altLang="en-US" dirty="0"/>
              <a:t>      </a:t>
            </a:r>
            <a:r>
              <a:rPr lang="zh-TW" altLang="en-US" dirty="0">
                <a:latin typeface="標楷體" panose="03000509000000000000" pitchFamily="65" charset="-120"/>
              </a:rPr>
              <a:t>轉換為</a:t>
            </a:r>
            <a:r>
              <a:rPr lang="en-US" altLang="zh-TW" dirty="0"/>
              <a:t>(0-10)</a:t>
            </a:r>
            <a:r>
              <a:rPr lang="zh-TW" altLang="en-US" dirty="0"/>
              <a:t>                                </a:t>
            </a:r>
            <a:r>
              <a:rPr lang="en-US" altLang="zh-TW" dirty="0"/>
              <a:t>			</a:t>
            </a:r>
            <a:r>
              <a:rPr lang="zh-TW" altLang="en-US" dirty="0"/>
              <a:t>     </a:t>
            </a:r>
            <a:r>
              <a:rPr lang="en-US" altLang="zh-TW" dirty="0"/>
              <a:t>(</a:t>
            </a:r>
            <a:r>
              <a:rPr lang="zh-TW" altLang="en-US" dirty="0"/>
              <a:t>參考 </a:t>
            </a:r>
            <a:r>
              <a:rPr lang="zh-TW" altLang="en-US" dirty="0">
                <a:hlinkClick r:id="rId3" action="ppaction://hlinksldjump"/>
              </a:rPr>
              <a:t>實驗原理</a:t>
            </a:r>
            <a:r>
              <a:rPr lang="en-US" altLang="zh-TW" dirty="0">
                <a:hlinkClick r:id="rId3" action="ppaction://hlinksldjump"/>
              </a:rPr>
              <a:t>— </a:t>
            </a:r>
            <a:r>
              <a:rPr lang="zh-TW" altLang="en-US" dirty="0">
                <a:hlinkClick r:id="rId3" action="ppaction://hlinksldjump"/>
              </a:rPr>
              <a:t> </a:t>
            </a:r>
            <a:r>
              <a:rPr lang="en-US" altLang="zh-TW" dirty="0">
                <a:hlinkClick r:id="rId3" action="ppaction://hlinksldjump"/>
              </a:rPr>
              <a:t>ADC</a:t>
            </a:r>
            <a:r>
              <a:rPr lang="en-US" altLang="zh-TW" dirty="0"/>
              <a:t>)</a:t>
            </a:r>
            <a:endParaRPr lang="en-US" altLang="zh-TW" sz="5000" dirty="0"/>
          </a:p>
          <a:p>
            <a:pPr marL="363537" lvl="1" indent="0">
              <a:buNone/>
            </a:pPr>
            <a:endParaRPr lang="en-US" altLang="zh-TW" dirty="0"/>
          </a:p>
          <a:p>
            <a:pPr lvl="1" fontAlgn="auto">
              <a:spcAft>
                <a:spcPts val="0"/>
              </a:spcAft>
            </a:pPr>
            <a:endParaRPr lang="en-US" altLang="zh-TW" dirty="0"/>
          </a:p>
          <a:p>
            <a:pPr lvl="1" fontAlgn="auto">
              <a:spcAft>
                <a:spcPts val="0"/>
              </a:spcAft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7EA260-9A39-48F3-B17C-78F6EE88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(3/4)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0688"/>
            <a:ext cx="4271586" cy="581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4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F7EA260-9A39-48F3-B17C-78F6EE88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(4/4)</a:t>
            </a:r>
            <a:endParaRPr lang="zh-TW" altLang="en-US" dirty="0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53C77688-73D0-4182-B532-7D16324E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r>
              <a:rPr lang="zh-TW" altLang="en-US" dirty="0"/>
              <a:t>驗收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ADC</a:t>
            </a:r>
            <a:r>
              <a:rPr lang="zh-TW" altLang="en-US" dirty="0"/>
              <a:t>控制</a:t>
            </a:r>
            <a:r>
              <a:rPr lang="en-US" altLang="zh-TW" dirty="0"/>
              <a:t>LED</a:t>
            </a:r>
            <a:r>
              <a:rPr lang="zh-TW" altLang="en-US" dirty="0"/>
              <a:t>燈亮度</a:t>
            </a:r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:</a:t>
            </a:r>
            <a:r>
              <a:rPr lang="zh-TW" altLang="en-US" dirty="0"/>
              <a:t>可利用</a:t>
            </a:r>
            <a:r>
              <a:rPr lang="en-US" altLang="zh-TW" dirty="0"/>
              <a:t>MCTM</a:t>
            </a:r>
            <a:r>
              <a:rPr lang="zh-TW" altLang="en-US" dirty="0"/>
              <a:t>改變</a:t>
            </a:r>
            <a:r>
              <a:rPr lang="en-US" altLang="zh-TW" dirty="0"/>
              <a:t>LED</a:t>
            </a:r>
            <a:r>
              <a:rPr lang="zh-TW" altLang="en-US" dirty="0"/>
              <a:t>燈亮度，透過</a:t>
            </a:r>
            <a:r>
              <a:rPr lang="en-US" altLang="zh-TW" dirty="0"/>
              <a:t>ADC</a:t>
            </a:r>
            <a:r>
              <a:rPr lang="zh-TW" altLang="en-US" dirty="0"/>
              <a:t>控制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14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熟悉數位類比轉換器</a:t>
            </a:r>
            <a:endParaRPr lang="en-US" altLang="zh-TW" dirty="0"/>
          </a:p>
          <a:p>
            <a:r>
              <a:rPr lang="en-US" altLang="zh-TW" dirty="0"/>
              <a:t>HT32F52352</a:t>
            </a:r>
            <a:r>
              <a:rPr lang="zh-TW" altLang="en-US" dirty="0"/>
              <a:t>輸出輸入設定</a:t>
            </a:r>
            <a:r>
              <a:rPr lang="en-US" altLang="zh-TW" dirty="0"/>
              <a:t>(ADC)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73277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152751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數位</a:t>
            </a:r>
            <a:r>
              <a:rPr lang="en-US" altLang="zh-TW" dirty="0"/>
              <a:t>/</a:t>
            </a:r>
            <a:r>
              <a:rPr lang="zh-TW" altLang="en-US" dirty="0"/>
              <a:t>類比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數值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類比：連續時間上的訊號大小。</a:t>
            </a:r>
            <a:endParaRPr lang="en-US" altLang="zh-TW" dirty="0"/>
          </a:p>
          <a:p>
            <a:pPr lvl="1"/>
            <a:r>
              <a:rPr lang="zh-TW" altLang="en-US" dirty="0"/>
              <a:t>數位：人為抽樣出來的在時間上的不連續訊號。類比訊號經過對時間軸等取樣之後成為離散訊號，即可被程式處理。再對資訊內容取整數後成為數位訊號。</a:t>
            </a:r>
            <a:endParaRPr lang="en-US" altLang="zh-TW" dirty="0"/>
          </a:p>
          <a:p>
            <a:pPr lvl="1"/>
            <a:r>
              <a:rPr lang="zh-TW" altLang="en-US" dirty="0"/>
              <a:t>例如：溫度、電壓、光亮度</a:t>
            </a:r>
            <a:endParaRPr lang="en-US" altLang="zh-TW" dirty="0"/>
          </a:p>
          <a:p>
            <a:r>
              <a:rPr lang="zh-TW" altLang="en-US" dirty="0"/>
              <a:t>數位訊號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1/0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將類比訊號分為兩種狀態，</a:t>
            </a:r>
            <a:r>
              <a:rPr lang="en-US" altLang="zh-TW" dirty="0"/>
              <a:t>『</a:t>
            </a:r>
            <a:r>
              <a:rPr lang="zh-TW" altLang="en-US" dirty="0"/>
              <a:t>有</a:t>
            </a:r>
            <a:r>
              <a:rPr lang="en-US" altLang="zh-TW" dirty="0"/>
              <a:t>』『</a:t>
            </a:r>
            <a:r>
              <a:rPr lang="zh-TW" altLang="en-US" dirty="0"/>
              <a:t>無</a:t>
            </a:r>
            <a:r>
              <a:rPr lang="en-US" altLang="zh-TW" dirty="0"/>
              <a:t>』</a:t>
            </a:r>
            <a:r>
              <a:rPr lang="zh-TW" altLang="en-US" dirty="0"/>
              <a:t>，或者說</a:t>
            </a:r>
            <a:r>
              <a:rPr lang="en-US" altLang="zh-TW" dirty="0"/>
              <a:t>1</a:t>
            </a:r>
            <a:r>
              <a:rPr lang="zh-TW" altLang="en-US" dirty="0"/>
              <a:t>與</a:t>
            </a:r>
            <a:r>
              <a:rPr lang="en-US" altLang="zh-TW" dirty="0"/>
              <a:t>0</a:t>
            </a:r>
          </a:p>
          <a:p>
            <a:pPr lvl="1"/>
            <a:r>
              <a:rPr lang="zh-TW" altLang="en-US" dirty="0"/>
              <a:t>例如：電位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數位</a:t>
            </a:r>
            <a:r>
              <a:rPr lang="en-US" altLang="zh-TW" dirty="0"/>
              <a:t>/</a:t>
            </a:r>
            <a:r>
              <a:rPr lang="zh-TW" altLang="en-US" dirty="0"/>
              <a:t>類比</a:t>
            </a:r>
          </a:p>
        </p:txBody>
      </p:sp>
      <p:pic>
        <p:nvPicPr>
          <p:cNvPr id="1030" name="Picture 6" descr="「數位波形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900"/>
            <a:ext cx="3355343" cy="208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「數位波形 電位 GPIO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4555492"/>
            <a:ext cx="3057897" cy="182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5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776" y="1196975"/>
            <a:ext cx="6820447" cy="481012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(1/12)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19872" y="1196975"/>
            <a:ext cx="2016224" cy="1295921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15616" y="2290091"/>
            <a:ext cx="1918368" cy="1786981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283968" y="4149080"/>
            <a:ext cx="3456384" cy="172819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00191" y="1700808"/>
            <a:ext cx="576065" cy="244827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33984" y="2492896"/>
            <a:ext cx="3266207" cy="1656184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09597" y="372048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ADC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15616" y="19149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類比訊號源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348383" y="8063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觸發事件源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291875" y="13135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數位資料輸出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70692" y="4449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中斷訊號輸出</a:t>
            </a:r>
          </a:p>
        </p:txBody>
      </p:sp>
    </p:spTree>
    <p:extLst>
      <p:ext uri="{BB962C8B-B14F-4D97-AF65-F5344CB8AC3E}">
        <p14:creationId xmlns:p14="http://schemas.microsoft.com/office/powerpoint/2010/main" val="317340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(2/12)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ADC</a:t>
            </a:r>
            <a:r>
              <a:rPr lang="zh-TW" altLang="en-US" dirty="0"/>
              <a:t>於</a:t>
            </a:r>
            <a:r>
              <a:rPr lang="en-US" altLang="zh-TW" dirty="0"/>
              <a:t>AFIO</a:t>
            </a:r>
            <a:r>
              <a:rPr lang="zh-TW" altLang="en-US" dirty="0"/>
              <a:t>中腳位分配</a:t>
            </a:r>
            <a:endParaRPr lang="en-US" altLang="zh-TW" dirty="0"/>
          </a:p>
          <a:p>
            <a:pPr lvl="1"/>
            <a:r>
              <a:rPr lang="zh-TW" altLang="en-US" sz="1800" dirty="0"/>
              <a:t>參考</a:t>
            </a:r>
            <a:r>
              <a:rPr lang="en-US" altLang="zh-TW" sz="1800" dirty="0"/>
              <a:t>HT32F52342-52_Datasheetv130</a:t>
            </a:r>
            <a:r>
              <a:rPr lang="zh-TW" altLang="en-US" sz="1800" dirty="0"/>
              <a:t> </a:t>
            </a:r>
            <a:r>
              <a:rPr lang="en-US" altLang="zh-TW" sz="1800" dirty="0"/>
              <a:t>pp. 25-28</a:t>
            </a:r>
          </a:p>
          <a:p>
            <a:pPr lvl="1"/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656545"/>
            <a:ext cx="2808312" cy="540306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60962"/>
            <a:ext cx="3754594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(3/12)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zh-TW" altLang="en-US" dirty="0"/>
              <a:t>本節課使用</a:t>
            </a:r>
            <a:endParaRPr lang="en-US" altLang="zh-TW" dirty="0"/>
          </a:p>
          <a:p>
            <a:pPr lvl="2"/>
            <a:r>
              <a:rPr lang="en-US" altLang="zh-TW" dirty="0"/>
              <a:t>ADCCR</a:t>
            </a:r>
          </a:p>
          <a:p>
            <a:pPr lvl="3"/>
            <a:r>
              <a:rPr lang="zh-TW" altLang="en-US" dirty="0"/>
              <a:t>設定轉換模式</a:t>
            </a:r>
            <a:endParaRPr lang="en-US" altLang="zh-TW" dirty="0"/>
          </a:p>
          <a:p>
            <a:pPr lvl="3"/>
            <a:r>
              <a:rPr lang="zh-TW" altLang="en-US" dirty="0"/>
              <a:t>設定轉換通道數量</a:t>
            </a:r>
            <a:endParaRPr lang="en-US" altLang="zh-TW" dirty="0"/>
          </a:p>
          <a:p>
            <a:pPr lvl="3"/>
            <a:r>
              <a:rPr lang="zh-TW" altLang="en-US" dirty="0"/>
              <a:t>設定</a:t>
            </a:r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Enable</a:t>
            </a:r>
          </a:p>
          <a:p>
            <a:pPr lvl="2"/>
            <a:r>
              <a:rPr lang="en-US" altLang="zh-TW" dirty="0"/>
              <a:t>ADCLST</a:t>
            </a:r>
          </a:p>
          <a:p>
            <a:pPr lvl="3"/>
            <a:r>
              <a:rPr lang="zh-TW" altLang="en-US" dirty="0"/>
              <a:t>設定轉換順序</a:t>
            </a:r>
            <a:endParaRPr lang="en-US" altLang="zh-TW" dirty="0"/>
          </a:p>
          <a:p>
            <a:pPr lvl="2"/>
            <a:r>
              <a:rPr lang="en-US" altLang="zh-TW" dirty="0"/>
              <a:t>ADCTCR</a:t>
            </a:r>
          </a:p>
          <a:p>
            <a:pPr lvl="3"/>
            <a:r>
              <a:rPr lang="zh-TW" altLang="en-US" dirty="0"/>
              <a:t>設定轉換開始訊號源</a:t>
            </a:r>
            <a:endParaRPr lang="en-US" altLang="zh-TW" dirty="0"/>
          </a:p>
          <a:p>
            <a:pPr lvl="2"/>
            <a:r>
              <a:rPr lang="en-US" altLang="zh-TW" dirty="0"/>
              <a:t>ADCTSR</a:t>
            </a:r>
          </a:p>
          <a:p>
            <a:pPr lvl="3"/>
            <a:r>
              <a:rPr lang="zh-TW" altLang="en-US" dirty="0"/>
              <a:t>開始訊號源</a:t>
            </a:r>
            <a:endParaRPr lang="en-US" altLang="zh-TW" dirty="0"/>
          </a:p>
          <a:p>
            <a:pPr lvl="2"/>
            <a:r>
              <a:rPr lang="en-US" altLang="zh-TW" dirty="0"/>
              <a:t>ADCDR</a:t>
            </a:r>
          </a:p>
          <a:p>
            <a:pPr lvl="3"/>
            <a:r>
              <a:rPr lang="zh-TW" altLang="en-US" dirty="0"/>
              <a:t>轉換資料</a:t>
            </a:r>
            <a:endParaRPr lang="en-US" altLang="zh-TW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2"/>
          <a:srcRect r="32632"/>
          <a:stretch/>
        </p:blipFill>
        <p:spPr>
          <a:xfrm>
            <a:off x="5195589" y="1340768"/>
            <a:ext cx="3672407" cy="41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ADC</a:t>
            </a:r>
            <a:r>
              <a:rPr lang="zh-TW" altLang="en-US" dirty="0"/>
              <a:t> </a:t>
            </a:r>
            <a:r>
              <a:rPr lang="en-US" altLang="zh-TW" dirty="0"/>
              <a:t>(4/12)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196752"/>
            <a:ext cx="4762872" cy="4810539"/>
          </a:xfrm>
        </p:spPr>
        <p:txBody>
          <a:bodyPr/>
          <a:lstStyle/>
          <a:p>
            <a:r>
              <a:rPr lang="zh-TW" altLang="en-US" dirty="0"/>
              <a:t>轉換順序</a:t>
            </a:r>
            <a:endParaRPr lang="en-US" altLang="zh-TW" dirty="0"/>
          </a:p>
          <a:p>
            <a:pPr lvl="1"/>
            <a:r>
              <a:rPr lang="zh-TW" altLang="en-US" dirty="0"/>
              <a:t>轉換順序由</a:t>
            </a:r>
            <a:r>
              <a:rPr lang="en-US" altLang="zh-TW" dirty="0"/>
              <a:t>ADCLST</a:t>
            </a:r>
            <a:r>
              <a:rPr lang="zh-TW" altLang="en-US" dirty="0"/>
              <a:t>進行排序</a:t>
            </a:r>
            <a:endParaRPr lang="en-US" altLang="zh-TW" dirty="0"/>
          </a:p>
          <a:p>
            <a:pPr lvl="2"/>
            <a:r>
              <a:rPr lang="zh-TW" altLang="en-US" dirty="0"/>
              <a:t>通道有</a:t>
            </a:r>
            <a:r>
              <a:rPr lang="en-US" altLang="zh-TW" dirty="0"/>
              <a:t>14</a:t>
            </a:r>
            <a:r>
              <a:rPr lang="zh-TW" altLang="en-US" dirty="0"/>
              <a:t>個</a:t>
            </a:r>
            <a:endParaRPr lang="en-US" altLang="zh-TW" dirty="0"/>
          </a:p>
          <a:p>
            <a:pPr lvl="3"/>
            <a:r>
              <a:rPr lang="en-US" altLang="zh-TW" dirty="0"/>
              <a:t>ADC_IN0~ ADC_IN11</a:t>
            </a:r>
          </a:p>
          <a:p>
            <a:pPr lvl="3"/>
            <a:r>
              <a:rPr lang="en-US" altLang="zh-TW" dirty="0"/>
              <a:t>AVSS(V</a:t>
            </a:r>
            <a:r>
              <a:rPr lang="en-US" altLang="zh-TW" baseline="-25000" dirty="0"/>
              <a:t>REF-</a:t>
            </a:r>
            <a:r>
              <a:rPr lang="en-US" altLang="zh-TW" dirty="0"/>
              <a:t>)</a:t>
            </a:r>
          </a:p>
          <a:p>
            <a:pPr lvl="3"/>
            <a:r>
              <a:rPr lang="en-US" altLang="zh-TW" dirty="0"/>
              <a:t>AVDD(V</a:t>
            </a:r>
            <a:r>
              <a:rPr lang="en-US" altLang="zh-TW" baseline="-25000" dirty="0"/>
              <a:t>REF+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單次最多</a:t>
            </a:r>
            <a:r>
              <a:rPr lang="en-US" altLang="zh-TW" dirty="0"/>
              <a:t>8</a:t>
            </a:r>
            <a:r>
              <a:rPr lang="zh-TW" altLang="en-US" dirty="0"/>
              <a:t>個通道</a:t>
            </a:r>
            <a:endParaRPr lang="en-US" altLang="zh-TW" dirty="0"/>
          </a:p>
          <a:p>
            <a:pPr lvl="1"/>
            <a:r>
              <a:rPr lang="en-US" altLang="zh-TW" dirty="0"/>
              <a:t>ADC</a:t>
            </a:r>
            <a:r>
              <a:rPr lang="zh-TW" altLang="en-US" dirty="0"/>
              <a:t>資料將依照排序存入</a:t>
            </a:r>
            <a:r>
              <a:rPr lang="en-US" altLang="zh-TW" dirty="0" err="1"/>
              <a:t>ADCDRx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l="14324" t="2635" r="35100" b="55220"/>
          <a:stretch/>
        </p:blipFill>
        <p:spPr>
          <a:xfrm>
            <a:off x="805928" y="5045663"/>
            <a:ext cx="4104456" cy="11521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r="33952"/>
          <a:stretch/>
        </p:blipFill>
        <p:spPr>
          <a:xfrm>
            <a:off x="5336744" y="1705270"/>
            <a:ext cx="3600400" cy="4176457"/>
          </a:xfrm>
          <a:prstGeom prst="rect">
            <a:avLst/>
          </a:prstGeom>
        </p:spPr>
      </p:pic>
      <p:cxnSp>
        <p:nvCxnSpPr>
          <p:cNvPr id="5" name="肘形接點 4"/>
          <p:cNvCxnSpPr/>
          <p:nvPr/>
        </p:nvCxnSpPr>
        <p:spPr>
          <a:xfrm flipV="1">
            <a:off x="1043608" y="2996952"/>
            <a:ext cx="4392488" cy="2304256"/>
          </a:xfrm>
          <a:prstGeom prst="bentConnector3">
            <a:avLst>
              <a:gd name="adj1" fmla="val 8185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肘形接點 12"/>
          <p:cNvCxnSpPr/>
          <p:nvPr/>
        </p:nvCxnSpPr>
        <p:spPr>
          <a:xfrm rot="5400000" flipH="1" flipV="1">
            <a:off x="4077352" y="4590536"/>
            <a:ext cx="1584176" cy="701264"/>
          </a:xfrm>
          <a:prstGeom prst="bentConnector3">
            <a:avLst>
              <a:gd name="adj1" fmla="val 19408"/>
            </a:avLst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198416" y="4149080"/>
            <a:ext cx="237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065600" y="5301208"/>
            <a:ext cx="0" cy="43204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043608" y="6333281"/>
            <a:ext cx="288032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8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7586</TotalTime>
  <Words>1019</Words>
  <Application>Microsoft Office PowerPoint</Application>
  <PresentationFormat>如螢幕大小 (4:3)</PresentationFormat>
  <Paragraphs>177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微軟正黑體</vt:lpstr>
      <vt:lpstr>新細明體</vt:lpstr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微處理機實驗</vt:lpstr>
      <vt:lpstr>大綱</vt:lpstr>
      <vt:lpstr>實驗目的</vt:lpstr>
      <vt:lpstr>使用的元件設備</vt:lpstr>
      <vt:lpstr>實驗原理— 數位/類比</vt:lpstr>
      <vt:lpstr>實驗原理— ADC (1/12)</vt:lpstr>
      <vt:lpstr>實驗原理— ADC (2/12)</vt:lpstr>
      <vt:lpstr>實驗原理— ADC (3/12)</vt:lpstr>
      <vt:lpstr>實驗原理— ADC (4/12)</vt:lpstr>
      <vt:lpstr>實驗原理— ADC (5/12)</vt:lpstr>
      <vt:lpstr>實驗原理— ADC (6/12)</vt:lpstr>
      <vt:lpstr>實驗原理— ADC (7/12)</vt:lpstr>
      <vt:lpstr>實驗原理— ADC (8/12)</vt:lpstr>
      <vt:lpstr>實驗原理— ADC (9/12)</vt:lpstr>
      <vt:lpstr>實驗原理— ADC (10/12)</vt:lpstr>
      <vt:lpstr>實驗原理— ADC (11/12)</vt:lpstr>
      <vt:lpstr>實驗原理— ADC (12/12)</vt:lpstr>
      <vt:lpstr>本單元實習</vt:lpstr>
      <vt:lpstr>範例講解 (1/4)</vt:lpstr>
      <vt:lpstr>範例講解 (2/4)</vt:lpstr>
      <vt:lpstr>範例講解 (3/4)</vt:lpstr>
      <vt:lpstr>範例講解 (4/4)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楊勝凱</cp:lastModifiedBy>
  <cp:revision>472</cp:revision>
  <dcterms:created xsi:type="dcterms:W3CDTF">2009-12-19T06:15:07Z</dcterms:created>
  <dcterms:modified xsi:type="dcterms:W3CDTF">2020-11-28T04:03:34Z</dcterms:modified>
</cp:coreProperties>
</file>