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2"/>
  </p:notesMasterIdLst>
  <p:handoutMasterIdLst>
    <p:handoutMasterId r:id="rId33"/>
  </p:handoutMasterIdLst>
  <p:sldIdLst>
    <p:sldId id="295" r:id="rId2"/>
    <p:sldId id="296" r:id="rId3"/>
    <p:sldId id="297" r:id="rId4"/>
    <p:sldId id="298" r:id="rId5"/>
    <p:sldId id="338" r:id="rId6"/>
    <p:sldId id="339" r:id="rId7"/>
    <p:sldId id="340" r:id="rId8"/>
    <p:sldId id="341" r:id="rId9"/>
    <p:sldId id="354" r:id="rId10"/>
    <p:sldId id="371" r:id="rId11"/>
    <p:sldId id="372" r:id="rId12"/>
    <p:sldId id="373" r:id="rId13"/>
    <p:sldId id="357" r:id="rId14"/>
    <p:sldId id="358" r:id="rId15"/>
    <p:sldId id="350" r:id="rId16"/>
    <p:sldId id="320" r:id="rId17"/>
    <p:sldId id="342" r:id="rId18"/>
    <p:sldId id="355" r:id="rId19"/>
    <p:sldId id="356" r:id="rId20"/>
    <p:sldId id="360" r:id="rId21"/>
    <p:sldId id="359" r:id="rId22"/>
    <p:sldId id="361" r:id="rId23"/>
    <p:sldId id="368" r:id="rId24"/>
    <p:sldId id="363" r:id="rId25"/>
    <p:sldId id="367" r:id="rId26"/>
    <p:sldId id="365" r:id="rId27"/>
    <p:sldId id="366" r:id="rId28"/>
    <p:sldId id="370" r:id="rId29"/>
    <p:sldId id="369" r:id="rId30"/>
    <p:sldId id="294" r:id="rId31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788" autoAdjust="0"/>
  </p:normalViewPr>
  <p:slideViewPr>
    <p:cSldViewPr snapToObjects="1">
      <p:cViewPr varScale="1">
        <p:scale>
          <a:sx n="100" d="100"/>
          <a:sy n="100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9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/24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283968" y="6505599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實驗九：</a:t>
            </a:r>
            <a:r>
              <a:rPr lang="en-US" altLang="zh-TW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SPI—Flash</a:t>
            </a:r>
            <a:r>
              <a:rPr lang="zh-TW" altLang="en-US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</a:t>
            </a:r>
            <a:endParaRPr lang="en-US" altLang="zh-TW" sz="1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4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實驗九：</a:t>
            </a:r>
            <a:r>
              <a:rPr lang="en-US" altLang="zh-TW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SPI—Flash</a:t>
            </a: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</a:t>
            </a:r>
            <a:endParaRPr lang="en-US" altLang="zh-TW" sz="4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SPI Timming 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10" y="2072980"/>
            <a:ext cx="4680520" cy="27961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</a:t>
            </a:r>
            <a:endParaRPr lang="en-US" altLang="zh-TW" dirty="0"/>
          </a:p>
          <a:p>
            <a:pPr lvl="1"/>
            <a:r>
              <a:rPr lang="zh-TW" altLang="en-US" dirty="0"/>
              <a:t>數據傳輸分</a:t>
            </a:r>
            <a:r>
              <a:rPr lang="en-US" altLang="zh-TW" dirty="0"/>
              <a:t>4</a:t>
            </a:r>
            <a:r>
              <a:rPr lang="zh-TW" altLang="en-US" dirty="0"/>
              <a:t>種模式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(6/11)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25151"/>
              </p:ext>
            </p:extLst>
          </p:nvPr>
        </p:nvGraphicFramePr>
        <p:xfrm>
          <a:off x="487251" y="4797152"/>
          <a:ext cx="8229600" cy="160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8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8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PHA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 grid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TW" sz="14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資料栓鎖時機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8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MISO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MOSI</a:t>
                      </a:r>
                      <a:br>
                        <a:rPr lang="en-US" sz="1400" ker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時序圖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POL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奇數次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上升緣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上半組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POL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偶數次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下降緣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下半組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POL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下降緣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上半組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POL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kern="0" spc="60" baseline="-250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上升緣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TW" sz="1400" kern="0" spc="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下半組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5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</a:t>
            </a:r>
            <a:endParaRPr lang="en-US" altLang="zh-TW" dirty="0"/>
          </a:p>
          <a:p>
            <a:pPr lvl="1"/>
            <a:r>
              <a:rPr lang="en-US" altLang="zh-TW" dirty="0"/>
              <a:t>SPI_CR1 </a:t>
            </a:r>
            <a:r>
              <a:rPr lang="zh-TW" altLang="en-US" dirty="0"/>
              <a:t>中有兩個 </a:t>
            </a:r>
            <a:r>
              <a:rPr lang="en-US" altLang="zh-TW" dirty="0"/>
              <a:t>bits CPOL </a:t>
            </a:r>
            <a:r>
              <a:rPr lang="zh-TW" altLang="en-US" dirty="0"/>
              <a:t>和 </a:t>
            </a:r>
            <a:r>
              <a:rPr lang="en-US" altLang="zh-TW" dirty="0"/>
              <a:t>CPHA </a:t>
            </a:r>
            <a:r>
              <a:rPr lang="zh-TW" altLang="en-US" dirty="0"/>
              <a:t>控制取值的時間關係，總共有</a:t>
            </a:r>
            <a:r>
              <a:rPr lang="en-US" altLang="zh-TW" dirty="0"/>
              <a:t>4</a:t>
            </a:r>
            <a:r>
              <a:rPr lang="zh-TW" altLang="en-US" dirty="0"/>
              <a:t>種組合。</a:t>
            </a:r>
          </a:p>
          <a:p>
            <a:pPr lvl="1"/>
            <a:r>
              <a:rPr lang="en-US" altLang="zh-TW" dirty="0"/>
              <a:t>CPOL(clock polarity) </a:t>
            </a:r>
            <a:r>
              <a:rPr lang="zh-TW" altLang="en-US" dirty="0"/>
              <a:t>決定閒置時 </a:t>
            </a:r>
            <a:r>
              <a:rPr lang="en-US" altLang="zh-TW" dirty="0"/>
              <a:t>clock </a:t>
            </a:r>
            <a:r>
              <a:rPr lang="zh-TW" altLang="en-US" dirty="0"/>
              <a:t>的電位。</a:t>
            </a:r>
          </a:p>
          <a:p>
            <a:pPr lvl="1"/>
            <a:r>
              <a:rPr lang="en-US" altLang="zh-TW" dirty="0"/>
              <a:t>CPOL = 0 </a:t>
            </a:r>
            <a:r>
              <a:rPr lang="zh-TW" altLang="en-US" dirty="0"/>
              <a:t>表閒置時為低電位。</a:t>
            </a:r>
          </a:p>
          <a:p>
            <a:pPr lvl="1"/>
            <a:r>
              <a:rPr lang="en-US" altLang="zh-TW" dirty="0"/>
              <a:t>CPOL = 1 </a:t>
            </a:r>
            <a:r>
              <a:rPr lang="zh-TW" altLang="en-US" dirty="0"/>
              <a:t>表閒置時為高電位。</a:t>
            </a:r>
          </a:p>
          <a:p>
            <a:pPr lvl="1"/>
            <a:r>
              <a:rPr lang="en-US" altLang="zh-TW" dirty="0"/>
              <a:t>CPHA(clock phase) </a:t>
            </a:r>
            <a:r>
              <a:rPr lang="zh-TW" altLang="en-US" dirty="0"/>
              <a:t>決定在 </a:t>
            </a:r>
            <a:r>
              <a:rPr lang="en-US" altLang="zh-TW" dirty="0"/>
              <a:t>clock </a:t>
            </a:r>
            <a:r>
              <a:rPr lang="zh-TW" altLang="en-US" dirty="0"/>
              <a:t>的哪個 </a:t>
            </a:r>
            <a:r>
              <a:rPr lang="en-US" altLang="zh-TW" dirty="0"/>
              <a:t>edge </a:t>
            </a:r>
            <a:r>
              <a:rPr lang="zh-TW" altLang="en-US" dirty="0"/>
              <a:t>取值。</a:t>
            </a:r>
          </a:p>
          <a:p>
            <a:pPr lvl="1"/>
            <a:r>
              <a:rPr lang="en-US" altLang="zh-TW" dirty="0"/>
              <a:t>CPHA = 0 </a:t>
            </a:r>
            <a:r>
              <a:rPr lang="zh-TW" altLang="en-US" dirty="0"/>
              <a:t>表示在第一個 </a:t>
            </a:r>
            <a:r>
              <a:rPr lang="en-US" altLang="zh-TW" dirty="0"/>
              <a:t>edge (</a:t>
            </a:r>
            <a:r>
              <a:rPr lang="en-US" altLang="zh-TW" dirty="0" err="1"/>
              <a:t>Rising,when</a:t>
            </a:r>
            <a:r>
              <a:rPr lang="en-US" altLang="zh-TW" dirty="0"/>
              <a:t> CPOL=0.Falling,when CPOL=1.)</a:t>
            </a:r>
            <a:r>
              <a:rPr lang="zh-TW" altLang="en-US" dirty="0"/>
              <a:t>取值。</a:t>
            </a:r>
          </a:p>
          <a:p>
            <a:pPr lvl="1"/>
            <a:r>
              <a:rPr lang="en-US" altLang="zh-TW" dirty="0"/>
              <a:t>CPHA = 1 </a:t>
            </a:r>
            <a:r>
              <a:rPr lang="zh-TW" altLang="en-US" dirty="0"/>
              <a:t>表示在第二個 </a:t>
            </a:r>
            <a:r>
              <a:rPr lang="en-US" altLang="zh-TW" dirty="0"/>
              <a:t>edge (</a:t>
            </a:r>
            <a:r>
              <a:rPr lang="en-US" altLang="zh-TW" dirty="0" err="1"/>
              <a:t>Falling,when</a:t>
            </a:r>
            <a:r>
              <a:rPr lang="en-US" altLang="zh-TW" dirty="0"/>
              <a:t> CPOL=0.Rising,when CPOL=1.)</a:t>
            </a:r>
            <a:r>
              <a:rPr lang="zh-TW" altLang="en-US" dirty="0"/>
              <a:t>取值。</a:t>
            </a:r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(7/11)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47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(8/11)</a:t>
            </a:r>
            <a:endParaRPr lang="zh-TW" altLang="en-US" dirty="0"/>
          </a:p>
        </p:txBody>
      </p:sp>
      <p:pic>
        <p:nvPicPr>
          <p:cNvPr id="2050" name="Picture 2" descr="http://wiki.csie.ncku.edu.tw/embedded/SPI/SPI%20Dota%20clock%20timing%20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5"/>
            <a:ext cx="5145287" cy="47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7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-36512" y="1196753"/>
            <a:ext cx="4896544" cy="367240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設定通訊協定</a:t>
            </a:r>
            <a:endParaRPr lang="en-US" altLang="zh-TW" sz="1600" dirty="0"/>
          </a:p>
          <a:p>
            <a:pPr lvl="1"/>
            <a:r>
              <a:rPr lang="zh-TW" altLang="en-US" sz="1400" dirty="0"/>
              <a:t>首先宣告</a:t>
            </a:r>
            <a:r>
              <a:rPr lang="en-US" altLang="zh-TW" sz="1400" dirty="0" err="1"/>
              <a:t>SPI_InitTypeDef</a:t>
            </a:r>
            <a:r>
              <a:rPr lang="zh-TW" altLang="en-US" sz="1400" dirty="0"/>
              <a:t>型態變數</a:t>
            </a:r>
            <a:endParaRPr lang="en-US" altLang="zh-TW" sz="1400" dirty="0"/>
          </a:p>
          <a:p>
            <a:pPr lvl="2"/>
            <a:r>
              <a:rPr lang="en-US" altLang="zh-TW" sz="1100" dirty="0" err="1"/>
              <a:t>SPI_InitTypeDef</a:t>
            </a:r>
            <a:r>
              <a:rPr lang="zh-TW" altLang="en-US" sz="1100" dirty="0"/>
              <a:t> </a:t>
            </a:r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 lvl="1"/>
            <a:endParaRPr lang="en-US" altLang="zh-TW" sz="1400" dirty="0"/>
          </a:p>
          <a:p>
            <a:pPr lvl="1"/>
            <a:r>
              <a:rPr lang="zh-TW" altLang="en-US" sz="1400" dirty="0"/>
              <a:t>設定主機</a:t>
            </a:r>
            <a:r>
              <a:rPr lang="en-US" altLang="zh-TW" sz="1400" dirty="0"/>
              <a:t>/</a:t>
            </a:r>
            <a:r>
              <a:rPr lang="zh-TW" altLang="en-US" sz="1400" dirty="0"/>
              <a:t>從機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SPI_Mode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>
                <a:solidFill>
                  <a:srgbClr val="FF0000"/>
                </a:solidFill>
              </a:rPr>
              <a:t>SPI_M/S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設定是否開啟</a:t>
            </a:r>
            <a:r>
              <a:rPr lang="en-US" altLang="zh-TW" sz="1400" dirty="0"/>
              <a:t>FIFO</a:t>
            </a:r>
            <a:r>
              <a:rPr lang="zh-TW" altLang="en-US" sz="1400" dirty="0"/>
              <a:t>緩衝區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SPI_FIFO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chemeClr val="accent3">
                    <a:lumMod val="50000"/>
                  </a:schemeClr>
                </a:solidFill>
              </a:rPr>
              <a:t>NewState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</a:t>
            </a:r>
            <a:r>
              <a:rPr lang="en-US" altLang="zh-TW" sz="1400" dirty="0"/>
              <a:t>Data</a:t>
            </a:r>
            <a:r>
              <a:rPr lang="zh-TW" altLang="en-US" sz="1400" dirty="0"/>
              <a:t>長度</a:t>
            </a:r>
            <a:endParaRPr lang="en-US" altLang="zh-TW" sz="14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SPI_DataLength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SPI_DATALENGTH_x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</a:t>
            </a:r>
            <a:r>
              <a:rPr lang="en-US" altLang="zh-TW" sz="1400" dirty="0"/>
              <a:t>SEL(</a:t>
            </a:r>
            <a:r>
              <a:rPr lang="zh-TW" altLang="en-US" sz="1400" dirty="0"/>
              <a:t>一般多從機會用</a:t>
            </a:r>
            <a:r>
              <a:rPr lang="en-US" altLang="zh-TW" sz="1400" dirty="0"/>
              <a:t>GPIO</a:t>
            </a:r>
            <a:r>
              <a:rPr lang="zh-TW" altLang="en-US" sz="1400" dirty="0"/>
              <a:t>代替</a:t>
            </a:r>
            <a:r>
              <a:rPr lang="en-US" altLang="zh-TW" sz="1400" dirty="0"/>
              <a:t>)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SPI_SELMode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rgbClr val="7030A0"/>
                </a:solidFill>
              </a:rPr>
              <a:t>SPI_SEL_x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SPI_SELPolarity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rgbClr val="FFC000"/>
                </a:solidFill>
              </a:rPr>
              <a:t>SPI_SELPOLARITY_x</a:t>
            </a:r>
            <a:r>
              <a:rPr lang="en-US" altLang="zh-TW" sz="1100" dirty="0"/>
              <a:t>;</a:t>
            </a:r>
          </a:p>
          <a:p>
            <a:pPr lvl="1"/>
            <a:r>
              <a:rPr lang="zh-TW" altLang="en-US" sz="1400" dirty="0"/>
              <a:t>設定傳輸順序</a:t>
            </a:r>
            <a:r>
              <a:rPr lang="en-US" altLang="zh-TW" sz="1400" dirty="0"/>
              <a:t>(</a:t>
            </a:r>
            <a:r>
              <a:rPr lang="zh-TW" altLang="en-US" sz="1400" dirty="0"/>
              <a:t>先傳高</a:t>
            </a:r>
            <a:r>
              <a:rPr lang="en-US" altLang="zh-TW" sz="1400" dirty="0"/>
              <a:t>/</a:t>
            </a:r>
            <a:r>
              <a:rPr lang="zh-TW" altLang="en-US" sz="1400" dirty="0"/>
              <a:t>低位元資料</a:t>
            </a:r>
            <a:r>
              <a:rPr lang="en-US" altLang="zh-TW" sz="1400" dirty="0"/>
              <a:t>)</a:t>
            </a:r>
            <a:endParaRPr lang="en-US" altLang="zh-TW" sz="11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SPI_FirstBit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rgbClr val="00B0F0"/>
                </a:solidFill>
              </a:rPr>
              <a:t>SPI_FIRSTBIT_x</a:t>
            </a:r>
            <a:r>
              <a:rPr lang="en-US" altLang="zh-TW" sz="1100" dirty="0"/>
              <a:t>;</a:t>
            </a:r>
            <a:endParaRPr lang="en-US" altLang="zh-TW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(9/11)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D2CBD843-B72B-4A63-8461-2AE530528CB5}"/>
              </a:ext>
            </a:extLst>
          </p:cNvPr>
          <p:cNvSpPr txBox="1">
            <a:spLocks/>
          </p:cNvSpPr>
          <p:nvPr/>
        </p:nvSpPr>
        <p:spPr>
          <a:xfrm>
            <a:off x="4067944" y="1244536"/>
            <a:ext cx="5040560" cy="3336591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zh-TW" altLang="en-US" sz="1400" dirty="0"/>
              <a:t>設定傳輸模式</a:t>
            </a:r>
            <a:endParaRPr lang="en-US" altLang="zh-TW" sz="1100" dirty="0"/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SPI_CPOL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SPI_CPOL_x</a:t>
            </a:r>
            <a:r>
              <a:rPr lang="en-US" altLang="zh-TW" sz="1100" dirty="0"/>
              <a:t>;</a:t>
            </a:r>
          </a:p>
          <a:p>
            <a:pPr lvl="2"/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SPI_CPHA</a:t>
            </a:r>
            <a:r>
              <a:rPr lang="zh-TW" altLang="en-US" sz="1100" dirty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>
                <a:solidFill>
                  <a:srgbClr val="0070C0"/>
                </a:solidFill>
              </a:rPr>
              <a:t>SPI_CPHA_x</a:t>
            </a:r>
            <a:r>
              <a:rPr lang="en-US" altLang="zh-TW" sz="1100" dirty="0"/>
              <a:t>;</a:t>
            </a:r>
            <a:endParaRPr lang="en-US" altLang="zh-TW" sz="1400" dirty="0"/>
          </a:p>
          <a:p>
            <a:pPr lvl="1" fontAlgn="auto">
              <a:spcAft>
                <a:spcPts val="0"/>
              </a:spcAft>
            </a:pPr>
            <a:r>
              <a:rPr lang="zh-TW" altLang="en-US" sz="1400" dirty="0"/>
              <a:t>設定</a:t>
            </a:r>
            <a:r>
              <a:rPr lang="en-US" altLang="zh-TW" sz="1400" dirty="0"/>
              <a:t>FIFO</a:t>
            </a:r>
            <a:endParaRPr lang="en-US" altLang="zh-TW" sz="1100" dirty="0"/>
          </a:p>
          <a:p>
            <a:pPr lvl="2" fontAlgn="auto">
              <a:spcAft>
                <a:spcPts val="0"/>
              </a:spcAft>
            </a:pPr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SPI_RxFIFOTriggerLevel</a:t>
            </a:r>
            <a:r>
              <a:rPr lang="zh-TW" altLang="en-US" sz="1100" dirty="0"/>
              <a:t> </a:t>
            </a:r>
            <a:r>
              <a:rPr lang="en-US" altLang="zh-TW" sz="1100" dirty="0"/>
              <a:t>= 0~8;</a:t>
            </a:r>
          </a:p>
          <a:p>
            <a:pPr lvl="2" fontAlgn="auto">
              <a:spcAft>
                <a:spcPts val="0"/>
              </a:spcAft>
            </a:pPr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SPI_TxFIFOTriggerLevel</a:t>
            </a:r>
            <a:r>
              <a:rPr lang="zh-TW" altLang="en-US" sz="1100" dirty="0"/>
              <a:t> </a:t>
            </a:r>
            <a:r>
              <a:rPr lang="en-US" altLang="zh-TW" sz="1100" dirty="0"/>
              <a:t>= 0~8;</a:t>
            </a:r>
          </a:p>
          <a:p>
            <a:pPr lvl="1" fontAlgn="auto">
              <a:spcAft>
                <a:spcPts val="0"/>
              </a:spcAft>
            </a:pPr>
            <a:r>
              <a:rPr lang="zh-TW" altLang="en-US" sz="1400" dirty="0"/>
              <a:t>設定時脈除頻</a:t>
            </a:r>
            <a:endParaRPr lang="en-US" altLang="zh-TW" sz="1100" dirty="0"/>
          </a:p>
          <a:p>
            <a:pPr lvl="2" fontAlgn="auto">
              <a:spcAft>
                <a:spcPts val="0"/>
              </a:spcAft>
            </a:pPr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/>
              <a:t>. </a:t>
            </a:r>
            <a:r>
              <a:rPr lang="en-US" altLang="zh-TW" sz="1100" dirty="0" err="1"/>
              <a:t>SPI_ClockPrescaler</a:t>
            </a:r>
            <a:r>
              <a:rPr lang="zh-TW" altLang="en-US" sz="1100" dirty="0"/>
              <a:t> </a:t>
            </a:r>
            <a:r>
              <a:rPr lang="en-US" altLang="zh-TW" sz="1100" dirty="0"/>
              <a:t>= 0~65535;</a:t>
            </a:r>
          </a:p>
          <a:p>
            <a:pPr lvl="2" fontAlgn="auto">
              <a:spcAft>
                <a:spcPts val="0"/>
              </a:spcAft>
            </a:pPr>
            <a:endParaRPr lang="en-US" altLang="zh-TW" sz="1400" dirty="0"/>
          </a:p>
          <a:p>
            <a:pPr lvl="1" fontAlgn="auto">
              <a:spcAft>
                <a:spcPts val="0"/>
              </a:spcAft>
            </a:pPr>
            <a:r>
              <a:rPr lang="zh-TW" altLang="en-US" sz="1400" dirty="0"/>
              <a:t>最後依上述設定初始化</a:t>
            </a:r>
            <a:endParaRPr lang="en-US" altLang="zh-TW" sz="1400" dirty="0"/>
          </a:p>
          <a:p>
            <a:pPr lvl="2" fontAlgn="auto">
              <a:spcAft>
                <a:spcPts val="0"/>
              </a:spcAft>
            </a:pPr>
            <a:r>
              <a:rPr lang="en-US" altLang="zh-TW" sz="1100" dirty="0" err="1"/>
              <a:t>SPI_Init</a:t>
            </a:r>
            <a:r>
              <a:rPr lang="en-US" altLang="zh-TW" sz="1100" dirty="0"/>
              <a:t>( </a:t>
            </a:r>
            <a:r>
              <a:rPr lang="en-US" altLang="zh-TW" sz="1100" dirty="0" err="1"/>
              <a:t>HT_SPIx</a:t>
            </a:r>
            <a:r>
              <a:rPr lang="en-US" altLang="zh-TW" sz="1100" dirty="0"/>
              <a:t>, </a:t>
            </a:r>
            <a:r>
              <a:rPr lang="en-US" altLang="zh-TW" sz="1100" dirty="0" err="1">
                <a:solidFill>
                  <a:srgbClr val="00B050"/>
                </a:solidFill>
              </a:rPr>
              <a:t>SPI_InitStructure</a:t>
            </a:r>
            <a:r>
              <a:rPr lang="en-US" altLang="zh-TW" sz="1100" dirty="0">
                <a:solidFill>
                  <a:srgbClr val="00B050"/>
                </a:solidFill>
              </a:rPr>
              <a:t>)</a:t>
            </a:r>
          </a:p>
          <a:p>
            <a:pPr lvl="3" fontAlgn="auto">
              <a:spcAft>
                <a:spcPts val="0"/>
              </a:spcAft>
            </a:pPr>
            <a:r>
              <a:rPr lang="en-US" altLang="zh-TW" sz="1100" dirty="0"/>
              <a:t>HT_SPI0</a:t>
            </a:r>
          </a:p>
          <a:p>
            <a:pPr lvl="3" fontAlgn="auto">
              <a:spcAft>
                <a:spcPts val="0"/>
              </a:spcAft>
            </a:pPr>
            <a:r>
              <a:rPr lang="en-US" altLang="zh-TW" sz="1100" dirty="0"/>
              <a:t>HT_SPI1</a:t>
            </a:r>
          </a:p>
        </p:txBody>
      </p:sp>
    </p:spTree>
    <p:extLst>
      <p:ext uri="{BB962C8B-B14F-4D97-AF65-F5344CB8AC3E}">
        <p14:creationId xmlns:p14="http://schemas.microsoft.com/office/powerpoint/2010/main" val="275027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CD3D3C-0511-4E4D-A341-5A058EE0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4042792" cy="4810539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SPI_M/S</a:t>
            </a:r>
          </a:p>
          <a:p>
            <a:pPr lvl="1"/>
            <a:r>
              <a:rPr lang="en-US" altLang="zh-TW" dirty="0"/>
              <a:t>SPI_MASTER</a:t>
            </a:r>
          </a:p>
          <a:p>
            <a:pPr lvl="1"/>
            <a:r>
              <a:rPr lang="en-US" altLang="zh-TW" dirty="0"/>
              <a:t>SPI_SLAVE</a:t>
            </a:r>
          </a:p>
          <a:p>
            <a:r>
              <a:rPr lang="en-US" altLang="zh-TW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SPI_DATALENGTH_x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dirty="0"/>
              <a:t>SPI_DATALENGTH_1</a:t>
            </a:r>
          </a:p>
          <a:p>
            <a:pPr lvl="1"/>
            <a:r>
              <a:rPr lang="en-US" altLang="zh-TW" dirty="0"/>
              <a:t>SPI_DATALENGTH_2</a:t>
            </a:r>
          </a:p>
          <a:p>
            <a:pPr lvl="1"/>
            <a:r>
              <a:rPr lang="en-US" altLang="zh-TW" dirty="0"/>
              <a:t>….</a:t>
            </a:r>
          </a:p>
          <a:p>
            <a:pPr lvl="1"/>
            <a:r>
              <a:rPr lang="en-US" altLang="zh-TW" dirty="0"/>
              <a:t>SPI_DATALENGTH_16</a:t>
            </a:r>
          </a:p>
          <a:p>
            <a:r>
              <a:rPr lang="en-US" altLang="zh-TW" dirty="0" err="1">
                <a:solidFill>
                  <a:srgbClr val="7030A0"/>
                </a:solidFill>
              </a:rPr>
              <a:t>SPI_SEL_x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en-US" altLang="zh-TW" dirty="0"/>
              <a:t>SPI_SEL_HARDWARE</a:t>
            </a:r>
          </a:p>
          <a:p>
            <a:pPr lvl="1"/>
            <a:r>
              <a:rPr lang="en-US" altLang="zh-TW" dirty="0"/>
              <a:t>SPI_SEL_SOFTWARE</a:t>
            </a:r>
          </a:p>
          <a:p>
            <a:r>
              <a:rPr lang="en-US" altLang="zh-TW" dirty="0" err="1">
                <a:solidFill>
                  <a:srgbClr val="FFC000"/>
                </a:solidFill>
              </a:rPr>
              <a:t>SPI_SELPOLARITY_x</a:t>
            </a:r>
            <a:endParaRPr lang="en-US" altLang="zh-TW" dirty="0">
              <a:solidFill>
                <a:srgbClr val="FFC000"/>
              </a:solidFill>
            </a:endParaRPr>
          </a:p>
          <a:p>
            <a:pPr lvl="1"/>
            <a:r>
              <a:rPr lang="en-US" altLang="zh-TW" dirty="0"/>
              <a:t>SPI_SELPOLARITY_HIGH</a:t>
            </a:r>
          </a:p>
          <a:p>
            <a:pPr lvl="1"/>
            <a:r>
              <a:rPr lang="en-US" altLang="zh-TW" dirty="0"/>
              <a:t>SPI_SELPOLARITY_LOW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B28FC8-EDD5-41B8-9901-7C9B0BAC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(10/11)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D5122465-A6E2-4304-999D-6EC5B5231371}"/>
              </a:ext>
            </a:extLst>
          </p:cNvPr>
          <p:cNvSpPr txBox="1">
            <a:spLocks/>
          </p:cNvSpPr>
          <p:nvPr/>
        </p:nvSpPr>
        <p:spPr>
          <a:xfrm>
            <a:off x="4932040" y="1196752"/>
            <a:ext cx="4042792" cy="4810539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dirty="0" err="1">
                <a:solidFill>
                  <a:srgbClr val="00B0F0"/>
                </a:solidFill>
              </a:rPr>
              <a:t>SPI_FIRSTBIT_x</a:t>
            </a:r>
            <a:endParaRPr lang="en-US" altLang="zh-TW" dirty="0">
              <a:solidFill>
                <a:srgbClr val="00B0F0"/>
              </a:solidFill>
            </a:endParaRPr>
          </a:p>
          <a:p>
            <a:pPr lvl="1" fontAlgn="auto"/>
            <a:r>
              <a:rPr lang="en-US" altLang="zh-TW" dirty="0"/>
              <a:t>SPI_FIRSTBIT_LSB </a:t>
            </a:r>
          </a:p>
          <a:p>
            <a:pPr lvl="1" fontAlgn="auto"/>
            <a:r>
              <a:rPr lang="en-US" altLang="zh-TW" dirty="0"/>
              <a:t>SPI_FIRSTBIT_MSB </a:t>
            </a:r>
          </a:p>
          <a:p>
            <a:pPr fontAlgn="auto"/>
            <a:r>
              <a:rPr lang="en-US" altLang="zh-TW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SPI_CPOL_x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1" fontAlgn="auto"/>
            <a:r>
              <a:rPr lang="en-US" altLang="zh-TW" dirty="0"/>
              <a:t>SPI_CPOL_HIGH </a:t>
            </a:r>
          </a:p>
          <a:p>
            <a:pPr lvl="1" fontAlgn="auto"/>
            <a:r>
              <a:rPr lang="en-US" altLang="zh-TW" dirty="0"/>
              <a:t>SPI_CPOL_LOW </a:t>
            </a:r>
          </a:p>
          <a:p>
            <a:pPr fontAlgn="auto"/>
            <a:r>
              <a:rPr lang="en-US" altLang="zh-TW" dirty="0" err="1">
                <a:solidFill>
                  <a:srgbClr val="0070C0"/>
                </a:solidFill>
              </a:rPr>
              <a:t>SPI_CPHA_x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</a:p>
          <a:p>
            <a:pPr lvl="1" fontAlgn="auto"/>
            <a:r>
              <a:rPr lang="en-US" altLang="zh-TW" dirty="0"/>
              <a:t>SPI_CPHA_FIRST </a:t>
            </a:r>
          </a:p>
          <a:p>
            <a:pPr lvl="1" fontAlgn="auto"/>
            <a:r>
              <a:rPr lang="en-US" altLang="zh-TW" dirty="0"/>
              <a:t>SPI_CPHA_SECOND </a:t>
            </a:r>
          </a:p>
          <a:p>
            <a:pPr fontAlgn="auto"/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</a:rPr>
              <a:t>NewState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pPr lvl="1" fontAlgn="auto"/>
            <a:r>
              <a:rPr lang="en-US" altLang="zh-TW" dirty="0"/>
              <a:t>DISABLE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dirty="0"/>
              <a:t>ENABLE</a:t>
            </a:r>
          </a:p>
          <a:p>
            <a:pPr fontAlgn="auto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40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SPI Enable</a:t>
            </a:r>
          </a:p>
          <a:p>
            <a:pPr lvl="1"/>
            <a:r>
              <a:rPr lang="en-US" altLang="zh-TW" sz="2000" dirty="0" err="1"/>
              <a:t>SPI_Cmd</a:t>
            </a:r>
            <a:r>
              <a:rPr lang="en-US" altLang="zh-TW" sz="2000" dirty="0"/>
              <a:t>( </a:t>
            </a:r>
            <a:r>
              <a:rPr lang="en-US" altLang="zh-TW" sz="2000" dirty="0" err="1"/>
              <a:t>HT_SPIx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marL="363537" lvl="1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取得</a:t>
            </a:r>
            <a:r>
              <a:rPr lang="en-US" altLang="zh-TW" sz="2400" dirty="0"/>
              <a:t>SPI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SPI_GetFlagStatus</a:t>
            </a:r>
            <a:r>
              <a:rPr lang="en-US" altLang="zh-TW" sz="2000" dirty="0"/>
              <a:t>( </a:t>
            </a:r>
            <a:r>
              <a:rPr lang="en-US" altLang="zh-TW" sz="2000" dirty="0" err="1"/>
              <a:t>HT_SPIx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bg2">
                    <a:lumMod val="50000"/>
                  </a:schemeClr>
                </a:solidFill>
              </a:rPr>
              <a:t>SPI_Flag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1600" dirty="0"/>
              <a:t>SPI_FLAG_TXBE</a:t>
            </a:r>
          </a:p>
          <a:p>
            <a:pPr lvl="2"/>
            <a:r>
              <a:rPr lang="en-US" altLang="zh-TW" sz="1600" dirty="0"/>
              <a:t>SPI_FLAG_RXBNE</a:t>
            </a:r>
          </a:p>
          <a:p>
            <a:pPr lvl="2"/>
            <a:r>
              <a:rPr lang="en-US" altLang="zh-TW" sz="1600" dirty="0"/>
              <a:t>…</a:t>
            </a:r>
          </a:p>
          <a:p>
            <a:endParaRPr lang="en-US" altLang="zh-TW" sz="2400" dirty="0"/>
          </a:p>
          <a:p>
            <a:r>
              <a:rPr lang="zh-TW" altLang="en-US" sz="2400" dirty="0"/>
              <a:t>取得資料</a:t>
            </a:r>
            <a:r>
              <a:rPr lang="en-US" altLang="zh-TW" sz="2400" dirty="0"/>
              <a:t>(</a:t>
            </a:r>
            <a:r>
              <a:rPr lang="zh-TW" altLang="en-US" sz="2400" dirty="0"/>
              <a:t>讀取前可先確認是否有資料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SPI_ReceiveData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HT_SPIx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傳送資料</a:t>
            </a:r>
            <a:r>
              <a:rPr lang="en-US" altLang="zh-TW" sz="2400" dirty="0"/>
              <a:t>(</a:t>
            </a:r>
            <a:r>
              <a:rPr lang="zh-TW" altLang="en-US" sz="2400" dirty="0"/>
              <a:t>發出傳送前後可確認是否傳送完成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SPI_SendData</a:t>
            </a:r>
            <a:r>
              <a:rPr lang="en-US" altLang="zh-TW" sz="2000" dirty="0"/>
              <a:t>( </a:t>
            </a:r>
            <a:r>
              <a:rPr lang="en-US" altLang="zh-TW" sz="2000" dirty="0" err="1"/>
              <a:t>HT_SPIx</a:t>
            </a:r>
            <a:r>
              <a:rPr lang="en-US" altLang="zh-TW" sz="2000" dirty="0"/>
              <a:t>, Data)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(11/11)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32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Flash Memory(</a:t>
            </a:r>
            <a:r>
              <a:rPr lang="zh-TW" altLang="en-US" dirty="0"/>
              <a:t>快閃記憶體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是一種</a:t>
            </a:r>
            <a:r>
              <a:rPr lang="en-US" altLang="zh-TW" dirty="0"/>
              <a:t>EEPROM</a:t>
            </a:r>
            <a:r>
              <a:rPr lang="zh-TW" altLang="en-US" dirty="0"/>
              <a:t>的形式。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EEPROM</a:t>
            </a:r>
            <a:r>
              <a:rPr lang="zh-TW" altLang="en-US" dirty="0"/>
              <a:t>」這個字眼通常特指非快閃式、以小區段為清除單位的</a:t>
            </a:r>
            <a:r>
              <a:rPr lang="en-US" altLang="zh-TW" dirty="0"/>
              <a:t>EEPROM</a:t>
            </a:r>
            <a:r>
              <a:rPr lang="zh-TW" altLang="en-US" dirty="0"/>
              <a:t>，「</a:t>
            </a:r>
            <a:r>
              <a:rPr lang="en-US" altLang="zh-TW" dirty="0"/>
              <a:t>Flash</a:t>
            </a:r>
            <a:r>
              <a:rPr lang="zh-TW" altLang="en-US" dirty="0"/>
              <a:t>」是一種特殊的、以大區塊抹寫的</a:t>
            </a:r>
            <a:r>
              <a:rPr lang="en-US" altLang="zh-TW" dirty="0"/>
              <a:t>EEPROM</a:t>
            </a:r>
          </a:p>
          <a:p>
            <a:pPr lvl="1"/>
            <a:r>
              <a:rPr lang="zh-TW" altLang="en-US" dirty="0"/>
              <a:t>實驗版使用之</a:t>
            </a:r>
            <a:r>
              <a:rPr lang="en-US" altLang="zh-TW" dirty="0"/>
              <a:t>Flash</a:t>
            </a:r>
            <a:r>
              <a:rPr lang="zh-TW" altLang="en-US" dirty="0"/>
              <a:t>為</a:t>
            </a:r>
            <a:r>
              <a:rPr lang="en-US" altLang="zh-TW" dirty="0"/>
              <a:t>MX25L6406E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b="1" dirty="0"/>
          </a:p>
          <a:p>
            <a:r>
              <a:rPr lang="en-US" altLang="zh-TW" dirty="0"/>
              <a:t>MX25L6406E</a:t>
            </a:r>
          </a:p>
          <a:p>
            <a:pPr lvl="1"/>
            <a:r>
              <a:rPr lang="zh-TW" altLang="en-US" dirty="0"/>
              <a:t>序列式</a:t>
            </a:r>
            <a:r>
              <a:rPr lang="en-US" altLang="zh-TW" dirty="0"/>
              <a:t>Flash </a:t>
            </a:r>
          </a:p>
          <a:p>
            <a:pPr lvl="2"/>
            <a:r>
              <a:rPr lang="en-US" altLang="zh-TW" dirty="0"/>
              <a:t>SPI</a:t>
            </a:r>
            <a:r>
              <a:rPr lang="zh-TW" altLang="en-US" dirty="0"/>
              <a:t>格式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Flash (1/6)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065864-3D80-4FB6-A227-951B39BC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601" y="3645024"/>
            <a:ext cx="3544040" cy="27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封包指令</a:t>
            </a:r>
            <a:endParaRPr lang="en-US" altLang="zh-TW" dirty="0"/>
          </a:p>
          <a:p>
            <a:pPr lvl="1"/>
            <a:r>
              <a:rPr lang="zh-TW" altLang="en-US" sz="2000" dirty="0"/>
              <a:t>將指令包含在封包內進行控制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Flash (2/6)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4ABA26-C342-4B1B-A76C-B9187B6E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" y="2416029"/>
            <a:ext cx="9144000" cy="32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封包指令</a:t>
            </a:r>
            <a:endParaRPr lang="en-US" altLang="zh-TW" dirty="0"/>
          </a:p>
          <a:p>
            <a:pPr lvl="1"/>
            <a:r>
              <a:rPr lang="zh-TW" altLang="en-US" sz="2000" dirty="0"/>
              <a:t>將指令包含在封包內進行控制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Flash (3/6)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43CBE-E1DD-461C-B7B7-5A4B338B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32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封包指令</a:t>
            </a:r>
            <a:endParaRPr lang="en-US" altLang="zh-TW" dirty="0"/>
          </a:p>
          <a:p>
            <a:pPr lvl="1"/>
            <a:r>
              <a:rPr lang="zh-TW" altLang="en-US" sz="2000" dirty="0"/>
              <a:t>將指令包含在封包內進行控制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Flash (4/6)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41B14E-282E-43CD-8D6E-D4582388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33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  <a:p>
            <a:r>
              <a:rPr lang="zh-TW" altLang="en-US" dirty="0"/>
              <a:t>使用的元件設備</a:t>
            </a:r>
          </a:p>
          <a:p>
            <a:r>
              <a:rPr lang="zh-TW" altLang="en-US" dirty="0"/>
              <a:t>實驗原理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9989A7-C0B1-4AC5-8D0A-33A36338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如何傳送指令進行資料讀寫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 err="1"/>
              <a:t>PageWrite</a:t>
            </a:r>
            <a:r>
              <a:rPr lang="zh-TW" altLang="en-US" dirty="0"/>
              <a:t>為範例</a:t>
            </a:r>
            <a:endParaRPr lang="en-US" altLang="zh-TW" dirty="0"/>
          </a:p>
          <a:p>
            <a:pPr lvl="2"/>
            <a:r>
              <a:rPr lang="zh-TW" altLang="en-US" dirty="0"/>
              <a:t>傳送指令 </a:t>
            </a:r>
            <a:r>
              <a:rPr lang="en-US" altLang="zh-TW" dirty="0"/>
              <a:t>WREN(0x06)</a:t>
            </a:r>
          </a:p>
          <a:p>
            <a:pPr lvl="3"/>
            <a:r>
              <a:rPr lang="zh-TW" altLang="en-US" dirty="0"/>
              <a:t>選片</a:t>
            </a:r>
            <a:r>
              <a:rPr lang="en-US" altLang="zh-TW" dirty="0"/>
              <a:t>SS/CS</a:t>
            </a:r>
            <a:r>
              <a:rPr lang="zh-TW" altLang="en-US" dirty="0"/>
              <a:t>有效</a:t>
            </a:r>
            <a:endParaRPr lang="en-US" altLang="zh-TW" dirty="0"/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(WREN)</a:t>
            </a:r>
          </a:p>
          <a:p>
            <a:pPr lvl="3"/>
            <a:r>
              <a:rPr lang="zh-TW" altLang="en-US" dirty="0"/>
              <a:t>選片</a:t>
            </a:r>
            <a:r>
              <a:rPr lang="en-US" altLang="zh-TW" dirty="0"/>
              <a:t>SS/CS</a:t>
            </a:r>
            <a:r>
              <a:rPr lang="zh-TW" altLang="en-US" dirty="0"/>
              <a:t>結束</a:t>
            </a:r>
            <a:endParaRPr lang="en-US" altLang="zh-TW" dirty="0"/>
          </a:p>
          <a:p>
            <a:pPr lvl="2"/>
            <a:r>
              <a:rPr lang="zh-TW" altLang="en-US" dirty="0"/>
              <a:t>傳送指令 </a:t>
            </a:r>
            <a:r>
              <a:rPr lang="en-US" altLang="zh-TW" dirty="0"/>
              <a:t>PP(0x02)</a:t>
            </a:r>
            <a:r>
              <a:rPr lang="zh-TW" altLang="en-US" dirty="0"/>
              <a:t>及資料</a:t>
            </a:r>
            <a:endParaRPr lang="en-US" altLang="zh-TW" dirty="0"/>
          </a:p>
          <a:p>
            <a:pPr lvl="3"/>
            <a:r>
              <a:rPr lang="zh-TW" altLang="en-US" dirty="0"/>
              <a:t>選片</a:t>
            </a:r>
            <a:r>
              <a:rPr lang="en-US" altLang="zh-TW" dirty="0"/>
              <a:t>SS/CS</a:t>
            </a:r>
            <a:r>
              <a:rPr lang="zh-TW" altLang="en-US" dirty="0"/>
              <a:t>有效</a:t>
            </a:r>
            <a:endParaRPr lang="en-US" altLang="zh-TW" dirty="0"/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(PP)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(Address1)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(Address2)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(Address3)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(Data0)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(Data1)</a:t>
            </a:r>
          </a:p>
          <a:p>
            <a:pPr lvl="3"/>
            <a:r>
              <a:rPr lang="en-US" altLang="zh-TW" dirty="0"/>
              <a:t>….</a:t>
            </a:r>
          </a:p>
          <a:p>
            <a:pPr lvl="3"/>
            <a:r>
              <a:rPr lang="en-US" altLang="zh-TW" dirty="0" err="1"/>
              <a:t>SPI_SendData</a:t>
            </a:r>
            <a:r>
              <a:rPr lang="en-US" altLang="zh-TW" dirty="0"/>
              <a:t>(</a:t>
            </a:r>
            <a:r>
              <a:rPr lang="en-US" altLang="zh-TW" dirty="0" err="1"/>
              <a:t>DataN</a:t>
            </a:r>
            <a:r>
              <a:rPr lang="en-US" altLang="zh-TW" dirty="0"/>
              <a:t>)(</a:t>
            </a:r>
            <a:r>
              <a:rPr lang="zh-TW" altLang="en-US" dirty="0"/>
              <a:t>須注意</a:t>
            </a:r>
            <a:r>
              <a:rPr lang="en-US" altLang="zh-TW" dirty="0"/>
              <a:t>Page</a:t>
            </a:r>
            <a:r>
              <a:rPr lang="zh-TW" altLang="en-US" dirty="0"/>
              <a:t>大小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選片</a:t>
            </a:r>
            <a:r>
              <a:rPr lang="en-US" altLang="zh-TW" dirty="0"/>
              <a:t>SS/CS</a:t>
            </a:r>
            <a:r>
              <a:rPr lang="zh-TW" altLang="en-US" dirty="0"/>
              <a:t>結束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605235-A337-45AB-84F0-85999C1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Flash (5/6)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64CA1B-1E1B-439C-9F0F-8AED27A72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00"/>
          <a:stretch/>
        </p:blipFill>
        <p:spPr>
          <a:xfrm>
            <a:off x="6516216" y="3257023"/>
            <a:ext cx="2267744" cy="33132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59DEAC-0FBD-40F8-9F56-E35BE0C0E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0"/>
          <a:stretch/>
        </p:blipFill>
        <p:spPr>
          <a:xfrm>
            <a:off x="6516216" y="116632"/>
            <a:ext cx="2267744" cy="32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寫入資料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SPI_FLASH_BufferWrite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WriteBuffer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WriteAddr</a:t>
            </a:r>
            <a:r>
              <a:rPr lang="en-US" altLang="zh-TW" sz="2000" dirty="0">
                <a:solidFill>
                  <a:srgbClr val="00B050"/>
                </a:solidFill>
              </a:rPr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NumOfWriteByte</a:t>
            </a:r>
            <a:r>
              <a:rPr lang="en-US" altLang="zh-TW" sz="20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n-US" altLang="zh-TW" dirty="0" err="1"/>
              <a:t>WriteBuffer</a:t>
            </a:r>
            <a:r>
              <a:rPr lang="zh-TW" altLang="en-US" dirty="0"/>
              <a:t>：欲傳送資料</a:t>
            </a:r>
            <a:r>
              <a:rPr lang="en-US" altLang="zh-TW" dirty="0"/>
              <a:t>8bit</a:t>
            </a:r>
            <a:r>
              <a:rPr lang="zh-TW" altLang="en-US" dirty="0"/>
              <a:t>陣列</a:t>
            </a:r>
            <a:endParaRPr lang="en-US" altLang="zh-TW" dirty="0"/>
          </a:p>
          <a:p>
            <a:pPr lvl="2"/>
            <a:r>
              <a:rPr lang="en-US" altLang="zh-TW" dirty="0" err="1"/>
              <a:t>WriteAddr</a:t>
            </a:r>
            <a:r>
              <a:rPr lang="zh-TW" altLang="en-US" dirty="0"/>
              <a:t>：晶片內欲儲存位置</a:t>
            </a:r>
            <a:endParaRPr lang="en-US" altLang="zh-TW" dirty="0"/>
          </a:p>
          <a:p>
            <a:pPr lvl="2"/>
            <a:r>
              <a:rPr lang="en-US" altLang="zh-TW" dirty="0" err="1"/>
              <a:t>NumOfWriteByte</a:t>
            </a:r>
            <a:r>
              <a:rPr lang="zh-TW" altLang="en-US" dirty="0"/>
              <a:t>：資料大小</a:t>
            </a:r>
            <a:endParaRPr lang="en-US" altLang="zh-TW" dirty="0"/>
          </a:p>
          <a:p>
            <a:r>
              <a:rPr lang="zh-TW" altLang="en-US" sz="2400" dirty="0"/>
              <a:t>讀取資料</a:t>
            </a:r>
            <a:r>
              <a:rPr lang="en-US" altLang="zh-TW" sz="2400" dirty="0"/>
              <a:t>(Dual</a:t>
            </a:r>
            <a:r>
              <a:rPr lang="zh-TW" altLang="en-US" sz="2400" dirty="0"/>
              <a:t>模式，</a:t>
            </a:r>
            <a:r>
              <a:rPr lang="en-US" altLang="zh-TW" sz="2400" dirty="0"/>
              <a:t>MOSI-&gt;SI0, MISO-&gt;SI1</a:t>
            </a:r>
            <a:r>
              <a:rPr lang="zh-TW" altLang="en-US" sz="2400" dirty="0"/>
              <a:t>，</a:t>
            </a:r>
            <a:r>
              <a:rPr lang="en-US" altLang="zh-TW" sz="2400" dirty="0"/>
              <a:t>2bit</a:t>
            </a:r>
            <a:r>
              <a:rPr lang="zh-TW" altLang="en-US" sz="2400" dirty="0"/>
              <a:t>並列傳輸，資料量</a:t>
            </a:r>
            <a:r>
              <a:rPr lang="en-US" altLang="zh-TW" sz="2400" dirty="0"/>
              <a:t>8bit-&gt;16bit)</a:t>
            </a:r>
          </a:p>
          <a:p>
            <a:pPr lvl="1"/>
            <a:r>
              <a:rPr lang="en-US" altLang="zh-TW" sz="2000" dirty="0" err="1"/>
              <a:t>SPI_FLASH_BufferDualRead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ReadBuffer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bg2">
                    <a:lumMod val="50000"/>
                  </a:schemeClr>
                </a:solidFill>
              </a:rPr>
              <a:t>ReadAddr,NumOfReadByte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dirty="0" err="1"/>
              <a:t>ReadBuffer</a:t>
            </a:r>
            <a:r>
              <a:rPr lang="en-US" altLang="zh-TW" dirty="0"/>
              <a:t> </a:t>
            </a:r>
            <a:r>
              <a:rPr lang="zh-TW" altLang="en-US" dirty="0"/>
              <a:t>：欲傳送資料</a:t>
            </a:r>
            <a:r>
              <a:rPr lang="en-US" altLang="zh-TW" dirty="0"/>
              <a:t>16bit</a:t>
            </a:r>
            <a:r>
              <a:rPr lang="zh-TW" altLang="en-US" dirty="0"/>
              <a:t>陣列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ReadAddr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dirty="0"/>
              <a:t>：晶片內欲儲存位置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NumOfReadByte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dirty="0"/>
              <a:t>：資料大小</a:t>
            </a:r>
            <a:endParaRPr lang="en-US" altLang="zh-TW" sz="2400" dirty="0"/>
          </a:p>
          <a:p>
            <a:r>
              <a:rPr lang="zh-TW" altLang="en-US" sz="2400" dirty="0"/>
              <a:t>清除資料</a:t>
            </a:r>
            <a:r>
              <a:rPr lang="en-US" altLang="zh-TW" sz="2400" dirty="0"/>
              <a:t>(</a:t>
            </a:r>
            <a:r>
              <a:rPr lang="zh-TW" altLang="en-US" sz="2400" dirty="0"/>
              <a:t>以</a:t>
            </a:r>
            <a:r>
              <a:rPr lang="en-US" altLang="zh-TW" sz="2400" dirty="0"/>
              <a:t>Sector</a:t>
            </a:r>
            <a:r>
              <a:rPr lang="zh-TW" altLang="en-US" sz="2400" dirty="0"/>
              <a:t>為單位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SPI_FLASH_SectorErase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SectorAddr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Flash (6/6)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1EDEE2-D97D-4DCC-9CCF-F606AC33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4119604"/>
            <a:ext cx="2934513" cy="22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4" y="1196752"/>
            <a:ext cx="9083352" cy="4810539"/>
          </a:xfrm>
        </p:spPr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…\example\SPI\Flash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寫入資料至</a:t>
            </a:r>
            <a:r>
              <a:rPr lang="en-US" altLang="zh-TW" dirty="0"/>
              <a:t>SPI</a:t>
            </a:r>
            <a:r>
              <a:rPr lang="zh-TW" altLang="en-US" dirty="0"/>
              <a:t> </a:t>
            </a:r>
            <a:r>
              <a:rPr lang="en-US" altLang="zh-TW" dirty="0"/>
              <a:t>Flash</a:t>
            </a:r>
            <a:r>
              <a:rPr lang="zh-TW" altLang="en-US" dirty="0"/>
              <a:t>，並讀取</a:t>
            </a:r>
            <a:r>
              <a:rPr lang="en-US" altLang="zh-TW" dirty="0"/>
              <a:t>SPI</a:t>
            </a:r>
            <a:r>
              <a:rPr lang="zh-TW" altLang="en-US" dirty="0"/>
              <a:t> </a:t>
            </a:r>
            <a:r>
              <a:rPr lang="en-US" altLang="zh-TW" dirty="0"/>
              <a:t>Flash</a:t>
            </a:r>
            <a:r>
              <a:rPr lang="zh-TW" altLang="en-US" dirty="0"/>
              <a:t>內資料</a:t>
            </a:r>
            <a:endParaRPr lang="en-US" altLang="zh-TW" dirty="0"/>
          </a:p>
          <a:p>
            <a:pPr lvl="1"/>
            <a:r>
              <a:rPr lang="en-US" altLang="zh-TW" dirty="0"/>
              <a:t>LED1</a:t>
            </a:r>
            <a:r>
              <a:rPr lang="zh-TW" altLang="en-US" dirty="0"/>
              <a:t>確認</a:t>
            </a:r>
            <a:r>
              <a:rPr lang="en-US" altLang="zh-TW" dirty="0"/>
              <a:t>SPI</a:t>
            </a:r>
            <a:r>
              <a:rPr lang="zh-TW" altLang="en-US" dirty="0"/>
              <a:t>設定是否成功</a:t>
            </a:r>
            <a:endParaRPr lang="en-US" altLang="zh-TW" dirty="0"/>
          </a:p>
          <a:p>
            <a:pPr lvl="1"/>
            <a:r>
              <a:rPr lang="en-US" altLang="zh-TW" dirty="0"/>
              <a:t>LED2</a:t>
            </a:r>
            <a:r>
              <a:rPr lang="zh-TW" altLang="en-US" dirty="0"/>
              <a:t>確認寫入與讀取資料是否相同</a:t>
            </a:r>
            <a:endParaRPr lang="en-US" altLang="zh-TW" dirty="0"/>
          </a:p>
          <a:p>
            <a:pPr lvl="1"/>
            <a:r>
              <a:rPr lang="en-US" altLang="zh-TW" dirty="0"/>
              <a:t>LED3</a:t>
            </a:r>
            <a:r>
              <a:rPr lang="zh-TW" altLang="en-US" dirty="0"/>
              <a:t>確認是否清除資料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</p:spTree>
    <p:extLst>
      <p:ext uri="{BB962C8B-B14F-4D97-AF65-F5344CB8AC3E}">
        <p14:creationId xmlns:p14="http://schemas.microsoft.com/office/powerpoint/2010/main" val="177858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/>
              <a:t>變數與記憶體位置設定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CKCU</a:t>
            </a:r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</a:endParaRPr>
          </a:p>
          <a:p>
            <a:pPr marL="363537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>
                <a:latin typeface="標楷體" panose="03000509000000000000" pitchFamily="65" charset="-120"/>
              </a:rPr>
              <a:t>設定 啟用三個</a:t>
            </a:r>
            <a:r>
              <a:rPr lang="en-US" altLang="zh-TW" dirty="0"/>
              <a:t>LED</a:t>
            </a:r>
            <a:r>
              <a:rPr lang="zh-TW" altLang="en-US" dirty="0">
                <a:latin typeface="標楷體" panose="03000509000000000000" pitchFamily="65" charset="-120"/>
              </a:rPr>
              <a:t>燈</a:t>
            </a:r>
          </a:p>
          <a:p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16" y="3645024"/>
            <a:ext cx="3371799" cy="9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61" y="4941168"/>
            <a:ext cx="4091880" cy="158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1"/>
          <a:stretch/>
        </p:blipFill>
        <p:spPr bwMode="auto">
          <a:xfrm>
            <a:off x="1632249" y="2060849"/>
            <a:ext cx="4091880" cy="122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92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SPI</a:t>
            </a:r>
            <a:r>
              <a:rPr lang="zh-TW" altLang="en-US" dirty="0">
                <a:latin typeface="標楷體" panose="03000509000000000000" pitchFamily="65" charset="-120"/>
              </a:rPr>
              <a:t>設定，在</a:t>
            </a:r>
            <a:r>
              <a:rPr lang="en-US" altLang="zh-TW" dirty="0" err="1">
                <a:latin typeface="標楷體" panose="03000509000000000000" pitchFamily="65" charset="-120"/>
              </a:rPr>
              <a:t>SPI_FLASH_Init</a:t>
            </a:r>
            <a:r>
              <a:rPr lang="zh-TW" altLang="en-US" dirty="0">
                <a:latin typeface="標楷體" panose="03000509000000000000" pitchFamily="65" charset="-120"/>
              </a:rPr>
              <a:t>副函式內設定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363537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51619"/>
            <a:ext cx="5328592" cy="490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16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主程式撰寫</a:t>
            </a:r>
            <a:r>
              <a:rPr lang="en-US" altLang="zh-TW" dirty="0"/>
              <a:t>(1/3)</a:t>
            </a:r>
          </a:p>
          <a:p>
            <a:pPr lvl="2"/>
            <a:r>
              <a:rPr lang="zh-TW" altLang="en-US" dirty="0"/>
              <a:t>初始設定函式引用</a:t>
            </a:r>
            <a:endParaRPr lang="en-US" altLang="zh-TW" dirty="0"/>
          </a:p>
          <a:p>
            <a:pPr lvl="2"/>
            <a:r>
              <a:rPr lang="en-US" altLang="zh-TW" dirty="0"/>
              <a:t>LED1</a:t>
            </a:r>
            <a:r>
              <a:rPr lang="zh-TW" altLang="en-US" dirty="0"/>
              <a:t>確認</a:t>
            </a:r>
            <a:r>
              <a:rPr lang="en-US" altLang="zh-TW" dirty="0"/>
              <a:t>SPI</a:t>
            </a:r>
            <a:r>
              <a:rPr lang="zh-TW" altLang="en-US" dirty="0"/>
              <a:t>設定是否成功</a:t>
            </a:r>
            <a:endParaRPr lang="en-US" altLang="zh-TW" dirty="0"/>
          </a:p>
          <a:p>
            <a:pPr lvl="2"/>
            <a:endParaRPr lang="en-US" altLang="zh-TW" dirty="0">
              <a:latin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70" y="2493660"/>
            <a:ext cx="61531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23728" y="4005064"/>
            <a:ext cx="1296144" cy="1737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19872" y="393305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上頁所述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2337082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主程式撰寫</a:t>
            </a:r>
            <a:r>
              <a:rPr lang="en-US" altLang="zh-TW" dirty="0"/>
              <a:t>(2/3)</a:t>
            </a:r>
          </a:p>
          <a:p>
            <a:pPr lvl="2"/>
            <a:r>
              <a:rPr lang="en-US" altLang="zh-TW" dirty="0"/>
              <a:t>LED2</a:t>
            </a:r>
            <a:r>
              <a:rPr lang="zh-TW" altLang="en-US" dirty="0"/>
              <a:t>確認寫入與讀取資料是否相同</a:t>
            </a:r>
            <a:endParaRPr lang="en-US" altLang="zh-TW" dirty="0"/>
          </a:p>
          <a:p>
            <a:pPr lvl="2"/>
            <a:endParaRPr lang="en-US" altLang="zh-TW" dirty="0">
              <a:latin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8" y="2060847"/>
            <a:ext cx="5897023" cy="398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1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主程式撰寫</a:t>
            </a:r>
            <a:r>
              <a:rPr lang="en-US" altLang="zh-TW" dirty="0"/>
              <a:t>(3/3)</a:t>
            </a:r>
          </a:p>
          <a:p>
            <a:pPr lvl="2"/>
            <a:r>
              <a:rPr lang="en-US" altLang="zh-TW" dirty="0"/>
              <a:t>LED3</a:t>
            </a:r>
            <a:r>
              <a:rPr lang="zh-TW" altLang="en-US" dirty="0"/>
              <a:t>確認是否清除資料</a:t>
            </a:r>
            <a:endParaRPr lang="en-US" altLang="zh-TW" dirty="0"/>
          </a:p>
          <a:p>
            <a:pPr lvl="2"/>
            <a:endParaRPr lang="en-US" altLang="zh-TW" dirty="0">
              <a:latin typeface="標楷體" panose="03000509000000000000" pitchFamily="65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19176"/>
            <a:ext cx="63246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68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將字串存入</a:t>
            </a:r>
            <a:r>
              <a:rPr lang="en-US" altLang="zh-TW" dirty="0"/>
              <a:t>SPI FLASH memory</a:t>
            </a:r>
            <a:r>
              <a:rPr lang="zh-TW" altLang="en-US" dirty="0"/>
              <a:t>，再讀取</a:t>
            </a:r>
            <a:r>
              <a:rPr lang="en-US" altLang="zh-TW" dirty="0"/>
              <a:t>SPI FLASH memory</a:t>
            </a:r>
            <a:r>
              <a:rPr lang="zh-TW" altLang="en-US" dirty="0"/>
              <a:t>中的資料，並將資料印出。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RETARGET_Configuration</a:t>
            </a:r>
            <a:r>
              <a:rPr lang="en-US" altLang="zh-TW" dirty="0"/>
              <a:t>(); //</a:t>
            </a:r>
            <a:r>
              <a:rPr lang="zh-TW" altLang="en-US" dirty="0"/>
              <a:t>宣告可輸出</a:t>
            </a:r>
            <a:r>
              <a:rPr lang="en-US" altLang="zh-TW" dirty="0" err="1"/>
              <a:t>printf</a:t>
            </a:r>
            <a:r>
              <a:rPr lang="zh-TW" altLang="en-US" dirty="0"/>
              <a:t>內容到電腦端</a:t>
            </a:r>
            <a:endParaRPr lang="en-US" altLang="zh-TW" dirty="0"/>
          </a:p>
          <a:p>
            <a:r>
              <a:rPr lang="zh-TW" altLang="en-US" dirty="0"/>
              <a:t>結果如下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字串資料為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hello world</a:t>
            </a:r>
          </a:p>
          <a:p>
            <a:pPr lvl="1"/>
            <a:endParaRPr lang="en-US" altLang="zh-TW" dirty="0">
              <a:latin typeface="標楷體" panose="03000509000000000000" pitchFamily="65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59261"/>
            <a:ext cx="518211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74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杜邦線母對母</a:t>
            </a:r>
            <a:r>
              <a:rPr lang="en-US" altLang="zh-TW" dirty="0"/>
              <a:t>(2</a:t>
            </a:r>
            <a:r>
              <a:rPr lang="zh-TW" altLang="en-US" dirty="0"/>
              <a:t>條以上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下週準備清單</a:t>
            </a:r>
          </a:p>
        </p:txBody>
      </p:sp>
    </p:spTree>
    <p:extLst>
      <p:ext uri="{BB962C8B-B14F-4D97-AF65-F5344CB8AC3E}">
        <p14:creationId xmlns:p14="http://schemas.microsoft.com/office/powerpoint/2010/main" val="3427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SPI(</a:t>
            </a:r>
            <a:r>
              <a:rPr lang="en-US" altLang="zh-TW" b="1" dirty="0"/>
              <a:t>Serial Peripheral Interface Bus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SPI</a:t>
            </a:r>
          </a:p>
          <a:p>
            <a:r>
              <a:rPr lang="zh-TW" altLang="en-US" dirty="0"/>
              <a:t>了解</a:t>
            </a:r>
            <a:r>
              <a:rPr lang="en-US" altLang="zh-TW" dirty="0"/>
              <a:t>Flash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學習使用</a:t>
            </a:r>
            <a:r>
              <a:rPr lang="en-US" altLang="zh-TW" dirty="0"/>
              <a:t>SPI Flash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292215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HT32F52352</a:t>
            </a:r>
            <a:r>
              <a:rPr lang="zh-TW" altLang="en-US" dirty="0"/>
              <a:t>開發板</a:t>
            </a:r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  <a:endParaRPr lang="en-US" altLang="zh-TW" dirty="0"/>
          </a:p>
          <a:p>
            <a:r>
              <a:rPr lang="zh-TW" altLang="en-US" dirty="0"/>
              <a:t>杜邦線材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7703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串行外設埠</a:t>
            </a:r>
            <a:r>
              <a:rPr lang="en-US" altLang="zh-TW" dirty="0"/>
              <a:t>(Serial Peripheral Interface Bus</a:t>
            </a:r>
            <a:r>
              <a:rPr lang="zh-TW" altLang="en-US" dirty="0"/>
              <a:t>，</a:t>
            </a:r>
            <a:r>
              <a:rPr lang="en-US" altLang="zh-TW" dirty="0"/>
              <a:t>SPI)</a:t>
            </a:r>
          </a:p>
          <a:p>
            <a:pPr lvl="1"/>
            <a:r>
              <a:rPr lang="zh-TW" altLang="en-US" dirty="0"/>
              <a:t>是一種用於短程通訊的同步串行通訊埠規範，主要應用於單晶片系統中。類似</a:t>
            </a:r>
            <a:r>
              <a:rPr lang="en-US" altLang="zh-TW" dirty="0"/>
              <a:t>I²C</a:t>
            </a:r>
            <a:r>
              <a:rPr lang="zh-TW" altLang="en-US" dirty="0"/>
              <a:t>。 這種埠首先被</a:t>
            </a:r>
            <a:r>
              <a:rPr lang="en-US" altLang="zh-TW" dirty="0"/>
              <a:t>Motorola</a:t>
            </a:r>
            <a:r>
              <a:rPr lang="zh-TW" altLang="en-US" dirty="0"/>
              <a:t>（摩托羅拉）公司開發，然後發展成了一種行業規範。通訊介面</a:t>
            </a:r>
            <a:endParaRPr lang="en-US" altLang="zh-TW" dirty="0"/>
          </a:p>
          <a:p>
            <a:pPr lvl="2"/>
            <a:r>
              <a:rPr lang="zh-TW" altLang="en-US" dirty="0"/>
              <a:t>定義線路：</a:t>
            </a:r>
            <a:r>
              <a:rPr lang="en-US" altLang="zh-TW" dirty="0"/>
              <a:t>MISO</a:t>
            </a:r>
            <a:r>
              <a:rPr lang="zh-TW" altLang="en-US" dirty="0"/>
              <a:t>、</a:t>
            </a:r>
            <a:r>
              <a:rPr lang="en-US" altLang="zh-TW" dirty="0"/>
              <a:t>MOSI</a:t>
            </a:r>
            <a:r>
              <a:rPr lang="zh-TW" altLang="en-US" dirty="0"/>
              <a:t>、</a:t>
            </a:r>
            <a:r>
              <a:rPr lang="en-US" altLang="zh-TW" dirty="0"/>
              <a:t>SS/CS</a:t>
            </a:r>
            <a:r>
              <a:rPr lang="zh-TW" altLang="en-US" dirty="0"/>
              <a:t>、</a:t>
            </a:r>
            <a:r>
              <a:rPr lang="en-US" altLang="zh-TW" dirty="0"/>
              <a:t>SCL</a:t>
            </a:r>
          </a:p>
          <a:p>
            <a:pPr lvl="2"/>
            <a:r>
              <a:rPr lang="zh-TW" altLang="en-US" dirty="0"/>
              <a:t>同一通道可串接多個元件</a:t>
            </a:r>
            <a:r>
              <a:rPr lang="en-US" altLang="zh-TW" dirty="0"/>
              <a:t>(</a:t>
            </a:r>
            <a:r>
              <a:rPr lang="zh-TW" altLang="en-US" dirty="0"/>
              <a:t>數量越多需要越多</a:t>
            </a:r>
            <a:r>
              <a:rPr lang="en-US" altLang="zh-TW" dirty="0"/>
              <a:t>SS</a:t>
            </a:r>
            <a:r>
              <a:rPr lang="zh-TW" altLang="en-US" dirty="0"/>
              <a:t>腳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特性：全雙工、漏極開路</a:t>
            </a:r>
            <a:r>
              <a:rPr lang="en-US" altLang="zh-TW" dirty="0"/>
              <a:t>(</a:t>
            </a:r>
            <a:r>
              <a:rPr lang="zh-TW" altLang="en-US" dirty="0"/>
              <a:t>需接上拉電組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</a:t>
            </a:r>
            <a:r>
              <a:rPr lang="zh-TW" altLang="en-US" dirty="0"/>
              <a:t> </a:t>
            </a:r>
            <a:r>
              <a:rPr lang="en-US" altLang="zh-TW" dirty="0"/>
              <a:t>(1/11)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主從端</a:t>
            </a:r>
            <a:endParaRPr lang="en-US" altLang="zh-TW" dirty="0"/>
          </a:p>
          <a:p>
            <a:pPr lvl="1"/>
            <a:r>
              <a:rPr lang="zh-TW" altLang="en-US" dirty="0"/>
              <a:t>主端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SCL</a:t>
            </a:r>
            <a:r>
              <a:rPr lang="zh-TW" altLang="en-US" dirty="0"/>
              <a:t>提供時脈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MOSI/MISO</a:t>
            </a:r>
            <a:r>
              <a:rPr lang="zh-TW" altLang="en-US" dirty="0"/>
              <a:t>控制從端使其接收</a:t>
            </a:r>
            <a:r>
              <a:rPr lang="en-US" altLang="zh-TW" dirty="0"/>
              <a:t>/</a:t>
            </a:r>
            <a:r>
              <a:rPr lang="zh-TW" altLang="en-US" dirty="0"/>
              <a:t>回傳資料</a:t>
            </a:r>
            <a:endParaRPr lang="en-US" altLang="zh-TW" dirty="0"/>
          </a:p>
          <a:p>
            <a:pPr lvl="1"/>
            <a:r>
              <a:rPr lang="zh-TW" altLang="en-US" dirty="0"/>
              <a:t>從端</a:t>
            </a:r>
            <a:endParaRPr lang="en-US" altLang="zh-TW" dirty="0"/>
          </a:p>
          <a:p>
            <a:pPr lvl="2"/>
            <a:r>
              <a:rPr lang="zh-TW" altLang="en-US" dirty="0"/>
              <a:t>具備</a:t>
            </a:r>
            <a:r>
              <a:rPr lang="en-US" altLang="zh-TW" dirty="0"/>
              <a:t>Address</a:t>
            </a:r>
            <a:r>
              <a:rPr lang="zh-TW" altLang="en-US" dirty="0"/>
              <a:t>以便主端選擇通訊對象</a:t>
            </a:r>
            <a:r>
              <a:rPr lang="en-US" altLang="zh-TW" dirty="0"/>
              <a:t>(</a:t>
            </a:r>
            <a:r>
              <a:rPr lang="zh-TW" altLang="en-US" dirty="0"/>
              <a:t>同一通道串接多個元件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被動的接收</a:t>
            </a:r>
            <a:r>
              <a:rPr lang="en-US" altLang="zh-TW" dirty="0"/>
              <a:t>/</a:t>
            </a:r>
            <a:r>
              <a:rPr lang="zh-TW" altLang="en-US" dirty="0"/>
              <a:t>傳送資料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</a:t>
            </a:r>
            <a:r>
              <a:rPr lang="zh-TW" altLang="en-US" dirty="0"/>
              <a:t> </a:t>
            </a:r>
            <a:r>
              <a:rPr lang="en-US" altLang="zh-TW" dirty="0"/>
              <a:t>(2/11)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f/fc/SPI_three_slaves.svg/1920px-SPI_three_slaves.svg.png">
            <a:extLst>
              <a:ext uri="{FF2B5EF4-FFF2-40B4-BE49-F238E27FC236}">
                <a16:creationId xmlns:a16="http://schemas.microsoft.com/office/drawing/2014/main" id="{6A0DF4EF-4D02-4D6D-8B00-547174E4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3530675" cy="28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選片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相同，</a:t>
            </a:r>
            <a:r>
              <a:rPr lang="en-US" altLang="zh-TW" dirty="0"/>
              <a:t>SPI</a:t>
            </a:r>
            <a:r>
              <a:rPr lang="zh-TW" altLang="en-US" dirty="0"/>
              <a:t>在通訊時需要進行選片，不同的是</a:t>
            </a:r>
            <a:endParaRPr lang="en-US" altLang="zh-TW" dirty="0"/>
          </a:p>
          <a:p>
            <a:pPr lvl="2"/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是在</a:t>
            </a:r>
            <a:r>
              <a:rPr lang="en-US" altLang="zh-TW" dirty="0"/>
              <a:t>SDA</a:t>
            </a:r>
            <a:r>
              <a:rPr lang="zh-TW" altLang="en-US" dirty="0"/>
              <a:t>腳傳送資料前先傳送</a:t>
            </a:r>
            <a:r>
              <a:rPr lang="en-US" altLang="zh-TW" dirty="0"/>
              <a:t>SLAVE ADDRESS</a:t>
            </a:r>
            <a:r>
              <a:rPr lang="zh-TW" altLang="en-US" dirty="0"/>
              <a:t>進行選片</a:t>
            </a:r>
            <a:endParaRPr lang="en-US" altLang="zh-TW" dirty="0"/>
          </a:p>
          <a:p>
            <a:pPr lvl="2"/>
            <a:r>
              <a:rPr lang="en-US" altLang="zh-TW" dirty="0"/>
              <a:t>SPI</a:t>
            </a:r>
            <a:r>
              <a:rPr lang="zh-TW" altLang="en-US" dirty="0"/>
              <a:t>在通訊開始前用</a:t>
            </a:r>
            <a:r>
              <a:rPr lang="en-US" altLang="zh-TW" dirty="0"/>
              <a:t>SS/CS</a:t>
            </a:r>
            <a:r>
              <a:rPr lang="zh-TW" altLang="en-US" dirty="0"/>
              <a:t>腳對需要溝通的晶片進行選片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(3/11)</a:t>
            </a:r>
            <a:endParaRPr lang="zh-TW" altLang="en-US" dirty="0"/>
          </a:p>
        </p:txBody>
      </p:sp>
      <p:pic>
        <p:nvPicPr>
          <p:cNvPr id="5" name="Picture 2" descr="https://upload.wikimedia.org/wikipedia/commons/thumb/f/fc/SPI_three_slaves.svg/1920px-SPI_three_slaves.svg.png">
            <a:extLst>
              <a:ext uri="{FF2B5EF4-FFF2-40B4-BE49-F238E27FC236}">
                <a16:creationId xmlns:a16="http://schemas.microsoft.com/office/drawing/2014/main" id="{684355C2-F731-48B3-9BE5-66EAF93A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1" y="2996952"/>
            <a:ext cx="3530675" cy="28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A31A11-9442-4FCF-BD18-FC455054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5" y="3447514"/>
            <a:ext cx="5349316" cy="20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</a:t>
            </a:r>
            <a:endParaRPr lang="en-US" altLang="zh-TW" dirty="0"/>
          </a:p>
          <a:p>
            <a:pPr lvl="1"/>
            <a:r>
              <a:rPr lang="zh-TW" altLang="en-US" dirty="0"/>
              <a:t>數據傳輸分</a:t>
            </a:r>
            <a:r>
              <a:rPr lang="en-US" altLang="zh-TW" dirty="0"/>
              <a:t>4</a:t>
            </a:r>
            <a:r>
              <a:rPr lang="zh-TW" altLang="en-US" dirty="0"/>
              <a:t>種模式，主要有</a:t>
            </a:r>
            <a:r>
              <a:rPr lang="en-US" altLang="zh-TW" dirty="0"/>
              <a:t>3</a:t>
            </a:r>
            <a:r>
              <a:rPr lang="zh-TW" altLang="en-US" dirty="0"/>
              <a:t>大特徵</a:t>
            </a:r>
            <a:endParaRPr lang="en-US" altLang="zh-TW" dirty="0"/>
          </a:p>
          <a:p>
            <a:pPr lvl="2"/>
            <a:r>
              <a:rPr lang="en-US" altLang="zh-TW" dirty="0"/>
              <a:t>CLK</a:t>
            </a:r>
            <a:r>
              <a:rPr lang="zh-TW" altLang="en-US" dirty="0"/>
              <a:t>的空閒態極性</a:t>
            </a:r>
            <a:endParaRPr lang="en-US" altLang="zh-TW" dirty="0"/>
          </a:p>
          <a:p>
            <a:pPr lvl="2"/>
            <a:r>
              <a:rPr lang="en-US" altLang="zh-TW" dirty="0"/>
              <a:t>CLK</a:t>
            </a:r>
            <a:r>
              <a:rPr lang="zh-TW" altLang="en-US" dirty="0"/>
              <a:t>與</a:t>
            </a:r>
            <a:r>
              <a:rPr lang="en-US" altLang="zh-TW" dirty="0"/>
              <a:t>DATA</a:t>
            </a:r>
            <a:r>
              <a:rPr lang="zh-TW" altLang="en-US" dirty="0"/>
              <a:t>間讀取與切換時序</a:t>
            </a:r>
            <a:endParaRPr lang="en-US" altLang="zh-TW" dirty="0"/>
          </a:p>
          <a:p>
            <a:pPr lvl="3"/>
            <a:r>
              <a:rPr lang="zh-TW" altLang="en-US" dirty="0"/>
              <a:t>開始傳輸時第一個</a:t>
            </a:r>
            <a:r>
              <a:rPr lang="en-US" altLang="zh-TW" dirty="0"/>
              <a:t>CLK</a:t>
            </a:r>
            <a:r>
              <a:rPr lang="zh-TW" altLang="en-US" dirty="0"/>
              <a:t>切換點，</a:t>
            </a:r>
            <a:r>
              <a:rPr lang="en-US" altLang="zh-TW" dirty="0"/>
              <a:t>DATA</a:t>
            </a:r>
            <a:r>
              <a:rPr lang="zh-TW" altLang="en-US" dirty="0"/>
              <a:t>是供讀取還是切換</a:t>
            </a:r>
            <a:endParaRPr lang="en-US" altLang="zh-TW" dirty="0"/>
          </a:p>
          <a:p>
            <a:pPr lvl="2"/>
            <a:r>
              <a:rPr lang="zh-TW" altLang="en-US" dirty="0"/>
              <a:t>連續傳輸下的</a:t>
            </a:r>
            <a:r>
              <a:rPr lang="en-US" altLang="zh-TW" dirty="0"/>
              <a:t>SS/CS</a:t>
            </a:r>
            <a:r>
              <a:rPr lang="zh-TW" altLang="en-US" dirty="0"/>
              <a:t>表現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(4/11)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D1267D-3915-4E27-8C96-179940CA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66032"/>
            <a:ext cx="2322215" cy="25573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F1F0CF-A7C2-4551-B40B-B205921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84" y="3749258"/>
            <a:ext cx="2134327" cy="2590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2C6F59-DF51-4959-BF0B-2F0C56EFF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11" y="3636104"/>
            <a:ext cx="2337704" cy="28172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38C425-3783-4F52-98AE-3AFDF97E6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638226" y="3685282"/>
            <a:ext cx="2220111" cy="27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</a:t>
            </a:r>
            <a:endParaRPr lang="en-US" altLang="zh-TW" dirty="0"/>
          </a:p>
          <a:p>
            <a:pPr lvl="1"/>
            <a:r>
              <a:rPr lang="zh-TW" altLang="en-US" dirty="0"/>
              <a:t>數據傳輸分</a:t>
            </a:r>
            <a:r>
              <a:rPr lang="en-US" altLang="zh-TW" dirty="0"/>
              <a:t>4</a:t>
            </a:r>
            <a:r>
              <a:rPr lang="zh-TW" altLang="en-US" dirty="0"/>
              <a:t>種模式，主要有</a:t>
            </a:r>
            <a:r>
              <a:rPr lang="en-US" altLang="zh-TW" dirty="0"/>
              <a:t>3</a:t>
            </a:r>
            <a:r>
              <a:rPr lang="zh-TW" altLang="en-US" dirty="0"/>
              <a:t>大特徵</a:t>
            </a:r>
            <a:endParaRPr lang="en-US" altLang="zh-TW" dirty="0"/>
          </a:p>
          <a:p>
            <a:pPr lvl="2"/>
            <a:r>
              <a:rPr lang="en-US" altLang="zh-TW" dirty="0"/>
              <a:t>CLK</a:t>
            </a:r>
            <a:r>
              <a:rPr lang="zh-TW" altLang="en-US" dirty="0"/>
              <a:t>的空閒態極性</a:t>
            </a:r>
            <a:endParaRPr lang="en-US" altLang="zh-TW" dirty="0"/>
          </a:p>
          <a:p>
            <a:pPr lvl="2"/>
            <a:r>
              <a:rPr lang="en-US" altLang="zh-TW" dirty="0"/>
              <a:t>CLK</a:t>
            </a:r>
            <a:r>
              <a:rPr lang="zh-TW" altLang="en-US" dirty="0"/>
              <a:t>與</a:t>
            </a:r>
            <a:r>
              <a:rPr lang="en-US" altLang="zh-TW" dirty="0"/>
              <a:t>DATA</a:t>
            </a:r>
            <a:r>
              <a:rPr lang="zh-TW" altLang="en-US" dirty="0"/>
              <a:t>間讀取與切換時序</a:t>
            </a:r>
            <a:endParaRPr lang="en-US" altLang="zh-TW" dirty="0"/>
          </a:p>
          <a:p>
            <a:pPr lvl="2"/>
            <a:r>
              <a:rPr lang="zh-TW" altLang="en-US" dirty="0"/>
              <a:t>連續傳輸下的</a:t>
            </a:r>
            <a:r>
              <a:rPr lang="en-US" altLang="zh-TW" dirty="0"/>
              <a:t>SS/CS</a:t>
            </a:r>
            <a:r>
              <a:rPr lang="zh-TW" altLang="en-US" dirty="0"/>
              <a:t>表現</a:t>
            </a:r>
            <a:endParaRPr lang="en-US" altLang="zh-TW" dirty="0"/>
          </a:p>
          <a:p>
            <a:pPr lvl="3"/>
            <a:r>
              <a:rPr lang="zh-TW" altLang="en-US" dirty="0"/>
              <a:t>與</a:t>
            </a:r>
            <a:r>
              <a:rPr lang="en-US" altLang="zh-TW" dirty="0"/>
              <a:t>CLK</a:t>
            </a:r>
            <a:r>
              <a:rPr lang="zh-TW" altLang="en-US" dirty="0"/>
              <a:t>與</a:t>
            </a:r>
            <a:r>
              <a:rPr lang="en-US" altLang="zh-TW" dirty="0"/>
              <a:t>DATA</a:t>
            </a:r>
            <a:r>
              <a:rPr lang="zh-TW" altLang="en-US" dirty="0"/>
              <a:t>間讀取與切換時序有關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SPI (5/11)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E5D704-52B7-4A7E-BDC8-05D95560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04" y="3573016"/>
            <a:ext cx="5814392" cy="13002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9E55D9-B756-442F-9E89-01DD6523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86" y="4783784"/>
            <a:ext cx="6156176" cy="13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9928</TotalTime>
  <Words>1641</Words>
  <Application>Microsoft Office PowerPoint</Application>
  <PresentationFormat>如螢幕大小 (4:3)</PresentationFormat>
  <Paragraphs>246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SPI (1/11)</vt:lpstr>
      <vt:lpstr>實驗原理— SPI (2/11)</vt:lpstr>
      <vt:lpstr>實驗原理— SPI (3/11)</vt:lpstr>
      <vt:lpstr>實驗原理— SPI (4/11)</vt:lpstr>
      <vt:lpstr>實驗原理— SPI (5/11)</vt:lpstr>
      <vt:lpstr>實驗原理— SPI (6/11)</vt:lpstr>
      <vt:lpstr>實驗原理— SPI (7/11)</vt:lpstr>
      <vt:lpstr>實驗原理— SPI (8/11)</vt:lpstr>
      <vt:lpstr>實驗原理— SPI (9/11)</vt:lpstr>
      <vt:lpstr>實驗原理— SPI (10/11)</vt:lpstr>
      <vt:lpstr>實驗原理— SPI (11/11)</vt:lpstr>
      <vt:lpstr>實驗原理— Flash (1/6)</vt:lpstr>
      <vt:lpstr>實驗原理— Flash (2/6)</vt:lpstr>
      <vt:lpstr>實驗原理— Flash (3/6)</vt:lpstr>
      <vt:lpstr>實驗原理— Flash (4/6)</vt:lpstr>
      <vt:lpstr>實驗原理— Flash (5/6)</vt:lpstr>
      <vt:lpstr>實驗原理— Flash (6/6)</vt:lpstr>
      <vt:lpstr>本單元實習</vt:lpstr>
      <vt:lpstr>範例講解 (1/6)</vt:lpstr>
      <vt:lpstr>範例講解 (2/6)</vt:lpstr>
      <vt:lpstr>範例講解 (3/6)</vt:lpstr>
      <vt:lpstr>範例講解 (4/6)</vt:lpstr>
      <vt:lpstr>範例講解 (5/6)</vt:lpstr>
      <vt:lpstr>範例講解 (6/6)</vt:lpstr>
      <vt:lpstr>下週準備清單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502</cp:revision>
  <dcterms:created xsi:type="dcterms:W3CDTF">2009-12-19T06:15:07Z</dcterms:created>
  <dcterms:modified xsi:type="dcterms:W3CDTF">2020-12-07T13:18:55Z</dcterms:modified>
</cp:coreProperties>
</file>