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4093" r:id="rId1"/>
  </p:sldMasterIdLst>
  <p:notesMasterIdLst>
    <p:notesMasterId r:id="rId29"/>
  </p:notesMasterIdLst>
  <p:handoutMasterIdLst>
    <p:handoutMasterId r:id="rId30"/>
  </p:handoutMasterIdLst>
  <p:sldIdLst>
    <p:sldId id="295" r:id="rId2"/>
    <p:sldId id="296" r:id="rId3"/>
    <p:sldId id="297" r:id="rId4"/>
    <p:sldId id="298" r:id="rId5"/>
    <p:sldId id="335" r:id="rId6"/>
    <p:sldId id="322" r:id="rId7"/>
    <p:sldId id="351" r:id="rId8"/>
    <p:sldId id="336" r:id="rId9"/>
    <p:sldId id="338" r:id="rId10"/>
    <p:sldId id="337" r:id="rId11"/>
    <p:sldId id="327" r:id="rId12"/>
    <p:sldId id="325" r:id="rId13"/>
    <p:sldId id="332" r:id="rId14"/>
    <p:sldId id="319" r:id="rId15"/>
    <p:sldId id="333" r:id="rId16"/>
    <p:sldId id="340" r:id="rId17"/>
    <p:sldId id="303" r:id="rId18"/>
    <p:sldId id="342" r:id="rId19"/>
    <p:sldId id="344" r:id="rId20"/>
    <p:sldId id="345" r:id="rId21"/>
    <p:sldId id="349" r:id="rId22"/>
    <p:sldId id="347" r:id="rId23"/>
    <p:sldId id="348" r:id="rId24"/>
    <p:sldId id="341" r:id="rId25"/>
    <p:sldId id="343" r:id="rId26"/>
    <p:sldId id="350" r:id="rId27"/>
    <p:sldId id="294" r:id="rId28"/>
  </p:sldIdLst>
  <p:sldSz cx="9144000" cy="6858000" type="screen4x3"/>
  <p:notesSz cx="6761163" cy="988218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9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Objects="1">
      <p:cViewPr varScale="1">
        <p:scale>
          <a:sx n="108" d="100"/>
          <a:sy n="108" d="100"/>
        </p:scale>
        <p:origin x="172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1" d="100"/>
          <a:sy n="81" d="100"/>
        </p:scale>
        <p:origin x="400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01E68-01F8-4D7D-BDCC-D4222B461E64}" type="datetimeFigureOut">
              <a:rPr lang="zh-TW" altLang="en-US" smtClean="0"/>
              <a:t>2020/12/13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386888"/>
            <a:ext cx="29305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29050" y="9386888"/>
            <a:ext cx="29305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2B58D-D0F5-4EEA-B7C5-CC65F8239F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15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0638" y="0"/>
            <a:ext cx="29289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1363"/>
            <a:ext cx="4940300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275" y="4694238"/>
            <a:ext cx="5408613" cy="444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5300"/>
            <a:ext cx="29289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638" y="9385300"/>
            <a:ext cx="29289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59F97D8-5EAF-45CD-8F68-8BBE9DE431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3112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9F97D8-5EAF-45CD-8F68-8BBE9DE431A0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12434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>
                <a:solidFill>
                  <a:schemeClr val="tx1"/>
                </a:solidFill>
              </a:endParaRPr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>
                <a:solidFill>
                  <a:schemeClr val="tx1"/>
                </a:solidFill>
              </a:endParaRPr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>
                <a:solidFill>
                  <a:schemeClr val="tx1"/>
                </a:solidFill>
              </a:endParaRPr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 Box 26"/>
          <p:cNvSpPr txBox="1">
            <a:spLocks noChangeArrowheads="1"/>
          </p:cNvSpPr>
          <p:nvPr userDrawn="1"/>
        </p:nvSpPr>
        <p:spPr bwMode="auto">
          <a:xfrm>
            <a:off x="179389" y="6573838"/>
            <a:ext cx="23763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1200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Dept. of E. E., Tamkang University </a:t>
            </a:r>
          </a:p>
        </p:txBody>
      </p:sp>
      <p:pic>
        <p:nvPicPr>
          <p:cNvPr id="13" name="Picture 3" descr="C:\Users\iclab\Desktop\未命名-1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3"/>
          <a:stretch/>
        </p:blipFill>
        <p:spPr bwMode="auto">
          <a:xfrm>
            <a:off x="5076056" y="452987"/>
            <a:ext cx="3809979" cy="59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圖片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130" y="333821"/>
            <a:ext cx="758613" cy="758613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26"/>
          <p:cNvSpPr txBox="1">
            <a:spLocks noChangeArrowheads="1"/>
          </p:cNvSpPr>
          <p:nvPr userDrawn="1"/>
        </p:nvSpPr>
        <p:spPr bwMode="auto">
          <a:xfrm>
            <a:off x="8244409" y="6505599"/>
            <a:ext cx="76862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60DF62FA-1C0E-4348-B74B-09B91E0BA3EB}" type="slidenum">
              <a:rPr lang="en-US" altLang="zh-TW" sz="1400" smtClean="0">
                <a:latin typeface="Times New Roman" panose="02020603050405020304" pitchFamily="18" charset="0"/>
                <a:ea typeface="標楷體" panose="03000509000000000000" pitchFamily="65" charset="-120"/>
              </a:rPr>
              <a:pPr eaLnBrk="1" hangingPunct="1">
                <a:defRPr/>
              </a:pPr>
              <a:t>‹#›</a:t>
            </a:fld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/18</a:t>
            </a:r>
          </a:p>
        </p:txBody>
      </p:sp>
      <p:cxnSp>
        <p:nvCxnSpPr>
          <p:cNvPr id="24" name="直線接點 23"/>
          <p:cNvCxnSpPr/>
          <p:nvPr userDrawn="1"/>
        </p:nvCxnSpPr>
        <p:spPr>
          <a:xfrm>
            <a:off x="23600" y="1124744"/>
            <a:ext cx="2100128" cy="0"/>
          </a:xfrm>
          <a:prstGeom prst="line">
            <a:avLst/>
          </a:prstGeom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0" h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 userDrawn="1"/>
        </p:nvCxnSpPr>
        <p:spPr>
          <a:xfrm>
            <a:off x="35496" y="1052736"/>
            <a:ext cx="2736304" cy="0"/>
          </a:xfrm>
          <a:prstGeom prst="line">
            <a:avLst/>
          </a:prstGeom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0" h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22114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4810539"/>
          </a:xfrm>
          <a:prstGeom prst="rect">
            <a:avLst/>
          </a:prstGeom>
          <a:noFill/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  <a:endParaRPr kumimoji="0" lang="en-US" altLang="zh-TW" dirty="0"/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16" name="Text Box 26"/>
          <p:cNvSpPr txBox="1">
            <a:spLocks noChangeArrowheads="1"/>
          </p:cNvSpPr>
          <p:nvPr userDrawn="1"/>
        </p:nvSpPr>
        <p:spPr bwMode="auto">
          <a:xfrm>
            <a:off x="179389" y="6573838"/>
            <a:ext cx="23763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1200" dirty="0">
                <a:latin typeface="Times New Roman" pitchFamily="18" charset="0"/>
                <a:ea typeface="標楷體" pitchFamily="65" charset="-120"/>
              </a:rPr>
              <a:t>Dept. of E. E., Tamkang University </a:t>
            </a:r>
          </a:p>
        </p:txBody>
      </p:sp>
      <p:sp>
        <p:nvSpPr>
          <p:cNvPr id="17" name="矩形 16"/>
          <p:cNvSpPr/>
          <p:nvPr userDrawn="1"/>
        </p:nvSpPr>
        <p:spPr>
          <a:xfrm>
            <a:off x="3851920" y="6288481"/>
            <a:ext cx="3024336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zh-TW" altLang="en-US" sz="1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實驗十：串列傳輸實習</a:t>
            </a:r>
            <a:endParaRPr lang="en-US" altLang="zh-TW" sz="1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r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zh-TW" sz="1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—</a:t>
            </a:r>
            <a:r>
              <a:rPr lang="zh-TW" altLang="en-US" sz="1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通用串列通信接口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(USCI)</a:t>
            </a:r>
          </a:p>
        </p:txBody>
      </p:sp>
      <p:sp>
        <p:nvSpPr>
          <p:cNvPr id="18" name="矩形 17"/>
          <p:cNvSpPr/>
          <p:nvPr userDrawn="1"/>
        </p:nvSpPr>
        <p:spPr>
          <a:xfrm>
            <a:off x="6948263" y="6505599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微處理機實驗</a:t>
            </a:r>
            <a:endParaRPr lang="en-US" altLang="zh-TW" sz="14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b="0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標楷體" pitchFamily="65" charset="-120"/>
          <a:cs typeface="Times New Roman" pitchFamily="18" charset="0"/>
        </a:defRPr>
      </a:lvl1pPr>
      <a:extLst/>
    </p:titleStyle>
    <p:bodyStyle>
      <a:lvl1pPr marL="363538" indent="-363538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100000"/>
        <a:buFont typeface="Wingdings" pitchFamily="2" charset="2"/>
        <a:buChar char="p"/>
        <a:defRPr kumimoji="0" sz="28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  <a:lvl2pPr marL="628650" indent="-265113" algn="l" rtl="0" eaLnBrk="1" latinLnBrk="0" hangingPunct="1">
        <a:spcBef>
          <a:spcPts val="324"/>
        </a:spcBef>
        <a:buClr>
          <a:schemeClr val="accent1"/>
        </a:buClr>
        <a:buFont typeface="Wingdings" pitchFamily="2" charset="2"/>
        <a:buChar char="n"/>
        <a:defRPr kumimoji="0" sz="24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marL="892175" indent="-261938" algn="l" rtl="0" eaLnBrk="1" latinLnBrk="0" hangingPunct="1">
        <a:spcBef>
          <a:spcPts val="350"/>
        </a:spcBef>
        <a:buClr>
          <a:schemeClr val="accent1"/>
        </a:buClr>
        <a:buSzPct val="100000"/>
        <a:buFont typeface="Wingdings" pitchFamily="2" charset="2"/>
        <a:buChar char="p"/>
        <a:defRPr kumimoji="0" sz="20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3pPr>
      <a:lvl4pPr marL="1143000" indent="-250825" algn="l" rtl="0" eaLnBrk="1" latinLnBrk="0" hangingPunct="1">
        <a:spcBef>
          <a:spcPts val="350"/>
        </a:spcBef>
        <a:buClr>
          <a:schemeClr val="accent1"/>
        </a:buClr>
        <a:buFont typeface="Wingdings" pitchFamily="2" charset="2"/>
        <a:buChar char="n"/>
        <a:defRPr kumimoji="0" sz="20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4pPr>
      <a:lvl5pPr marL="1371600" indent="-292100" algn="l" rtl="0" eaLnBrk="1" latinLnBrk="0" hangingPunct="1">
        <a:spcBef>
          <a:spcPts val="350"/>
        </a:spcBef>
        <a:buClr>
          <a:schemeClr val="accent1"/>
        </a:buClr>
        <a:buFont typeface="Wingdings" pitchFamily="2" charset="2"/>
        <a:buChar char="p"/>
        <a:defRPr kumimoji="0" sz="18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標題 9"/>
          <p:cNvSpPr>
            <a:spLocks noGrp="1"/>
          </p:cNvSpPr>
          <p:nvPr>
            <p:ph type="ctrTitle"/>
          </p:nvPr>
        </p:nvSpPr>
        <p:spPr>
          <a:xfrm>
            <a:off x="687388" y="1628676"/>
            <a:ext cx="7772400" cy="1152252"/>
          </a:xfrm>
        </p:spPr>
        <p:txBody>
          <a:bodyPr>
            <a:normAutofit/>
          </a:bodyPr>
          <a:lstStyle/>
          <a:p>
            <a:pPr algn="l"/>
            <a:r>
              <a:rPr lang="zh-TW" altLang="en-US" b="0" dirty="0"/>
              <a:t>微處理機實驗</a:t>
            </a:r>
            <a:endParaRPr lang="zh-TW" altLang="en-US" sz="3200" b="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59632" y="3068960"/>
            <a:ext cx="7992888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zh-TW" altLang="en-US" sz="4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實驗十：串列傳輸實習</a:t>
            </a:r>
            <a:endParaRPr lang="en-US" altLang="zh-TW" sz="4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r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zh-TW" sz="4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—</a:t>
            </a:r>
            <a:r>
              <a:rPr lang="zh-TW" altLang="en-US" sz="4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通用串列通信介面</a:t>
            </a:r>
            <a:r>
              <a:rPr lang="en-US" altLang="zh-TW" sz="4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(USCI)</a:t>
            </a:r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179389" y="6573838"/>
            <a:ext cx="23763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1200" dirty="0">
                <a:latin typeface="Times New Roman" pitchFamily="18" charset="0"/>
                <a:ea typeface="標楷體" pitchFamily="65" charset="-120"/>
              </a:rPr>
              <a:t>Dept. of E. E., Tamkang University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5445224"/>
            <a:ext cx="6369549" cy="848429"/>
          </a:xfrm>
          <a:prstGeom prst="rect">
            <a:avLst/>
          </a:prstGeom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HT32F52352</a:t>
            </a:r>
            <a:r>
              <a:rPr lang="zh-TW" altLang="en-US" dirty="0"/>
              <a:t>中的</a:t>
            </a:r>
            <a:r>
              <a:rPr lang="en-US" altLang="zh-TW" dirty="0"/>
              <a:t>USART(</a:t>
            </a:r>
            <a:r>
              <a:rPr lang="zh-TW" altLang="en-US" dirty="0"/>
              <a:t>正常模式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通訊介面</a:t>
            </a:r>
            <a:endParaRPr lang="en-US" altLang="zh-TW" dirty="0"/>
          </a:p>
          <a:p>
            <a:pPr lvl="2"/>
            <a:r>
              <a:rPr lang="zh-TW" altLang="en-US" dirty="0"/>
              <a:t>定義線路：</a:t>
            </a:r>
            <a:r>
              <a:rPr lang="en-US" altLang="zh-TW" dirty="0" err="1"/>
              <a:t>Tx</a:t>
            </a:r>
            <a:r>
              <a:rPr lang="zh-TW" altLang="en-US" dirty="0"/>
              <a:t>、 </a:t>
            </a:r>
            <a:r>
              <a:rPr lang="en-US" altLang="zh-TW" dirty="0"/>
              <a:t>Rx</a:t>
            </a:r>
          </a:p>
          <a:p>
            <a:pPr lvl="2"/>
            <a:r>
              <a:rPr lang="zh-TW" altLang="en-US" dirty="0"/>
              <a:t>特性：全雙工</a:t>
            </a:r>
            <a:endParaRPr lang="en-US" altLang="zh-TW" dirty="0"/>
          </a:p>
          <a:p>
            <a:pPr lvl="2"/>
            <a:r>
              <a:rPr lang="zh-TW" altLang="en-US" dirty="0"/>
              <a:t>定義邏輯電壓：</a:t>
            </a:r>
            <a:r>
              <a:rPr lang="en-US" altLang="zh-TW" dirty="0"/>
              <a:t>CMOS(</a:t>
            </a:r>
            <a:r>
              <a:rPr lang="zh-TW" altLang="en-US" dirty="0"/>
              <a:t> </a:t>
            </a:r>
            <a:r>
              <a:rPr lang="en-US" altLang="zh-TW" dirty="0"/>
              <a:t>L: 0V~1/3Vdd</a:t>
            </a:r>
            <a:r>
              <a:rPr lang="zh-TW" altLang="en-US" dirty="0"/>
              <a:t>，</a:t>
            </a:r>
            <a:r>
              <a:rPr lang="en-US" altLang="zh-TW" dirty="0"/>
              <a:t>H:</a:t>
            </a:r>
            <a:r>
              <a:rPr lang="zh-TW" altLang="en-US" dirty="0"/>
              <a:t> </a:t>
            </a:r>
            <a:r>
              <a:rPr lang="en-US" altLang="zh-TW" dirty="0"/>
              <a:t>2/3Vdd~Vdd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</a:p>
          <a:p>
            <a:pPr lvl="2"/>
            <a:r>
              <a:rPr lang="zh-TW" altLang="en-US" dirty="0"/>
              <a:t>接收器與發送器皆具有</a:t>
            </a:r>
            <a:r>
              <a:rPr lang="en-US" altLang="zh-TW" dirty="0"/>
              <a:t>FIFO (8 x 9 Bits) </a:t>
            </a:r>
            <a:r>
              <a:rPr lang="zh-TW" altLang="en-US" dirty="0"/>
              <a:t>緩衝區</a:t>
            </a:r>
            <a:endParaRPr lang="en-US" altLang="zh-TW" dirty="0"/>
          </a:p>
          <a:p>
            <a:pPr lvl="1"/>
            <a:r>
              <a:rPr lang="zh-TW" altLang="en-US" dirty="0"/>
              <a:t>通訊協議</a:t>
            </a:r>
            <a:endParaRPr lang="en-US" altLang="zh-TW" dirty="0"/>
          </a:p>
          <a:p>
            <a:pPr lvl="2"/>
            <a:r>
              <a:rPr lang="zh-TW" altLang="en-US" dirty="0"/>
              <a:t>字長</a:t>
            </a:r>
            <a:r>
              <a:rPr lang="zh-CN" altLang="en-US" dirty="0"/>
              <a:t>：</a:t>
            </a:r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8 </a:t>
            </a:r>
            <a:r>
              <a:rPr lang="zh-CN" altLang="en-US" dirty="0"/>
              <a:t>或 </a:t>
            </a:r>
            <a:r>
              <a:rPr lang="en-US" altLang="zh-CN" dirty="0"/>
              <a:t>9-bit </a:t>
            </a:r>
            <a:r>
              <a:rPr lang="zh-CN" altLang="en-US" dirty="0"/>
              <a:t>字符 </a:t>
            </a:r>
            <a:endParaRPr lang="en-US" altLang="zh-CN" dirty="0"/>
          </a:p>
          <a:p>
            <a:pPr lvl="2"/>
            <a:r>
              <a:rPr lang="zh-TW" altLang="en-US" dirty="0"/>
              <a:t>校驗</a:t>
            </a:r>
            <a:r>
              <a:rPr lang="zh-CN" altLang="en-US" dirty="0"/>
              <a:t>位：偶、奇或</a:t>
            </a:r>
            <a:r>
              <a:rPr lang="zh-TW" altLang="en-US" dirty="0"/>
              <a:t>無</a:t>
            </a:r>
            <a:r>
              <a:rPr lang="zh-CN" altLang="en-US" dirty="0"/>
              <a:t>奇偶</a:t>
            </a:r>
            <a:r>
              <a:rPr lang="zh-TW" altLang="en-US" dirty="0"/>
              <a:t>校驗</a:t>
            </a:r>
            <a:r>
              <a:rPr lang="zh-CN" altLang="en-US" dirty="0"/>
              <a:t>位的</a:t>
            </a:r>
            <a:r>
              <a:rPr lang="zh-TW" altLang="en-US" dirty="0"/>
              <a:t>產</a:t>
            </a:r>
            <a:r>
              <a:rPr lang="zh-CN" altLang="en-US" dirty="0"/>
              <a:t>生和</a:t>
            </a:r>
            <a:r>
              <a:rPr lang="zh-TW" altLang="en-US" dirty="0"/>
              <a:t>檢測</a:t>
            </a:r>
            <a:r>
              <a:rPr lang="zh-CN" altLang="en-US" dirty="0"/>
              <a:t> </a:t>
            </a:r>
            <a:endParaRPr lang="en-US" altLang="zh-CN" dirty="0"/>
          </a:p>
          <a:p>
            <a:pPr lvl="2"/>
            <a:r>
              <a:rPr lang="zh-CN" altLang="en-US" dirty="0"/>
              <a:t>停止位：</a:t>
            </a:r>
            <a:r>
              <a:rPr lang="en-US" altLang="zh-CN" dirty="0"/>
              <a:t>1 </a:t>
            </a:r>
            <a:r>
              <a:rPr lang="zh-CN" altLang="en-US" dirty="0"/>
              <a:t>或 </a:t>
            </a:r>
            <a:r>
              <a:rPr lang="en-US" altLang="zh-CN" dirty="0"/>
              <a:t>2 </a:t>
            </a:r>
            <a:r>
              <a:rPr lang="zh-CN" altLang="en-US" dirty="0"/>
              <a:t>个停止位 </a:t>
            </a:r>
            <a:endParaRPr lang="en-US" altLang="zh-CN" dirty="0"/>
          </a:p>
          <a:p>
            <a:pPr lvl="2"/>
            <a:r>
              <a:rPr lang="zh-CN" altLang="en-US" dirty="0"/>
              <a:t>位</a:t>
            </a:r>
            <a:r>
              <a:rPr lang="zh-TW" altLang="en-US" dirty="0"/>
              <a:t>順序</a:t>
            </a:r>
            <a:r>
              <a:rPr lang="zh-CN" altLang="en-US" dirty="0"/>
              <a:t>：</a:t>
            </a:r>
            <a:r>
              <a:rPr lang="en-US" altLang="zh-CN" dirty="0"/>
              <a:t>LSB </a:t>
            </a:r>
            <a:r>
              <a:rPr lang="zh-TW" altLang="en-US" dirty="0"/>
              <a:t>優先</a:t>
            </a:r>
            <a:r>
              <a:rPr lang="zh-CN" altLang="en-US" dirty="0"/>
              <a:t>或 </a:t>
            </a:r>
            <a:r>
              <a:rPr lang="en-US" altLang="zh-CN" dirty="0"/>
              <a:t>MSB</a:t>
            </a:r>
            <a:r>
              <a:rPr lang="zh-TW" altLang="en-US" dirty="0"/>
              <a:t>優先傳輸</a:t>
            </a:r>
            <a:endParaRPr lang="en-US" altLang="zh-TW" dirty="0"/>
          </a:p>
          <a:p>
            <a:pPr lvl="2"/>
            <a:r>
              <a:rPr lang="zh-TW" altLang="en-US" dirty="0"/>
              <a:t>鮑率：傳輸頻率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USART (3/9)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2059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USART (4/9)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USART</a:t>
            </a:r>
            <a:r>
              <a:rPr lang="zh-TW" altLang="en-US" dirty="0"/>
              <a:t>於</a:t>
            </a:r>
            <a:r>
              <a:rPr lang="en-US" altLang="zh-TW" dirty="0"/>
              <a:t>AFIO</a:t>
            </a:r>
            <a:r>
              <a:rPr lang="zh-TW" altLang="en-US" dirty="0"/>
              <a:t>中腳位分配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注意</a:t>
            </a:r>
            <a:r>
              <a:rPr lang="en-US" altLang="zh-TW" dirty="0" err="1">
                <a:solidFill>
                  <a:srgbClr val="FF0000"/>
                </a:solidFill>
              </a:rPr>
              <a:t>USRx</a:t>
            </a:r>
            <a:r>
              <a:rPr lang="zh-TW" altLang="en-US" dirty="0">
                <a:solidFill>
                  <a:srgbClr val="FF0000"/>
                </a:solidFill>
              </a:rPr>
              <a:t>與</a:t>
            </a:r>
            <a:r>
              <a:rPr lang="en-US" altLang="zh-TW" dirty="0" err="1">
                <a:solidFill>
                  <a:srgbClr val="FF0000"/>
                </a:solidFill>
              </a:rPr>
              <a:t>URx</a:t>
            </a:r>
            <a:r>
              <a:rPr lang="zh-TW" altLang="en-US" dirty="0">
                <a:solidFill>
                  <a:srgbClr val="FF0000"/>
                </a:solidFill>
              </a:rPr>
              <a:t>是有區別的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371789"/>
            <a:ext cx="3687668" cy="37215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48780"/>
          <a:stretch/>
        </p:blipFill>
        <p:spPr>
          <a:xfrm>
            <a:off x="7210020" y="3002625"/>
            <a:ext cx="1476780" cy="341615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/>
          <a:srcRect l="47435"/>
          <a:stretch/>
        </p:blipFill>
        <p:spPr>
          <a:xfrm>
            <a:off x="5311844" y="1009733"/>
            <a:ext cx="1575849" cy="518457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5"/>
          <a:srcRect l="48209"/>
          <a:stretch/>
        </p:blipFill>
        <p:spPr>
          <a:xfrm>
            <a:off x="7210020" y="258769"/>
            <a:ext cx="1553960" cy="265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114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USART (5/9)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USART</a:t>
            </a:r>
            <a:r>
              <a:rPr lang="zh-TW" altLang="en-US" dirty="0"/>
              <a:t>暫存器</a:t>
            </a:r>
            <a:endParaRPr lang="en-US" altLang="zh-TW" dirty="0"/>
          </a:p>
          <a:p>
            <a:pPr lvl="1"/>
            <a:r>
              <a:rPr lang="zh-TW" altLang="en-US" dirty="0"/>
              <a:t>本節課使用</a:t>
            </a:r>
            <a:endParaRPr lang="en-US" altLang="zh-TW" dirty="0"/>
          </a:p>
          <a:p>
            <a:pPr lvl="2"/>
            <a:r>
              <a:rPr lang="en-US" altLang="zh-TW" dirty="0"/>
              <a:t>USRDR</a:t>
            </a:r>
          </a:p>
          <a:p>
            <a:pPr lvl="3"/>
            <a:r>
              <a:rPr lang="zh-TW" altLang="en-US" dirty="0"/>
              <a:t>發送</a:t>
            </a:r>
            <a:r>
              <a:rPr lang="en-US" altLang="zh-TW" dirty="0"/>
              <a:t>/</a:t>
            </a:r>
            <a:r>
              <a:rPr lang="zh-TW" altLang="en-US" dirty="0"/>
              <a:t>接收資料暫存器</a:t>
            </a:r>
            <a:endParaRPr lang="en-US" altLang="zh-TW" dirty="0"/>
          </a:p>
          <a:p>
            <a:pPr lvl="2"/>
            <a:r>
              <a:rPr lang="en-US" altLang="zh-TW" dirty="0"/>
              <a:t>USRCR</a:t>
            </a:r>
          </a:p>
          <a:p>
            <a:pPr lvl="3"/>
            <a:r>
              <a:rPr lang="zh-TW" altLang="en-US" dirty="0"/>
              <a:t>設定模式</a:t>
            </a:r>
            <a:endParaRPr lang="en-US" altLang="zh-TW" dirty="0"/>
          </a:p>
          <a:p>
            <a:pPr lvl="3"/>
            <a:r>
              <a:rPr lang="zh-TW" altLang="en-US" dirty="0"/>
              <a:t>設定通訊協定</a:t>
            </a:r>
            <a:endParaRPr lang="en-US" altLang="zh-TW" dirty="0"/>
          </a:p>
          <a:p>
            <a:pPr lvl="4"/>
            <a:r>
              <a:rPr lang="zh-TW" altLang="en-US" dirty="0"/>
              <a:t>字長、校驗</a:t>
            </a:r>
            <a:r>
              <a:rPr lang="zh-CN" altLang="en-US" dirty="0"/>
              <a:t>位</a:t>
            </a:r>
            <a:r>
              <a:rPr lang="zh-TW" altLang="en-US" dirty="0"/>
              <a:t>、</a:t>
            </a:r>
            <a:r>
              <a:rPr lang="zh-CN" altLang="en-US" dirty="0"/>
              <a:t>停止位</a:t>
            </a:r>
            <a:r>
              <a:rPr lang="zh-TW" altLang="en-US" dirty="0"/>
              <a:t>、</a:t>
            </a:r>
            <a:r>
              <a:rPr lang="zh-CN" altLang="en-US" dirty="0"/>
              <a:t>位</a:t>
            </a:r>
            <a:r>
              <a:rPr lang="zh-TW" altLang="en-US" dirty="0"/>
              <a:t>順序</a:t>
            </a:r>
            <a:endParaRPr lang="en-US" altLang="zh-TW" dirty="0"/>
          </a:p>
          <a:p>
            <a:pPr lvl="3"/>
            <a:r>
              <a:rPr lang="en-US" altLang="zh-TW" dirty="0" err="1"/>
              <a:t>Tx</a:t>
            </a:r>
            <a:r>
              <a:rPr lang="zh-TW" altLang="en-US" dirty="0"/>
              <a:t>、</a:t>
            </a:r>
            <a:r>
              <a:rPr lang="en-US" altLang="zh-TW" dirty="0"/>
              <a:t>Rx</a:t>
            </a:r>
            <a:r>
              <a:rPr lang="zh-TW" altLang="en-US" dirty="0"/>
              <a:t>  </a:t>
            </a:r>
            <a:r>
              <a:rPr lang="en-US" altLang="zh-TW" dirty="0"/>
              <a:t>Enable</a:t>
            </a:r>
          </a:p>
          <a:p>
            <a:pPr lvl="2"/>
            <a:r>
              <a:rPr lang="en-US" altLang="zh-TW" dirty="0"/>
              <a:t>USRSIFR</a:t>
            </a:r>
          </a:p>
          <a:p>
            <a:pPr lvl="3"/>
            <a:r>
              <a:rPr lang="zh-TW" altLang="en-US" dirty="0"/>
              <a:t>確認</a:t>
            </a:r>
            <a:r>
              <a:rPr lang="en-US" altLang="zh-TW" dirty="0" err="1"/>
              <a:t>Tx</a:t>
            </a:r>
            <a:r>
              <a:rPr lang="zh-TW" altLang="en-US" dirty="0"/>
              <a:t>、</a:t>
            </a:r>
            <a:r>
              <a:rPr lang="en-US" altLang="zh-TW" dirty="0"/>
              <a:t>Rx</a:t>
            </a:r>
            <a:r>
              <a:rPr lang="zh-TW" altLang="en-US" dirty="0"/>
              <a:t>緩衝區狀態</a:t>
            </a:r>
            <a:endParaRPr lang="en-US" altLang="zh-TW" dirty="0"/>
          </a:p>
          <a:p>
            <a:pPr lvl="2"/>
            <a:r>
              <a:rPr lang="en-US" altLang="zh-TW" dirty="0"/>
              <a:t>USRDLR</a:t>
            </a:r>
          </a:p>
          <a:p>
            <a:pPr lvl="3"/>
            <a:r>
              <a:rPr lang="zh-TW" altLang="en-US" dirty="0"/>
              <a:t>設定通訊協定</a:t>
            </a:r>
            <a:endParaRPr lang="en-US" altLang="zh-TW" dirty="0"/>
          </a:p>
          <a:p>
            <a:pPr lvl="4"/>
            <a:r>
              <a:rPr lang="zh-TW" altLang="en-US" dirty="0"/>
              <a:t>鮑率</a:t>
            </a:r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1628800"/>
            <a:ext cx="3521526" cy="236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01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sz="2400" dirty="0"/>
              <a:t>設定通訊協定</a:t>
            </a:r>
            <a:endParaRPr lang="en-US" altLang="zh-TW" sz="2400" dirty="0"/>
          </a:p>
          <a:p>
            <a:pPr lvl="1"/>
            <a:r>
              <a:rPr lang="zh-TW" altLang="en-US" sz="2000" dirty="0"/>
              <a:t>首先宣告</a:t>
            </a:r>
            <a:r>
              <a:rPr lang="en-US" altLang="zh-TW" sz="2000" dirty="0" err="1"/>
              <a:t>USART_InitTypeDef</a:t>
            </a:r>
            <a:r>
              <a:rPr lang="zh-TW" altLang="en-US" sz="2000" dirty="0"/>
              <a:t>型態變數</a:t>
            </a:r>
            <a:endParaRPr lang="en-US" altLang="zh-TW" sz="2000" dirty="0"/>
          </a:p>
          <a:p>
            <a:pPr lvl="2"/>
            <a:r>
              <a:rPr lang="en-US" altLang="zh-TW" sz="1600" dirty="0" err="1"/>
              <a:t>USART_InitTypeDef</a:t>
            </a:r>
            <a:r>
              <a:rPr lang="en-US" altLang="zh-TW" sz="1600" dirty="0"/>
              <a:t> </a:t>
            </a:r>
            <a:r>
              <a:rPr lang="zh-TW" altLang="en-US" sz="1600" dirty="0"/>
              <a:t>  </a:t>
            </a:r>
            <a:r>
              <a:rPr lang="en-US" altLang="zh-TW" sz="1600" dirty="0" err="1">
                <a:solidFill>
                  <a:srgbClr val="00B050"/>
                </a:solidFill>
              </a:rPr>
              <a:t>USART_InitStructure</a:t>
            </a:r>
            <a:endParaRPr lang="en-US" altLang="zh-TW" sz="2000" dirty="0">
              <a:solidFill>
                <a:srgbClr val="00B050"/>
              </a:solidFill>
            </a:endParaRPr>
          </a:p>
          <a:p>
            <a:pPr lvl="1"/>
            <a:endParaRPr lang="en-US" altLang="zh-TW" sz="2000" dirty="0"/>
          </a:p>
          <a:p>
            <a:pPr lvl="1"/>
            <a:r>
              <a:rPr lang="zh-TW" altLang="en-US" sz="2000" dirty="0"/>
              <a:t>設定鮑率</a:t>
            </a:r>
            <a:endParaRPr lang="en-US" altLang="zh-TW" sz="2000" dirty="0"/>
          </a:p>
          <a:p>
            <a:pPr lvl="2"/>
            <a:r>
              <a:rPr lang="en-US" altLang="zh-TW" sz="1600" dirty="0" err="1">
                <a:solidFill>
                  <a:srgbClr val="00B050"/>
                </a:solidFill>
              </a:rPr>
              <a:t>USART_InitStructure</a:t>
            </a:r>
            <a:r>
              <a:rPr lang="en-US" altLang="zh-TW" sz="1600" dirty="0" err="1"/>
              <a:t>.USART_BaudRate</a:t>
            </a:r>
            <a:r>
              <a:rPr lang="en-US" altLang="zh-TW" sz="1600" dirty="0"/>
              <a:t>  =  </a:t>
            </a:r>
            <a:r>
              <a:rPr lang="en-US" altLang="zh-TW" sz="1600" dirty="0" err="1">
                <a:solidFill>
                  <a:srgbClr val="7030A0"/>
                </a:solidFill>
              </a:rPr>
              <a:t>BaudRate</a:t>
            </a:r>
            <a:r>
              <a:rPr lang="en-US" altLang="zh-TW" sz="1600" dirty="0"/>
              <a:t>;</a:t>
            </a:r>
          </a:p>
          <a:p>
            <a:pPr lvl="1"/>
            <a:r>
              <a:rPr lang="zh-TW" altLang="en-US" sz="2000" dirty="0"/>
              <a:t>設定字長</a:t>
            </a:r>
            <a:endParaRPr lang="en-US" altLang="zh-TW" sz="2000" dirty="0"/>
          </a:p>
          <a:p>
            <a:pPr lvl="2"/>
            <a:r>
              <a:rPr lang="en-US" altLang="zh-TW" sz="1600" dirty="0" err="1">
                <a:solidFill>
                  <a:srgbClr val="00B050"/>
                </a:solidFill>
              </a:rPr>
              <a:t>USART_InitStructure</a:t>
            </a:r>
            <a:r>
              <a:rPr lang="en-US" altLang="zh-TW" sz="1600" dirty="0" err="1"/>
              <a:t>.USART_WordLength</a:t>
            </a:r>
            <a:r>
              <a:rPr lang="en-US" altLang="zh-TW" sz="1600" dirty="0"/>
              <a:t> = </a:t>
            </a:r>
            <a:r>
              <a:rPr lang="en-US" altLang="zh-TW" sz="1600" dirty="0" err="1">
                <a:solidFill>
                  <a:srgbClr val="FFC000"/>
                </a:solidFill>
              </a:rPr>
              <a:t>USART_WORDLENGTH_nB</a:t>
            </a:r>
            <a:r>
              <a:rPr lang="en-US" altLang="zh-TW" sz="1600" dirty="0"/>
              <a:t>;</a:t>
            </a:r>
          </a:p>
          <a:p>
            <a:pPr lvl="1"/>
            <a:r>
              <a:rPr lang="zh-TW" altLang="en-US" sz="2000" dirty="0"/>
              <a:t>設定停止位</a:t>
            </a:r>
            <a:endParaRPr lang="en-US" altLang="zh-TW" sz="2000" dirty="0"/>
          </a:p>
          <a:p>
            <a:pPr lvl="2"/>
            <a:r>
              <a:rPr lang="en-US" altLang="zh-TW" sz="1600" dirty="0" err="1">
                <a:solidFill>
                  <a:srgbClr val="00B050"/>
                </a:solidFill>
              </a:rPr>
              <a:t>USART_InitStructure</a:t>
            </a:r>
            <a:r>
              <a:rPr lang="en-US" altLang="zh-TW" sz="1600" dirty="0" err="1"/>
              <a:t>.USART_StopBits</a:t>
            </a:r>
            <a:r>
              <a:rPr lang="en-US" altLang="zh-TW" sz="1600" dirty="0"/>
              <a:t> = </a:t>
            </a:r>
            <a:r>
              <a:rPr lang="en-US" altLang="zh-TW" sz="1600" dirty="0" err="1">
                <a:solidFill>
                  <a:schemeClr val="bg2">
                    <a:lumMod val="50000"/>
                  </a:schemeClr>
                </a:solidFill>
              </a:rPr>
              <a:t>USART_STOPBITS_n</a:t>
            </a:r>
            <a:r>
              <a:rPr lang="en-US" altLang="zh-TW" sz="1600" dirty="0"/>
              <a:t>;</a:t>
            </a:r>
          </a:p>
          <a:p>
            <a:pPr lvl="1"/>
            <a:r>
              <a:rPr lang="zh-TW" altLang="en-US" sz="2000" dirty="0"/>
              <a:t>設定校驗位</a:t>
            </a:r>
            <a:endParaRPr lang="en-US" altLang="zh-TW" sz="2000" dirty="0"/>
          </a:p>
          <a:p>
            <a:pPr lvl="2"/>
            <a:r>
              <a:rPr lang="en-US" altLang="zh-TW" sz="1600" dirty="0" err="1">
                <a:solidFill>
                  <a:srgbClr val="00B050"/>
                </a:solidFill>
              </a:rPr>
              <a:t>USART_InitStructure</a:t>
            </a:r>
            <a:r>
              <a:rPr lang="en-US" altLang="zh-TW" sz="1600" dirty="0" err="1"/>
              <a:t>.USART_Parity</a:t>
            </a:r>
            <a:r>
              <a:rPr lang="en-US" altLang="zh-TW" sz="1600" dirty="0"/>
              <a:t> = </a:t>
            </a:r>
            <a:r>
              <a:rPr lang="en-US" altLang="zh-TW" sz="1600" dirty="0" err="1">
                <a:solidFill>
                  <a:schemeClr val="accent3">
                    <a:lumMod val="75000"/>
                  </a:schemeClr>
                </a:solidFill>
              </a:rPr>
              <a:t>USART_PARITY_x</a:t>
            </a:r>
            <a:r>
              <a:rPr lang="en-US" altLang="zh-TW" sz="1600" dirty="0"/>
              <a:t>;</a:t>
            </a:r>
          </a:p>
          <a:p>
            <a:pPr lvl="1"/>
            <a:r>
              <a:rPr lang="zh-TW" altLang="en-US" sz="2000" dirty="0"/>
              <a:t>設定模式</a:t>
            </a:r>
            <a:endParaRPr lang="en-US" altLang="zh-TW" sz="1600" dirty="0"/>
          </a:p>
          <a:p>
            <a:pPr lvl="2"/>
            <a:r>
              <a:rPr lang="en-US" altLang="zh-TW" sz="1600" dirty="0" err="1">
                <a:solidFill>
                  <a:srgbClr val="00B050"/>
                </a:solidFill>
              </a:rPr>
              <a:t>USART_InitStructure</a:t>
            </a:r>
            <a:r>
              <a:rPr lang="en-US" altLang="zh-TW" sz="1600" dirty="0" err="1"/>
              <a:t>.USART_Mode</a:t>
            </a:r>
            <a:r>
              <a:rPr lang="en-US" altLang="zh-TW" sz="1600" dirty="0"/>
              <a:t> = </a:t>
            </a:r>
            <a:r>
              <a:rPr lang="en-US" altLang="zh-TW" sz="1600" dirty="0" err="1">
                <a:solidFill>
                  <a:schemeClr val="bg1">
                    <a:lumMod val="65000"/>
                  </a:schemeClr>
                </a:solidFill>
              </a:rPr>
              <a:t>USART_MODE_x</a:t>
            </a:r>
            <a:r>
              <a:rPr lang="en-US" altLang="zh-TW" sz="1600" dirty="0"/>
              <a:t>;</a:t>
            </a:r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r>
              <a:rPr lang="zh-TW" altLang="en-US" sz="2000" dirty="0"/>
              <a:t>最後依上述設定初始化</a:t>
            </a:r>
            <a:endParaRPr lang="en-US" altLang="zh-TW" sz="2000" dirty="0"/>
          </a:p>
          <a:p>
            <a:pPr lvl="2"/>
            <a:r>
              <a:rPr lang="en-US" altLang="zh-TW" sz="1600" dirty="0" err="1"/>
              <a:t>USART_Init</a:t>
            </a:r>
            <a:r>
              <a:rPr lang="en-US" altLang="zh-TW" sz="1600" dirty="0"/>
              <a:t>( </a:t>
            </a:r>
            <a:r>
              <a:rPr lang="en-US" altLang="zh-TW" sz="1600" dirty="0" err="1">
                <a:solidFill>
                  <a:srgbClr val="FF0000"/>
                </a:solidFill>
              </a:rPr>
              <a:t>USARTx</a:t>
            </a:r>
            <a:r>
              <a:rPr lang="en-US" altLang="zh-TW" sz="1600" dirty="0"/>
              <a:t>, </a:t>
            </a:r>
            <a:r>
              <a:rPr lang="en-US" altLang="zh-TW" sz="1600" dirty="0" err="1">
                <a:solidFill>
                  <a:srgbClr val="00B050"/>
                </a:solidFill>
              </a:rPr>
              <a:t>USART_InitStructure</a:t>
            </a:r>
            <a:r>
              <a:rPr lang="en-US" altLang="zh-TW" sz="1600" dirty="0"/>
              <a:t>)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USART (6/9)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4077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79512" y="1196752"/>
            <a:ext cx="4402832" cy="4810539"/>
          </a:xfrm>
        </p:spPr>
        <p:txBody>
          <a:bodyPr>
            <a:norm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USARTx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lvl="1"/>
            <a:r>
              <a:rPr lang="en-US" altLang="zh-TW" sz="2000" dirty="0"/>
              <a:t>HT_USART0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lvl="1"/>
            <a:r>
              <a:rPr lang="en-US" altLang="zh-TW" sz="2000" dirty="0"/>
              <a:t>HT_USART1</a:t>
            </a:r>
          </a:p>
          <a:p>
            <a:r>
              <a:rPr lang="en-US" altLang="zh-TW" sz="2400" dirty="0" err="1">
                <a:solidFill>
                  <a:srgbClr val="7030A0"/>
                </a:solidFill>
              </a:rPr>
              <a:t>BaudRate</a:t>
            </a:r>
            <a:r>
              <a:rPr lang="en-US" altLang="zh-TW" sz="2400" dirty="0">
                <a:solidFill>
                  <a:srgbClr val="7030A0"/>
                </a:solidFill>
              </a:rPr>
              <a:t>(</a:t>
            </a:r>
            <a:r>
              <a:rPr lang="zh-TW" altLang="en-US" sz="2400" dirty="0">
                <a:solidFill>
                  <a:srgbClr val="7030A0"/>
                </a:solidFill>
              </a:rPr>
              <a:t>自訂</a:t>
            </a:r>
            <a:r>
              <a:rPr lang="en-US" altLang="zh-TW" sz="2400" dirty="0">
                <a:solidFill>
                  <a:srgbClr val="7030A0"/>
                </a:solidFill>
              </a:rPr>
              <a:t>)</a:t>
            </a:r>
            <a:endParaRPr lang="en-US" altLang="zh-TW" sz="2400" dirty="0">
              <a:solidFill>
                <a:srgbClr val="00B050"/>
              </a:solidFill>
            </a:endParaRPr>
          </a:p>
          <a:p>
            <a:pPr lvl="1"/>
            <a:r>
              <a:rPr lang="en-US" altLang="zh-TW" sz="2000" dirty="0"/>
              <a:t>9600</a:t>
            </a:r>
            <a:r>
              <a:rPr lang="zh-TW" altLang="en-US" sz="2000" dirty="0"/>
              <a:t> </a:t>
            </a:r>
            <a:r>
              <a:rPr lang="en-US" altLang="zh-TW" sz="2000" dirty="0"/>
              <a:t>(</a:t>
            </a:r>
            <a:r>
              <a:rPr lang="zh-TW" altLang="en-US" sz="2000" dirty="0"/>
              <a:t>常用</a:t>
            </a:r>
            <a:r>
              <a:rPr lang="en-US" altLang="zh-TW" sz="2000" dirty="0"/>
              <a:t>)</a:t>
            </a:r>
          </a:p>
          <a:p>
            <a:pPr lvl="1"/>
            <a:r>
              <a:rPr lang="en-US" altLang="zh-TW" sz="2000" dirty="0"/>
              <a:t>115200 (</a:t>
            </a:r>
            <a:r>
              <a:rPr lang="zh-TW" altLang="en-US" sz="2000" dirty="0"/>
              <a:t>常用</a:t>
            </a:r>
            <a:r>
              <a:rPr lang="en-US" altLang="zh-TW" sz="2000" dirty="0"/>
              <a:t>)</a:t>
            </a:r>
          </a:p>
          <a:p>
            <a:r>
              <a:rPr lang="en-US" altLang="zh-TW" sz="2400" dirty="0" err="1">
                <a:solidFill>
                  <a:srgbClr val="FFC000"/>
                </a:solidFill>
              </a:rPr>
              <a:t>USART_WORDLENGTH_nB</a:t>
            </a:r>
            <a:r>
              <a:rPr lang="en-US" altLang="zh-TW" sz="2400" dirty="0">
                <a:solidFill>
                  <a:srgbClr val="FFC000"/>
                </a:solidFill>
              </a:rPr>
              <a:t> </a:t>
            </a:r>
          </a:p>
          <a:p>
            <a:pPr lvl="1"/>
            <a:r>
              <a:rPr lang="en-US" altLang="zh-TW" sz="2000" dirty="0"/>
              <a:t>USART_WORDLENGTH_7B </a:t>
            </a:r>
          </a:p>
          <a:p>
            <a:pPr lvl="1"/>
            <a:r>
              <a:rPr lang="en-US" altLang="zh-TW" sz="2000" dirty="0"/>
              <a:t>USART_WORDLENGTH_8B</a:t>
            </a:r>
          </a:p>
          <a:p>
            <a:pPr lvl="1"/>
            <a:r>
              <a:rPr lang="en-US" altLang="zh-TW" sz="2000" dirty="0"/>
              <a:t>USART_WORDLENGTH_9B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USART (7/9)</a:t>
            </a:r>
            <a:endParaRPr lang="zh-TW" altLang="en-US" dirty="0"/>
          </a:p>
        </p:txBody>
      </p:sp>
      <p:sp>
        <p:nvSpPr>
          <p:cNvPr id="4" name="內容版面配置區 1"/>
          <p:cNvSpPr txBox="1">
            <a:spLocks/>
          </p:cNvSpPr>
          <p:nvPr/>
        </p:nvSpPr>
        <p:spPr>
          <a:xfrm>
            <a:off x="4499992" y="1196752"/>
            <a:ext cx="4680520" cy="4810539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3538" indent="-363538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628650" indent="-265113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Wingdings" pitchFamily="2" charset="2"/>
              <a:buChar char="n"/>
              <a:defRPr kumimoji="0" sz="24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892175" indent="-261938" algn="l" rtl="0" eaLnBrk="1" latinLnBrk="0" hangingPunct="1">
              <a:spcBef>
                <a:spcPts val="350"/>
              </a:spcBef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143000" indent="-250825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n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371600" indent="-292100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p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/>
            <a:r>
              <a:rPr lang="en-US" altLang="zh-TW" sz="2400" dirty="0" err="1">
                <a:solidFill>
                  <a:schemeClr val="bg2">
                    <a:lumMod val="50000"/>
                  </a:schemeClr>
                </a:solidFill>
              </a:rPr>
              <a:t>USART_STOPBITS_n</a:t>
            </a:r>
            <a:endParaRPr lang="en-US" altLang="zh-TW" sz="2400" dirty="0">
              <a:solidFill>
                <a:srgbClr val="00B050"/>
              </a:solidFill>
            </a:endParaRPr>
          </a:p>
          <a:p>
            <a:pPr lvl="1" fontAlgn="auto">
              <a:spcAft>
                <a:spcPts val="0"/>
              </a:spcAft>
            </a:pPr>
            <a:r>
              <a:rPr lang="en-US" altLang="zh-TW" sz="2000" dirty="0"/>
              <a:t>USART_STOPBITS_1</a:t>
            </a:r>
          </a:p>
          <a:p>
            <a:pPr lvl="1" fontAlgn="auto">
              <a:spcAft>
                <a:spcPts val="0"/>
              </a:spcAft>
            </a:pPr>
            <a:r>
              <a:rPr lang="en-US" altLang="zh-TW" sz="2000" dirty="0"/>
              <a:t>USART_STOPBITS_2</a:t>
            </a:r>
          </a:p>
          <a:p>
            <a:pPr fontAlgn="auto"/>
            <a:r>
              <a:rPr lang="en-US" altLang="zh-TW" sz="2400" dirty="0" err="1">
                <a:solidFill>
                  <a:schemeClr val="accent3">
                    <a:lumMod val="75000"/>
                  </a:schemeClr>
                </a:solidFill>
              </a:rPr>
              <a:t>USART_PARITY_x</a:t>
            </a:r>
            <a:endParaRPr lang="en-US" altLang="zh-TW" sz="2400" dirty="0">
              <a:solidFill>
                <a:srgbClr val="0070C0"/>
              </a:solidFill>
            </a:endParaRPr>
          </a:p>
          <a:p>
            <a:pPr lvl="1" fontAlgn="auto">
              <a:spcAft>
                <a:spcPts val="0"/>
              </a:spcAft>
            </a:pPr>
            <a:r>
              <a:rPr lang="en-US" altLang="zh-TW" sz="2000" dirty="0"/>
              <a:t>USART_PARITY_NO</a:t>
            </a:r>
          </a:p>
          <a:p>
            <a:pPr lvl="1" fontAlgn="auto">
              <a:spcAft>
                <a:spcPts val="0"/>
              </a:spcAft>
            </a:pPr>
            <a:r>
              <a:rPr lang="en-US" altLang="zh-TW" sz="2000" dirty="0"/>
              <a:t>USART_PARITY_EVEN</a:t>
            </a:r>
          </a:p>
          <a:p>
            <a:pPr lvl="1" fontAlgn="auto">
              <a:spcAft>
                <a:spcPts val="0"/>
              </a:spcAft>
            </a:pPr>
            <a:r>
              <a:rPr lang="en-US" altLang="zh-TW" sz="2000" dirty="0"/>
              <a:t>USART_PARITY_ODD</a:t>
            </a:r>
          </a:p>
          <a:p>
            <a:pPr fontAlgn="auto"/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</a:rPr>
              <a:t>USART_MODE_x</a:t>
            </a:r>
            <a:endParaRPr lang="en-US" altLang="zh-TW" sz="2400" dirty="0"/>
          </a:p>
          <a:p>
            <a:pPr lvl="1" fontAlgn="auto"/>
            <a:r>
              <a:rPr lang="en-US" altLang="zh-TW" sz="2000" dirty="0"/>
              <a:t>USART_MODE_NORMAL</a:t>
            </a:r>
          </a:p>
          <a:p>
            <a:pPr lvl="1" fontAlgn="auto"/>
            <a:r>
              <a:rPr lang="en-US" altLang="zh-TW" sz="2000" dirty="0"/>
              <a:t>USART_MODE_IRDA</a:t>
            </a:r>
          </a:p>
          <a:p>
            <a:pPr lvl="1" fontAlgn="auto"/>
            <a:r>
              <a:rPr lang="en-US" altLang="zh-TW" sz="2000" dirty="0"/>
              <a:t>USART_MODE_RS485</a:t>
            </a:r>
          </a:p>
          <a:p>
            <a:pPr lvl="1" fontAlgn="auto"/>
            <a:r>
              <a:rPr lang="en-US" altLang="zh-TW" sz="2000" dirty="0"/>
              <a:t>USART_MODE_SYNCHRONOUS</a:t>
            </a:r>
          </a:p>
        </p:txBody>
      </p:sp>
    </p:spTree>
    <p:extLst>
      <p:ext uri="{BB962C8B-B14F-4D97-AF65-F5344CB8AC3E}">
        <p14:creationId xmlns:p14="http://schemas.microsoft.com/office/powerpoint/2010/main" val="3141745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/>
              <a:t>Tx</a:t>
            </a:r>
            <a:r>
              <a:rPr lang="zh-TW" altLang="en-US" sz="2400" dirty="0"/>
              <a:t>、</a:t>
            </a:r>
            <a:r>
              <a:rPr lang="en-US" altLang="zh-TW" sz="2400" dirty="0"/>
              <a:t>Rx</a:t>
            </a:r>
            <a:r>
              <a:rPr lang="zh-TW" altLang="en-US" sz="2400" dirty="0"/>
              <a:t>  </a:t>
            </a:r>
            <a:r>
              <a:rPr lang="en-US" altLang="zh-TW" sz="2400" dirty="0"/>
              <a:t>Enable</a:t>
            </a:r>
          </a:p>
          <a:p>
            <a:pPr lvl="1"/>
            <a:r>
              <a:rPr lang="en-US" altLang="zh-TW" sz="2000" dirty="0" err="1"/>
              <a:t>USART_TxCmd</a:t>
            </a:r>
            <a:r>
              <a:rPr lang="en-US" altLang="zh-TW" sz="2000" dirty="0"/>
              <a:t>(</a:t>
            </a:r>
            <a:r>
              <a:rPr lang="zh-TW" altLang="en-US" sz="2000" dirty="0"/>
              <a:t> </a:t>
            </a:r>
            <a:r>
              <a:rPr lang="en-US" altLang="zh-TW" sz="2000" dirty="0" err="1">
                <a:solidFill>
                  <a:srgbClr val="FF0000"/>
                </a:solidFill>
              </a:rPr>
              <a:t>USARTx</a:t>
            </a:r>
            <a:r>
              <a:rPr lang="en-US" altLang="zh-TW" sz="2000" dirty="0"/>
              <a:t>, </a:t>
            </a:r>
            <a:r>
              <a:rPr lang="en-US" altLang="zh-TW" sz="2000" dirty="0" err="1">
                <a:solidFill>
                  <a:srgbClr val="00B050"/>
                </a:solidFill>
              </a:rPr>
              <a:t>NewState</a:t>
            </a:r>
            <a:r>
              <a:rPr lang="en-US" altLang="zh-TW" sz="2000" dirty="0"/>
              <a:t>) </a:t>
            </a:r>
          </a:p>
          <a:p>
            <a:pPr lvl="1"/>
            <a:r>
              <a:rPr lang="en-US" altLang="zh-TW" sz="2000" dirty="0" err="1"/>
              <a:t>USART_RxCmd</a:t>
            </a:r>
            <a:r>
              <a:rPr lang="en-US" altLang="zh-TW" sz="2000" dirty="0"/>
              <a:t>(</a:t>
            </a:r>
            <a:r>
              <a:rPr lang="zh-TW" altLang="en-US" sz="2000" dirty="0"/>
              <a:t> </a:t>
            </a:r>
            <a:r>
              <a:rPr lang="en-US" altLang="zh-TW" sz="2000" dirty="0" err="1">
                <a:solidFill>
                  <a:srgbClr val="FF0000"/>
                </a:solidFill>
              </a:rPr>
              <a:t>USARTx</a:t>
            </a:r>
            <a:r>
              <a:rPr lang="en-US" altLang="zh-TW" sz="2000" dirty="0"/>
              <a:t>, </a:t>
            </a:r>
            <a:r>
              <a:rPr lang="en-US" altLang="zh-TW" sz="2000" dirty="0" err="1">
                <a:solidFill>
                  <a:srgbClr val="00B050"/>
                </a:solidFill>
              </a:rPr>
              <a:t>NewState</a:t>
            </a:r>
            <a:r>
              <a:rPr lang="en-US" altLang="zh-TW" sz="2000" dirty="0"/>
              <a:t>)</a:t>
            </a:r>
          </a:p>
          <a:p>
            <a:pPr lvl="1"/>
            <a:endParaRPr lang="en-US" altLang="zh-TW" sz="2400" dirty="0"/>
          </a:p>
          <a:p>
            <a:r>
              <a:rPr lang="zh-TW" altLang="en-US" sz="2400" dirty="0"/>
              <a:t>取得</a:t>
            </a:r>
            <a:r>
              <a:rPr lang="en-US" altLang="zh-TW" sz="2400" dirty="0"/>
              <a:t>USART</a:t>
            </a:r>
            <a:r>
              <a:rPr lang="zh-TW" altLang="en-US" sz="2400" dirty="0"/>
              <a:t>狀態</a:t>
            </a:r>
            <a:endParaRPr lang="en-US" altLang="zh-TW" sz="2400" dirty="0"/>
          </a:p>
          <a:p>
            <a:pPr lvl="1"/>
            <a:r>
              <a:rPr lang="en-US" altLang="zh-TW" sz="2000" dirty="0" err="1"/>
              <a:t>FlagStatus</a:t>
            </a:r>
            <a:r>
              <a:rPr lang="en-US" altLang="zh-TW" sz="2000" dirty="0"/>
              <a:t> </a:t>
            </a:r>
            <a:r>
              <a:rPr lang="en-US" altLang="zh-TW" sz="2000" dirty="0" err="1"/>
              <a:t>USART_GetFlagStatus</a:t>
            </a:r>
            <a:r>
              <a:rPr lang="en-US" altLang="zh-TW" sz="2000" dirty="0"/>
              <a:t>(</a:t>
            </a:r>
            <a:r>
              <a:rPr lang="zh-TW" altLang="en-US" sz="2000" dirty="0"/>
              <a:t> </a:t>
            </a:r>
            <a:r>
              <a:rPr lang="en-US" altLang="zh-TW" sz="2000" dirty="0" err="1">
                <a:solidFill>
                  <a:srgbClr val="FF0000"/>
                </a:solidFill>
              </a:rPr>
              <a:t>USARTx</a:t>
            </a:r>
            <a:r>
              <a:rPr lang="en-US" altLang="zh-TW" sz="2000" dirty="0"/>
              <a:t>, </a:t>
            </a:r>
            <a:r>
              <a:rPr lang="en-US" altLang="zh-TW" sz="2000" dirty="0" err="1">
                <a:solidFill>
                  <a:srgbClr val="FFC000"/>
                </a:solidFill>
              </a:rPr>
              <a:t>USART_FLAG_x</a:t>
            </a:r>
            <a:r>
              <a:rPr lang="en-US" altLang="zh-TW" sz="2000" dirty="0"/>
              <a:t>)</a:t>
            </a:r>
          </a:p>
          <a:p>
            <a:endParaRPr lang="en-US" altLang="zh-TW" sz="2400" dirty="0"/>
          </a:p>
          <a:p>
            <a:r>
              <a:rPr lang="zh-TW" altLang="en-US" sz="2400" dirty="0"/>
              <a:t>取得</a:t>
            </a:r>
            <a:r>
              <a:rPr lang="en-US" altLang="zh-TW" sz="2400" dirty="0"/>
              <a:t>Rx</a:t>
            </a:r>
            <a:r>
              <a:rPr lang="zh-TW" altLang="en-US" sz="2400" dirty="0"/>
              <a:t>資料</a:t>
            </a:r>
            <a:r>
              <a:rPr lang="en-US" altLang="zh-TW" sz="2400" dirty="0"/>
              <a:t>(</a:t>
            </a:r>
            <a:r>
              <a:rPr lang="zh-TW" altLang="en-US" sz="2400" dirty="0"/>
              <a:t>讀取前可先確認是否有資料</a:t>
            </a:r>
            <a:r>
              <a:rPr lang="en-US" altLang="zh-TW" sz="2400" dirty="0"/>
              <a:t>)</a:t>
            </a:r>
          </a:p>
          <a:p>
            <a:pPr lvl="1"/>
            <a:r>
              <a:rPr lang="en-US" altLang="zh-TW" sz="2000" dirty="0" err="1"/>
              <a:t>USART_ReceiveData</a:t>
            </a:r>
            <a:r>
              <a:rPr lang="en-US" altLang="zh-TW" sz="2000" dirty="0"/>
              <a:t>(</a:t>
            </a:r>
            <a:r>
              <a:rPr lang="zh-TW" altLang="en-US" sz="2000" dirty="0"/>
              <a:t> </a:t>
            </a:r>
            <a:r>
              <a:rPr lang="en-US" altLang="zh-TW" sz="2000" dirty="0" err="1">
                <a:solidFill>
                  <a:srgbClr val="FF0000"/>
                </a:solidFill>
              </a:rPr>
              <a:t>USARTx</a:t>
            </a:r>
            <a:r>
              <a:rPr lang="en-US" altLang="zh-TW" sz="2000" dirty="0"/>
              <a:t>)</a:t>
            </a:r>
          </a:p>
          <a:p>
            <a:endParaRPr lang="en-US" altLang="zh-TW" sz="2400" dirty="0"/>
          </a:p>
          <a:p>
            <a:r>
              <a:rPr lang="zh-TW" altLang="en-US" sz="2400" dirty="0"/>
              <a:t>傳送</a:t>
            </a:r>
            <a:r>
              <a:rPr lang="en-US" altLang="zh-TW" sz="2400" dirty="0" err="1"/>
              <a:t>Tx</a:t>
            </a:r>
            <a:r>
              <a:rPr lang="zh-TW" altLang="en-US" sz="2400" dirty="0"/>
              <a:t>資料</a:t>
            </a:r>
            <a:r>
              <a:rPr lang="en-US" altLang="zh-TW" sz="2400" dirty="0"/>
              <a:t>(</a:t>
            </a:r>
            <a:r>
              <a:rPr lang="zh-TW" altLang="en-US" sz="2400" dirty="0"/>
              <a:t>發出傳送後可確認是否傳送完成</a:t>
            </a:r>
            <a:r>
              <a:rPr lang="en-US" altLang="zh-TW" sz="2400" dirty="0"/>
              <a:t>)</a:t>
            </a:r>
          </a:p>
          <a:p>
            <a:pPr lvl="1"/>
            <a:r>
              <a:rPr lang="en-US" altLang="zh-TW" sz="2000" dirty="0" err="1"/>
              <a:t>USART_SendData</a:t>
            </a:r>
            <a:r>
              <a:rPr lang="en-US" altLang="zh-TW" sz="2000" dirty="0"/>
              <a:t>(</a:t>
            </a:r>
            <a:r>
              <a:rPr lang="en-US" altLang="zh-TW" sz="2000" dirty="0" err="1">
                <a:solidFill>
                  <a:srgbClr val="FF0000"/>
                </a:solidFill>
              </a:rPr>
              <a:t>USARTx</a:t>
            </a:r>
            <a:r>
              <a:rPr lang="en-US" altLang="zh-TW" sz="2000" dirty="0"/>
              <a:t>, Data)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USART (8/9)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9349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79512" y="1196752"/>
            <a:ext cx="4402832" cy="4810539"/>
          </a:xfrm>
        </p:spPr>
        <p:txBody>
          <a:bodyPr>
            <a:norm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USARTx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lvl="1"/>
            <a:r>
              <a:rPr lang="en-US" altLang="zh-TW" sz="2000" dirty="0"/>
              <a:t>HT_USART0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lvl="1"/>
            <a:r>
              <a:rPr lang="en-US" altLang="zh-TW" sz="2000" dirty="0"/>
              <a:t>HT_USART1</a:t>
            </a:r>
          </a:p>
          <a:p>
            <a:r>
              <a:rPr lang="en-US" altLang="zh-TW" sz="2400" dirty="0" err="1">
                <a:solidFill>
                  <a:srgbClr val="FFC000"/>
                </a:solidFill>
              </a:rPr>
              <a:t>USART_FLAG_x</a:t>
            </a:r>
            <a:r>
              <a:rPr lang="en-US" altLang="zh-TW" sz="2400" dirty="0">
                <a:solidFill>
                  <a:srgbClr val="FFC000"/>
                </a:solidFill>
              </a:rPr>
              <a:t> </a:t>
            </a:r>
          </a:p>
          <a:p>
            <a:pPr lvl="1"/>
            <a:r>
              <a:rPr lang="en-US" altLang="zh-TW" sz="2000" dirty="0"/>
              <a:t>USART_FLAG_RXDR</a:t>
            </a:r>
          </a:p>
          <a:p>
            <a:pPr lvl="1"/>
            <a:r>
              <a:rPr lang="en-US" altLang="zh-TW" sz="2000" dirty="0"/>
              <a:t>USART_FLAG_TXC</a:t>
            </a:r>
          </a:p>
          <a:p>
            <a:pPr lvl="1"/>
            <a:r>
              <a:rPr lang="en-US" altLang="zh-TW" sz="2000" dirty="0"/>
              <a:t>……</a:t>
            </a:r>
          </a:p>
          <a:p>
            <a:r>
              <a:rPr lang="en-US" altLang="zh-TW" sz="2400" dirty="0" err="1">
                <a:solidFill>
                  <a:srgbClr val="00B050"/>
                </a:solidFill>
              </a:rPr>
              <a:t>NewState</a:t>
            </a:r>
            <a:r>
              <a:rPr lang="en-US" altLang="zh-TW" sz="2400" dirty="0">
                <a:solidFill>
                  <a:srgbClr val="FFC000"/>
                </a:solidFill>
              </a:rPr>
              <a:t> </a:t>
            </a:r>
          </a:p>
          <a:p>
            <a:pPr lvl="1"/>
            <a:r>
              <a:rPr lang="en-US" altLang="zh-TW" sz="2000" dirty="0"/>
              <a:t>ENABLE </a:t>
            </a:r>
          </a:p>
          <a:p>
            <a:pPr lvl="1"/>
            <a:r>
              <a:rPr lang="en-US" altLang="zh-TW" sz="2000" dirty="0"/>
              <a:t>DISABLE</a:t>
            </a:r>
          </a:p>
          <a:p>
            <a:pPr lvl="1"/>
            <a:endParaRPr lang="en-US" altLang="zh-TW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USART (9/9)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8661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196752"/>
            <a:ext cx="3754760" cy="4810539"/>
          </a:xfrm>
        </p:spPr>
        <p:txBody>
          <a:bodyPr/>
          <a:lstStyle/>
          <a:p>
            <a:r>
              <a:rPr lang="zh-TW" altLang="en-US" dirty="0"/>
              <a:t>修改官方範例</a:t>
            </a:r>
            <a:r>
              <a:rPr lang="en-US" altLang="zh-TW" dirty="0"/>
              <a:t>…\example\USART\</a:t>
            </a:r>
            <a:r>
              <a:rPr lang="en-US" altLang="zh-TW" dirty="0" err="1"/>
              <a:t>HyperTerminal_TxRx_Interrupt_FIFO</a:t>
            </a:r>
            <a:endParaRPr lang="en-US" altLang="zh-TW"/>
          </a:p>
          <a:p>
            <a:r>
              <a:rPr lang="zh-TW" altLang="en-US" dirty="0"/>
              <a:t>串列傳輸</a:t>
            </a:r>
            <a:endParaRPr lang="en-US" altLang="zh-TW" dirty="0"/>
          </a:p>
          <a:p>
            <a:pPr lvl="1"/>
            <a:r>
              <a:rPr lang="zh-TW" altLang="en-US" dirty="0"/>
              <a:t>將</a:t>
            </a:r>
            <a:r>
              <a:rPr lang="en-US" altLang="zh-TW" dirty="0"/>
              <a:t>ADC</a:t>
            </a:r>
            <a:r>
              <a:rPr lang="zh-TW" altLang="en-US" dirty="0"/>
              <a:t>可變電阻的值用串列傳輸傳至電腦</a:t>
            </a:r>
            <a:endParaRPr lang="en-US" altLang="zh-TW" dirty="0"/>
          </a:p>
          <a:p>
            <a:pPr lvl="1"/>
            <a:r>
              <a:rPr lang="zh-TW" altLang="en-US" dirty="0"/>
              <a:t>將串列傳輸的值用</a:t>
            </a:r>
            <a:r>
              <a:rPr lang="en-US" altLang="zh-TW" dirty="0"/>
              <a:t>LED</a:t>
            </a:r>
            <a:r>
              <a:rPr lang="zh-TW" altLang="en-US" dirty="0"/>
              <a:t>顯示出來</a:t>
            </a:r>
            <a:r>
              <a:rPr lang="en-US" altLang="zh-TW" dirty="0"/>
              <a:t>(0-8)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本單元實習 </a:t>
            </a:r>
            <a:r>
              <a:rPr lang="en-US" altLang="zh-TW" dirty="0"/>
              <a:t>(1/2)</a:t>
            </a:r>
            <a:endParaRPr lang="zh-TW" altLang="en-US" dirty="0"/>
          </a:p>
        </p:txBody>
      </p:sp>
      <p:pic>
        <p:nvPicPr>
          <p:cNvPr id="3074" name="Picture 2" descr="https://scontent-tpe1-1.xx.fbcdn.net/v/t1.15752-9/47681466_296934174277231_7933302391011540992_n.jpg?_nc_cat=107&amp;_nc_ht=scontent-tpe1-1.xx&amp;oh=db2964e27570da6a03f20d4400ea80b1&amp;oe=5C9FF35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50740"/>
            <a:ext cx="3118275" cy="554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167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序列小幫手</a:t>
            </a:r>
            <a:endParaRPr lang="en-US" altLang="zh-TW" dirty="0"/>
          </a:p>
          <a:p>
            <a:pPr lvl="1"/>
            <a:r>
              <a:rPr lang="en-US" altLang="zh-TW" dirty="0"/>
              <a:t>e-Link32</a:t>
            </a:r>
            <a:r>
              <a:rPr lang="zh-TW" altLang="en-US" dirty="0"/>
              <a:t>除了可將程式下載至開發版，也可以當作訊號轉換的</a:t>
            </a:r>
            <a:r>
              <a:rPr lang="en-US" altLang="zh-TW" dirty="0"/>
              <a:t>COM</a:t>
            </a:r>
            <a:r>
              <a:rPr lang="zh-TW" altLang="en-US" dirty="0"/>
              <a:t> </a:t>
            </a:r>
            <a:r>
              <a:rPr lang="en-US" altLang="zh-TW" dirty="0"/>
              <a:t>Port</a:t>
            </a:r>
          </a:p>
          <a:p>
            <a:pPr lvl="1"/>
            <a:r>
              <a:rPr lang="zh-TW" altLang="en-US" dirty="0"/>
              <a:t>將</a:t>
            </a:r>
            <a:r>
              <a:rPr lang="en-US" altLang="zh-TW" dirty="0"/>
              <a:t>e-Link32</a:t>
            </a:r>
            <a:r>
              <a:rPr lang="zh-TW" altLang="en-US" dirty="0"/>
              <a:t>的</a:t>
            </a:r>
            <a:r>
              <a:rPr lang="en-US" altLang="zh-TW" dirty="0" err="1"/>
              <a:t>Tx</a:t>
            </a:r>
            <a:r>
              <a:rPr lang="zh-TW" altLang="en-US" dirty="0"/>
              <a:t>、</a:t>
            </a:r>
            <a:r>
              <a:rPr lang="en-US" altLang="zh-TW" dirty="0"/>
              <a:t>Rx(</a:t>
            </a:r>
            <a:r>
              <a:rPr lang="zh-TW" altLang="en-US" dirty="0"/>
              <a:t>紅框</a:t>
            </a:r>
            <a:r>
              <a:rPr lang="en-US" altLang="zh-TW" dirty="0"/>
              <a:t>)</a:t>
            </a:r>
            <a:r>
              <a:rPr lang="zh-TW" altLang="en-US" dirty="0"/>
              <a:t>接線到板子上設定的</a:t>
            </a:r>
            <a:r>
              <a:rPr lang="en-US" altLang="zh-TW" dirty="0" err="1"/>
              <a:t>Tx</a:t>
            </a:r>
            <a:r>
              <a:rPr lang="zh-TW" altLang="en-US" dirty="0"/>
              <a:t>、</a:t>
            </a:r>
            <a:r>
              <a:rPr lang="en-US" altLang="zh-TW" dirty="0"/>
              <a:t>Rx(</a:t>
            </a:r>
            <a:r>
              <a:rPr lang="zh-TW" altLang="en-US" dirty="0"/>
              <a:t>例如</a:t>
            </a:r>
            <a:r>
              <a:rPr lang="en-US" altLang="zh-TW" dirty="0"/>
              <a:t>PA14</a:t>
            </a:r>
            <a:r>
              <a:rPr lang="zh-TW" altLang="en-US" dirty="0"/>
              <a:t>、</a:t>
            </a:r>
            <a:r>
              <a:rPr lang="en-US" altLang="zh-TW" dirty="0"/>
              <a:t>PA15)</a:t>
            </a:r>
            <a:r>
              <a:rPr lang="en-US" altLang="zh-TW" dirty="0">
                <a:solidFill>
                  <a:srgbClr val="FF0000"/>
                </a:solidFill>
              </a:rPr>
              <a:t>PS.TX</a:t>
            </a:r>
            <a:r>
              <a:rPr lang="zh-TW" altLang="en-US" dirty="0">
                <a:solidFill>
                  <a:srgbClr val="FF0000"/>
                </a:solidFill>
              </a:rPr>
              <a:t>接</a:t>
            </a:r>
            <a:r>
              <a:rPr lang="en-US" altLang="zh-TW" dirty="0">
                <a:solidFill>
                  <a:srgbClr val="FF0000"/>
                </a:solidFill>
              </a:rPr>
              <a:t>RX</a:t>
            </a:r>
            <a:r>
              <a:rPr lang="zh-TW" altLang="en-US" dirty="0">
                <a:solidFill>
                  <a:srgbClr val="FF0000"/>
                </a:solidFill>
              </a:rPr>
              <a:t>、</a:t>
            </a:r>
            <a:r>
              <a:rPr lang="en-US" altLang="zh-TW" dirty="0">
                <a:solidFill>
                  <a:srgbClr val="FF0000"/>
                </a:solidFill>
              </a:rPr>
              <a:t>RX</a:t>
            </a:r>
            <a:r>
              <a:rPr lang="zh-TW" altLang="en-US" dirty="0">
                <a:solidFill>
                  <a:srgbClr val="FF0000"/>
                </a:solidFill>
              </a:rPr>
              <a:t>接</a:t>
            </a:r>
            <a:r>
              <a:rPr lang="en-US" altLang="zh-TW" dirty="0">
                <a:solidFill>
                  <a:srgbClr val="FF0000"/>
                </a:solidFill>
              </a:rPr>
              <a:t>TX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本單元實習 </a:t>
            </a:r>
            <a:r>
              <a:rPr lang="en-US" altLang="zh-TW" dirty="0"/>
              <a:t>(2/2)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363588" y="2383210"/>
            <a:ext cx="2762250" cy="49149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563888" y="4543591"/>
            <a:ext cx="720080" cy="1008112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591" y="4543591"/>
            <a:ext cx="3190762" cy="176331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/>
          <a:srcRect l="48780" t="15199" b="47470"/>
          <a:stretch/>
        </p:blipFill>
        <p:spPr>
          <a:xfrm>
            <a:off x="6516216" y="3296567"/>
            <a:ext cx="1444025" cy="124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80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44FF779-C877-4BDD-A6BA-CE4C72D27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main.c</a:t>
            </a:r>
            <a:endParaRPr lang="en-US" altLang="zh-TW" dirty="0"/>
          </a:p>
          <a:p>
            <a:pPr lvl="1"/>
            <a:r>
              <a:rPr lang="zh-TW" altLang="en-US" dirty="0">
                <a:latin typeface="標楷體" panose="03000509000000000000" pitchFamily="65" charset="-120"/>
              </a:rPr>
              <a:t>設定</a:t>
            </a:r>
            <a:r>
              <a:rPr lang="en-US" altLang="zh-TW" dirty="0"/>
              <a:t>CKCU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>
                <a:latin typeface="標楷體" panose="03000509000000000000" pitchFamily="65" charset="-120"/>
              </a:rPr>
              <a:t>設定</a:t>
            </a:r>
            <a:r>
              <a:rPr lang="en-US" altLang="zh-TW" dirty="0"/>
              <a:t>GPIO</a:t>
            </a:r>
            <a:r>
              <a:rPr lang="zh-TW" altLang="en-US" dirty="0">
                <a:latin typeface="標楷體" panose="03000509000000000000" pitchFamily="65" charset="-120"/>
              </a:rPr>
              <a:t> 開啟三個</a:t>
            </a:r>
            <a:r>
              <a:rPr lang="en-US" altLang="zh-TW" dirty="0"/>
              <a:t>LED</a:t>
            </a:r>
            <a:endParaRPr lang="zh-TW" altLang="en-US" dirty="0"/>
          </a:p>
          <a:p>
            <a:pPr lvl="1"/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077BB12-4756-4ECE-8707-117A27227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700" y="4204090"/>
            <a:ext cx="5249008" cy="202910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834375B-573D-4917-8D2E-369BD4E57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3" y="2108583"/>
            <a:ext cx="4248473" cy="1646053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E941F091-5D91-4AC2-964E-E2F4814AA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(1/8)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9197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實驗目的</a:t>
            </a:r>
            <a:endParaRPr lang="en-US" altLang="zh-TW" dirty="0"/>
          </a:p>
          <a:p>
            <a:r>
              <a:rPr lang="zh-TW" altLang="en-US" dirty="0"/>
              <a:t>使用的元件設備</a:t>
            </a:r>
            <a:endParaRPr lang="en-US" altLang="zh-TW" dirty="0"/>
          </a:p>
          <a:p>
            <a:r>
              <a:rPr lang="zh-TW" altLang="en-US" dirty="0"/>
              <a:t>實驗原理</a:t>
            </a:r>
            <a:endParaRPr lang="en-US" altLang="zh-TW" dirty="0"/>
          </a:p>
          <a:p>
            <a:r>
              <a:rPr lang="zh-TW" altLang="en-US" dirty="0"/>
              <a:t>電路架構</a:t>
            </a:r>
            <a:endParaRPr lang="en-US" altLang="zh-TW" dirty="0"/>
          </a:p>
          <a:p>
            <a:r>
              <a:rPr lang="zh-TW" altLang="en-US" dirty="0"/>
              <a:t>本單元實習</a:t>
            </a:r>
            <a:endParaRPr lang="en-US" altLang="zh-TW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C44FF779-C877-4BDD-A6BA-CE4C72D27616}"/>
              </a:ext>
            </a:extLst>
          </p:cNvPr>
          <p:cNvSpPr txBox="1">
            <a:spLocks/>
          </p:cNvSpPr>
          <p:nvPr/>
        </p:nvSpPr>
        <p:spPr>
          <a:xfrm>
            <a:off x="457200" y="1196752"/>
            <a:ext cx="8229600" cy="4810539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3538" indent="-363538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628650" indent="-265113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Wingdings" pitchFamily="2" charset="2"/>
              <a:buChar char="n"/>
              <a:defRPr kumimoji="0" sz="24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892175" indent="-261938" algn="l" rtl="0" eaLnBrk="1" latinLnBrk="0" hangingPunct="1">
              <a:spcBef>
                <a:spcPts val="350"/>
              </a:spcBef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143000" indent="-250825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n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371600" indent="-292100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p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 fontAlgn="auto">
              <a:spcAft>
                <a:spcPts val="0"/>
              </a:spcAft>
            </a:pPr>
            <a:r>
              <a:rPr lang="zh-TW" altLang="en-US" dirty="0">
                <a:latin typeface="標楷體" panose="03000509000000000000" pitchFamily="65" charset="-120"/>
              </a:rPr>
              <a:t>設定</a:t>
            </a:r>
            <a:r>
              <a:rPr lang="en-US" altLang="zh-TW" dirty="0"/>
              <a:t>ADC</a:t>
            </a:r>
            <a:r>
              <a:rPr lang="zh-TW" altLang="en-US" dirty="0"/>
              <a:t>，</a:t>
            </a:r>
            <a:r>
              <a:rPr lang="zh-TW" altLang="en-US" dirty="0">
                <a:latin typeface="標楷體" panose="03000509000000000000" pitchFamily="65" charset="-120"/>
              </a:rPr>
              <a:t>使用</a:t>
            </a:r>
            <a:r>
              <a:rPr lang="en-US" altLang="zh-TW" dirty="0"/>
              <a:t>A6</a:t>
            </a:r>
            <a:r>
              <a:rPr lang="zh-TW" altLang="en-US" dirty="0">
                <a:latin typeface="標楷體" panose="03000509000000000000" pitchFamily="65" charset="-120"/>
              </a:rPr>
              <a:t>控制可變電阻</a:t>
            </a:r>
            <a:endParaRPr lang="en-US" altLang="zh-TW" dirty="0"/>
          </a:p>
          <a:p>
            <a:pPr lvl="1" fontAlgn="auto">
              <a:spcAft>
                <a:spcPts val="0"/>
              </a:spcAft>
            </a:pPr>
            <a:endParaRPr lang="en-US" altLang="zh-TW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450B6ED-A5BD-41EC-A810-044005A9A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460" y="1772816"/>
            <a:ext cx="6635080" cy="4010588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D9664D45-12E0-4392-9E5B-3BC1B1374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(2/8)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6503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C44FF779-C877-4BDD-A6BA-CE4C72D27616}"/>
              </a:ext>
            </a:extLst>
          </p:cNvPr>
          <p:cNvSpPr txBox="1">
            <a:spLocks/>
          </p:cNvSpPr>
          <p:nvPr/>
        </p:nvSpPr>
        <p:spPr>
          <a:xfrm>
            <a:off x="457200" y="1196752"/>
            <a:ext cx="8229600" cy="4810539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3538" indent="-363538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628650" indent="-265113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Wingdings" pitchFamily="2" charset="2"/>
              <a:buChar char="n"/>
              <a:defRPr kumimoji="0" sz="24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892175" indent="-261938" algn="l" rtl="0" eaLnBrk="1" latinLnBrk="0" hangingPunct="1">
              <a:spcBef>
                <a:spcPts val="350"/>
              </a:spcBef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143000" indent="-250825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n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371600" indent="-292100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p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zh-TW" altLang="en-US" dirty="0">
                <a:latin typeface="標楷體" panose="03000509000000000000" pitchFamily="65" charset="-120"/>
              </a:rPr>
              <a:t>設定</a:t>
            </a:r>
            <a:r>
              <a:rPr lang="en-US" altLang="zh-TW" dirty="0"/>
              <a:t>USART</a:t>
            </a:r>
            <a:r>
              <a:rPr lang="zh-TW" altLang="en-US" dirty="0">
                <a:latin typeface="標楷體" panose="03000509000000000000" pitchFamily="65" charset="-120"/>
              </a:rPr>
              <a:t> 預設</a:t>
            </a:r>
            <a:r>
              <a:rPr lang="en-US" altLang="zh-TW" dirty="0" err="1"/>
              <a:t>Tx</a:t>
            </a:r>
            <a:r>
              <a:rPr lang="zh-TW" altLang="en-US" dirty="0">
                <a:latin typeface="標楷體" panose="03000509000000000000" pitchFamily="65" charset="-120"/>
              </a:rPr>
              <a:t>為</a:t>
            </a:r>
            <a:r>
              <a:rPr lang="en-US" altLang="zh-TW" dirty="0"/>
              <a:t>PA14</a:t>
            </a:r>
            <a:r>
              <a:rPr lang="zh-TW" altLang="en-US" dirty="0">
                <a:latin typeface="標楷體" panose="03000509000000000000" pitchFamily="65" charset="-120"/>
              </a:rPr>
              <a:t>、</a:t>
            </a:r>
            <a:r>
              <a:rPr lang="en-US" altLang="zh-TW" dirty="0"/>
              <a:t>Rx</a:t>
            </a:r>
            <a:r>
              <a:rPr lang="zh-TW" altLang="en-US" dirty="0">
                <a:latin typeface="標楷體" panose="03000509000000000000" pitchFamily="65" charset="-120"/>
              </a:rPr>
              <a:t>為</a:t>
            </a:r>
            <a:r>
              <a:rPr lang="en-US" altLang="zh-TW" dirty="0"/>
              <a:t>PA15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9664D45-12E0-4392-9E5B-3BC1B1374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(3/8)</a:t>
            </a:r>
            <a:endParaRPr lang="zh-TW" altLang="en-US" dirty="0"/>
          </a:p>
        </p:txBody>
      </p:sp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28307C9E-7091-441C-A3AC-7C5218917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05172"/>
            <a:ext cx="8229600" cy="3619499"/>
          </a:xfrm>
        </p:spPr>
      </p:pic>
    </p:spTree>
    <p:extLst>
      <p:ext uri="{BB962C8B-B14F-4D97-AF65-F5344CB8AC3E}">
        <p14:creationId xmlns:p14="http://schemas.microsoft.com/office/powerpoint/2010/main" val="4056113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內容版面配置區 1">
            <a:extLst>
              <a:ext uri="{FF2B5EF4-FFF2-40B4-BE49-F238E27FC236}">
                <a16:creationId xmlns:a16="http://schemas.microsoft.com/office/drawing/2014/main" id="{C44FF779-C877-4BDD-A6BA-CE4C72D27616}"/>
              </a:ext>
            </a:extLst>
          </p:cNvPr>
          <p:cNvSpPr txBox="1">
            <a:spLocks/>
          </p:cNvSpPr>
          <p:nvPr/>
        </p:nvSpPr>
        <p:spPr>
          <a:xfrm>
            <a:off x="457200" y="1196752"/>
            <a:ext cx="8229600" cy="4810539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3538" indent="-363538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628650" indent="-265113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Wingdings" pitchFamily="2" charset="2"/>
              <a:buChar char="n"/>
              <a:defRPr kumimoji="0" sz="24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892175" indent="-261938" algn="l" rtl="0" eaLnBrk="1" latinLnBrk="0" hangingPunct="1">
              <a:spcBef>
                <a:spcPts val="350"/>
              </a:spcBef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143000" indent="-250825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n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371600" indent="-292100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p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zh-TW" altLang="en-US" dirty="0"/>
              <a:t>主程式撰寫</a:t>
            </a:r>
            <a:endParaRPr lang="en-US" altLang="zh-TW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12033C1-09A6-4958-BC3A-E466EC983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616456"/>
            <a:ext cx="4896544" cy="1308488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1D3C7889-59DF-439F-90C2-BF3D7A681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(4/8)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24944"/>
            <a:ext cx="5040560" cy="3449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9451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85917CD-20FA-4B49-9911-C5040D837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ht32f5xxxx_01_it.c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022ABCE-AD85-4883-B49F-A91B27BAA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(5/8)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" r="1243" b="1905"/>
          <a:stretch/>
        </p:blipFill>
        <p:spPr bwMode="auto">
          <a:xfrm>
            <a:off x="1475656" y="1686150"/>
            <a:ext cx="4840398" cy="4676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6100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序列小幫手</a:t>
            </a:r>
            <a:endParaRPr lang="en-US" altLang="zh-TW" dirty="0"/>
          </a:p>
          <a:p>
            <a:pPr lvl="1"/>
            <a:r>
              <a:rPr lang="zh-TW" altLang="en-US" dirty="0"/>
              <a:t>用管理員身分開啟</a:t>
            </a:r>
            <a:r>
              <a:rPr lang="en-US" altLang="zh-TW" dirty="0"/>
              <a:t>(</a:t>
            </a:r>
            <a:r>
              <a:rPr lang="zh-TW" altLang="en-US" dirty="0"/>
              <a:t>否則只能選</a:t>
            </a:r>
            <a:r>
              <a:rPr lang="en-US" altLang="zh-TW" dirty="0"/>
              <a:t>COM1~COM4)</a:t>
            </a:r>
          </a:p>
          <a:p>
            <a:pPr lvl="1"/>
            <a:r>
              <a:rPr lang="zh-TW" altLang="en-US" dirty="0"/>
              <a:t>由裝置管理員確認</a:t>
            </a:r>
            <a:r>
              <a:rPr lang="en-US" altLang="zh-TW" dirty="0"/>
              <a:t>COM</a:t>
            </a:r>
            <a:r>
              <a:rPr lang="zh-TW" altLang="en-US" dirty="0"/>
              <a:t> </a:t>
            </a:r>
            <a:r>
              <a:rPr lang="en-US" altLang="zh-TW" dirty="0"/>
              <a:t>Port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(6/8)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2133176"/>
            <a:ext cx="2286687" cy="188784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" r="2072"/>
          <a:stretch/>
        </p:blipFill>
        <p:spPr bwMode="auto">
          <a:xfrm>
            <a:off x="322217" y="2706703"/>
            <a:ext cx="3770812" cy="3588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516216" y="3356992"/>
            <a:ext cx="151216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9" name="Picture 5" descr="C:\Users\tt006\Desktop\未命名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54" r="16982"/>
          <a:stretch/>
        </p:blipFill>
        <p:spPr bwMode="auto">
          <a:xfrm>
            <a:off x="4417636" y="4221088"/>
            <a:ext cx="4665404" cy="192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319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序列小幫手</a:t>
            </a:r>
            <a:endParaRPr lang="en-US" altLang="zh-TW" dirty="0"/>
          </a:p>
          <a:p>
            <a:pPr lvl="1"/>
            <a:r>
              <a:rPr lang="zh-TW" altLang="en-US" dirty="0"/>
              <a:t>接收視窗選項中選</a:t>
            </a:r>
            <a:r>
              <a:rPr lang="en-US" altLang="zh-TW" dirty="0"/>
              <a:t>【Hex】</a:t>
            </a:r>
            <a:r>
              <a:rPr lang="zh-TW" altLang="en-US" dirty="0"/>
              <a:t>，發送視窗選</a:t>
            </a:r>
            <a:r>
              <a:rPr lang="en-US" altLang="zh-TW" dirty="0"/>
              <a:t>【</a:t>
            </a:r>
            <a:r>
              <a:rPr lang="zh-TW" altLang="en-US" dirty="0"/>
              <a:t>十六進位</a:t>
            </a:r>
            <a:r>
              <a:rPr lang="en-US" altLang="zh-TW" dirty="0"/>
              <a:t>】</a:t>
            </a:r>
          </a:p>
          <a:p>
            <a:pPr lvl="1"/>
            <a:r>
              <a:rPr lang="en-US" altLang="zh-TW" dirty="0"/>
              <a:t>【</a:t>
            </a:r>
            <a:r>
              <a:rPr lang="zh-TW" altLang="en-US" dirty="0"/>
              <a:t>接收</a:t>
            </a:r>
            <a:r>
              <a:rPr lang="en-US" altLang="zh-TW" dirty="0"/>
              <a:t>】</a:t>
            </a:r>
            <a:r>
              <a:rPr lang="zh-TW" altLang="en-US" dirty="0"/>
              <a:t>接收資料轉可變電阻即可在上視窗顯示</a:t>
            </a:r>
            <a:endParaRPr lang="en-US" altLang="zh-TW" dirty="0"/>
          </a:p>
          <a:p>
            <a:pPr lvl="1"/>
            <a:r>
              <a:rPr lang="en-US" altLang="zh-TW" dirty="0"/>
              <a:t>【</a:t>
            </a:r>
            <a:r>
              <a:rPr lang="zh-TW" altLang="en-US" dirty="0"/>
              <a:t>發送</a:t>
            </a:r>
            <a:r>
              <a:rPr lang="en-US" altLang="zh-TW" dirty="0"/>
              <a:t>】</a:t>
            </a:r>
            <a:r>
              <a:rPr lang="zh-TW" altLang="en-US" dirty="0"/>
              <a:t>發送框內輸入數值按「發送資料」可發送數值</a:t>
            </a:r>
            <a:endParaRPr lang="en-US" altLang="zh-TW" dirty="0"/>
          </a:p>
          <a:p>
            <a:pPr lvl="1"/>
            <a:r>
              <a:rPr lang="en-US" altLang="zh-TW" dirty="0"/>
              <a:t>PS.</a:t>
            </a:r>
            <a:r>
              <a:rPr lang="zh-TW" altLang="en-US" dirty="0"/>
              <a:t>先將板子</a:t>
            </a:r>
            <a:r>
              <a:rPr lang="en-US" altLang="zh-TW" dirty="0"/>
              <a:t>RESET</a:t>
            </a:r>
            <a:r>
              <a:rPr lang="zh-TW" altLang="en-US" dirty="0"/>
              <a:t>，方可顯示成果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(7/8)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61048"/>
            <a:ext cx="4345621" cy="2159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https://scontent-tpe1-1.xx.fbcdn.net/v/t1.15752-9/48356974_2240753569481853_6596918132835614720_n.jpg?_nc_cat=102&amp;_nc_ht=scontent-tpe1-1.xx&amp;oh=54d8cc0ba705232e318594460d5c520a&amp;oe=5CA9FCA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804115"/>
            <a:ext cx="4041575" cy="227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351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驗收</a:t>
            </a:r>
            <a:endParaRPr lang="en-US" altLang="zh-TW" dirty="0"/>
          </a:p>
          <a:p>
            <a:pPr lvl="1"/>
            <a:r>
              <a:rPr lang="en-US" altLang="zh-TW" dirty="0"/>
              <a:t>【</a:t>
            </a:r>
            <a:r>
              <a:rPr lang="zh-TW" altLang="en-US" dirty="0"/>
              <a:t>發送</a:t>
            </a:r>
            <a:r>
              <a:rPr lang="en-US" altLang="zh-TW" dirty="0"/>
              <a:t>】</a:t>
            </a:r>
            <a:r>
              <a:rPr lang="zh-TW" altLang="en-US" dirty="0"/>
              <a:t>發送框內輸入數值</a:t>
            </a:r>
            <a:endParaRPr lang="en-US" altLang="zh-TW" dirty="0"/>
          </a:p>
          <a:p>
            <a:pPr lvl="1"/>
            <a:r>
              <a:rPr lang="zh-TW" altLang="en-US" dirty="0"/>
              <a:t>將輸入數值或字元存入</a:t>
            </a:r>
            <a:r>
              <a:rPr lang="en-US" altLang="zh-TW" dirty="0"/>
              <a:t>SPI</a:t>
            </a:r>
            <a:r>
              <a:rPr lang="zh-TW" altLang="en-US" dirty="0"/>
              <a:t>  </a:t>
            </a:r>
            <a:r>
              <a:rPr lang="en-US" altLang="zh-TW" dirty="0"/>
              <a:t>Flash</a:t>
            </a:r>
            <a:r>
              <a:rPr lang="zh-TW" altLang="en-US" dirty="0"/>
              <a:t>內</a:t>
            </a:r>
            <a:endParaRPr lang="en-US" altLang="zh-TW" dirty="0"/>
          </a:p>
          <a:p>
            <a:pPr lvl="1"/>
            <a:r>
              <a:rPr lang="zh-TW" altLang="en-US" dirty="0"/>
              <a:t>按下</a:t>
            </a:r>
            <a:r>
              <a:rPr lang="en-US" altLang="zh-TW" dirty="0"/>
              <a:t>Wakeup button</a:t>
            </a:r>
            <a:r>
              <a:rPr lang="zh-TW" altLang="en-US" dirty="0"/>
              <a:t>將</a:t>
            </a:r>
            <a:r>
              <a:rPr lang="en-US" altLang="zh-TW" dirty="0"/>
              <a:t>SPI</a:t>
            </a:r>
            <a:r>
              <a:rPr lang="zh-TW" altLang="en-US" dirty="0"/>
              <a:t>  </a:t>
            </a:r>
            <a:r>
              <a:rPr lang="en-US" altLang="zh-TW" dirty="0"/>
              <a:t>Flash</a:t>
            </a:r>
            <a:r>
              <a:rPr lang="zh-TW" altLang="en-US" dirty="0"/>
              <a:t>內的資料讀出</a:t>
            </a:r>
            <a:endParaRPr lang="en-US" altLang="zh-TW" dirty="0"/>
          </a:p>
          <a:p>
            <a:pPr lvl="1"/>
            <a:r>
              <a:rPr lang="zh-TW" altLang="en-US" dirty="0"/>
              <a:t>並</a:t>
            </a:r>
            <a:r>
              <a:rPr lang="en-US" altLang="zh-TW" dirty="0"/>
              <a:t>【</a:t>
            </a:r>
            <a:r>
              <a:rPr lang="zh-TW" altLang="en-US" dirty="0"/>
              <a:t>接收</a:t>
            </a:r>
            <a:r>
              <a:rPr lang="en-US" altLang="zh-TW" dirty="0"/>
              <a:t>】</a:t>
            </a:r>
            <a:r>
              <a:rPr lang="zh-TW" altLang="en-US" dirty="0"/>
              <a:t>接收資料即可在上視窗顯示讀出數值或字元</a:t>
            </a:r>
            <a:endParaRPr lang="en-US" altLang="zh-TW" dirty="0"/>
          </a:p>
          <a:p>
            <a:pPr lvl="1"/>
            <a:r>
              <a:rPr lang="zh-TW" altLang="en-US" dirty="0"/>
              <a:t>最後確認輸入與輸出是否相同即可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(8/8)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60" y="3803888"/>
            <a:ext cx="7200800" cy="245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6728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42988" y="2276475"/>
            <a:ext cx="7129462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  <a:defRPr/>
            </a:pPr>
            <a:r>
              <a:rPr lang="en-US" altLang="zh-TW" sz="4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Thanks for your attention!</a:t>
            </a:r>
            <a:endParaRPr lang="zh-TW" altLang="en-US" sz="4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認識串列傳輸</a:t>
            </a:r>
            <a:r>
              <a:rPr lang="en-US" altLang="zh-TW" dirty="0"/>
              <a:t>(Serial communication)</a:t>
            </a:r>
          </a:p>
          <a:p>
            <a:r>
              <a:rPr lang="zh-TW" altLang="en-US" dirty="0"/>
              <a:t>認識通用同步</a:t>
            </a:r>
            <a:r>
              <a:rPr lang="en-US" altLang="zh-TW" dirty="0"/>
              <a:t>/</a:t>
            </a:r>
            <a:r>
              <a:rPr lang="zh-TW" altLang="en-US" dirty="0"/>
              <a:t>非同步收發傳輸器</a:t>
            </a:r>
            <a:r>
              <a:rPr lang="en-US" altLang="zh-TW" dirty="0"/>
              <a:t>(USART)</a:t>
            </a:r>
          </a:p>
          <a:p>
            <a:r>
              <a:rPr lang="zh-TW" altLang="en-US" dirty="0"/>
              <a:t>使用</a:t>
            </a:r>
            <a:r>
              <a:rPr lang="en-US" altLang="zh-TW" dirty="0"/>
              <a:t>HT32F52352</a:t>
            </a:r>
            <a:r>
              <a:rPr lang="zh-TW" altLang="en-US" dirty="0"/>
              <a:t>中的</a:t>
            </a:r>
            <a:r>
              <a:rPr lang="en-US" altLang="zh-TW" dirty="0"/>
              <a:t>USART</a:t>
            </a:r>
          </a:p>
          <a:p>
            <a:r>
              <a:rPr lang="zh-TW" altLang="en-US" dirty="0"/>
              <a:t>認識通信介面</a:t>
            </a:r>
            <a:r>
              <a:rPr lang="en-US" altLang="zh-TW" dirty="0"/>
              <a:t>(Interface)</a:t>
            </a:r>
          </a:p>
          <a:p>
            <a:r>
              <a:rPr lang="zh-TW" altLang="en-US" dirty="0"/>
              <a:t>認識通信協定</a:t>
            </a:r>
            <a:r>
              <a:rPr lang="en-US" altLang="zh-TW" dirty="0"/>
              <a:t>(Protocol)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實驗目的</a:t>
            </a:r>
          </a:p>
        </p:txBody>
      </p:sp>
    </p:spTree>
    <p:extLst>
      <p:ext uri="{BB962C8B-B14F-4D97-AF65-F5344CB8AC3E}">
        <p14:creationId xmlns:p14="http://schemas.microsoft.com/office/powerpoint/2010/main" val="73277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HT32F52352</a:t>
            </a:r>
            <a:r>
              <a:rPr lang="zh-TW" altLang="en-US" dirty="0"/>
              <a:t>開發板</a:t>
            </a:r>
            <a:endParaRPr lang="en-US" altLang="zh-TW" dirty="0"/>
          </a:p>
          <a:p>
            <a:r>
              <a:rPr lang="en-US" altLang="zh-TW" dirty="0"/>
              <a:t>ESK32-20001</a:t>
            </a:r>
            <a:r>
              <a:rPr lang="zh-TW" altLang="en-US" dirty="0"/>
              <a:t>擴充板</a:t>
            </a:r>
            <a:endParaRPr lang="en-US" altLang="zh-TW" dirty="0"/>
          </a:p>
          <a:p>
            <a:r>
              <a:rPr lang="zh-TW" altLang="en-US" dirty="0"/>
              <a:t>杜邦線材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使用的元件設備</a:t>
            </a:r>
          </a:p>
        </p:txBody>
      </p:sp>
    </p:spTree>
    <p:extLst>
      <p:ext uri="{BB962C8B-B14F-4D97-AF65-F5344CB8AC3E}">
        <p14:creationId xmlns:p14="http://schemas.microsoft.com/office/powerpoint/2010/main" val="1527511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串列傳輸時，必須將原本的並列資料轉換成串列資料，再把資料逐一送到外部，接收端收到後，會先把資料恢復成原來並列的格式，才由</a:t>
            </a:r>
            <a:r>
              <a:rPr lang="en-US" altLang="zh-TW" dirty="0"/>
              <a:t>CPU</a:t>
            </a:r>
            <a:r>
              <a:rPr lang="zh-TW" altLang="en-US" dirty="0"/>
              <a:t>讀入，做進一步的處理。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</a:t>
            </a:r>
            <a:r>
              <a:rPr lang="zh-TW" altLang="en-US" dirty="0"/>
              <a:t>串列傳輸 </a:t>
            </a:r>
            <a:r>
              <a:rPr lang="en-US" altLang="zh-TW" dirty="0"/>
              <a:t>(1/2)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1907704" y="3070081"/>
            <a:ext cx="5904135" cy="2857500"/>
            <a:chOff x="900113" y="1412875"/>
            <a:chExt cx="7343775" cy="3744913"/>
          </a:xfrm>
        </p:grpSpPr>
        <p:sp>
          <p:nvSpPr>
            <p:cNvPr id="7" name="Line 2"/>
            <p:cNvSpPr>
              <a:spLocks noChangeShapeType="1"/>
            </p:cNvSpPr>
            <p:nvPr/>
          </p:nvSpPr>
          <p:spPr bwMode="auto">
            <a:xfrm flipV="1">
              <a:off x="900113" y="1844675"/>
              <a:ext cx="0" cy="3313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1400"/>
            </a:p>
          </p:txBody>
        </p:sp>
        <p:sp>
          <p:nvSpPr>
            <p:cNvPr id="8" name="Line 3"/>
            <p:cNvSpPr>
              <a:spLocks noChangeShapeType="1"/>
            </p:cNvSpPr>
            <p:nvPr/>
          </p:nvSpPr>
          <p:spPr bwMode="auto">
            <a:xfrm flipH="1">
              <a:off x="900113" y="1844675"/>
              <a:ext cx="2519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1400"/>
            </a:p>
          </p:txBody>
        </p:sp>
        <p:sp>
          <p:nvSpPr>
            <p:cNvPr id="9" name="Line 4"/>
            <p:cNvSpPr>
              <a:spLocks noChangeShapeType="1"/>
            </p:cNvSpPr>
            <p:nvPr/>
          </p:nvSpPr>
          <p:spPr bwMode="auto">
            <a:xfrm flipH="1">
              <a:off x="5651500" y="5157788"/>
              <a:ext cx="25923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1400"/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 flipV="1">
              <a:off x="8243888" y="1844675"/>
              <a:ext cx="0" cy="3311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1400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V="1">
              <a:off x="5651500" y="2709863"/>
              <a:ext cx="0" cy="2447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1400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 flipH="1">
              <a:off x="5580063" y="1844675"/>
              <a:ext cx="2663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1400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 flipH="1">
              <a:off x="900113" y="5157788"/>
              <a:ext cx="2519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1400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V="1">
              <a:off x="3419475" y="1844675"/>
              <a:ext cx="0" cy="2449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140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3419475" y="2708275"/>
              <a:ext cx="2232025" cy="2449513"/>
            </a:xfrm>
            <a:custGeom>
              <a:avLst/>
              <a:gdLst>
                <a:gd name="T0" fmla="*/ 0 w 1406"/>
                <a:gd name="T1" fmla="*/ 2147483646 h 1543"/>
                <a:gd name="T2" fmla="*/ 2147483646 w 1406"/>
                <a:gd name="T3" fmla="*/ 2147483646 h 1543"/>
                <a:gd name="T4" fmla="*/ 2147483646 w 1406"/>
                <a:gd name="T5" fmla="*/ 2147483646 h 1543"/>
                <a:gd name="T6" fmla="*/ 2147483646 w 1406"/>
                <a:gd name="T7" fmla="*/ 0 h 15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6"/>
                <a:gd name="T13" fmla="*/ 0 h 1543"/>
                <a:gd name="T14" fmla="*/ 1406 w 1406"/>
                <a:gd name="T15" fmla="*/ 1543 h 15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6" h="1543">
                  <a:moveTo>
                    <a:pt x="0" y="1543"/>
                  </a:moveTo>
                  <a:cubicBezTo>
                    <a:pt x="151" y="1539"/>
                    <a:pt x="303" y="1535"/>
                    <a:pt x="454" y="1316"/>
                  </a:cubicBezTo>
                  <a:cubicBezTo>
                    <a:pt x="605" y="1097"/>
                    <a:pt x="748" y="446"/>
                    <a:pt x="907" y="227"/>
                  </a:cubicBezTo>
                  <a:cubicBezTo>
                    <a:pt x="1066" y="8"/>
                    <a:pt x="1236" y="4"/>
                    <a:pt x="140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 sz="1400"/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1116013" y="2073275"/>
              <a:ext cx="647700" cy="360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1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1162050" y="2049463"/>
              <a:ext cx="576627" cy="403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/>
                <a:t>bit7</a:t>
              </a: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1116013" y="2433638"/>
              <a:ext cx="647700" cy="3603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1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1116013" y="2794000"/>
              <a:ext cx="647700" cy="360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1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1116013" y="3154363"/>
              <a:ext cx="647700" cy="3603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1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1116013" y="3513138"/>
              <a:ext cx="647700" cy="3603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1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1116013" y="3873500"/>
              <a:ext cx="647700" cy="360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1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1116013" y="4233863"/>
              <a:ext cx="647700" cy="3603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1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1116013" y="4594225"/>
              <a:ext cx="647700" cy="360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1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1160463" y="2433638"/>
              <a:ext cx="576627" cy="403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/>
                <a:t>bit6</a:t>
              </a:r>
            </a:p>
          </p:txBody>
        </p:sp>
        <p:sp>
          <p:nvSpPr>
            <p:cNvPr id="26" name="Text Box 21"/>
            <p:cNvSpPr txBox="1">
              <a:spLocks noChangeArrowheads="1"/>
            </p:cNvSpPr>
            <p:nvPr/>
          </p:nvSpPr>
          <p:spPr bwMode="auto">
            <a:xfrm>
              <a:off x="1160463" y="2781300"/>
              <a:ext cx="576627" cy="403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/>
                <a:t>bit5</a:t>
              </a:r>
            </a:p>
          </p:txBody>
        </p:sp>
        <p:sp>
          <p:nvSpPr>
            <p:cNvPr id="27" name="Text Box 22"/>
            <p:cNvSpPr txBox="1">
              <a:spLocks noChangeArrowheads="1"/>
            </p:cNvSpPr>
            <p:nvPr/>
          </p:nvSpPr>
          <p:spPr bwMode="auto">
            <a:xfrm>
              <a:off x="1162050" y="3140075"/>
              <a:ext cx="576627" cy="403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/>
                <a:t>bit4</a:t>
              </a:r>
            </a:p>
          </p:txBody>
        </p:sp>
        <p:sp>
          <p:nvSpPr>
            <p:cNvPr id="28" name="Text Box 23"/>
            <p:cNvSpPr txBox="1">
              <a:spLocks noChangeArrowheads="1"/>
            </p:cNvSpPr>
            <p:nvPr/>
          </p:nvSpPr>
          <p:spPr bwMode="auto">
            <a:xfrm>
              <a:off x="1160463" y="3513138"/>
              <a:ext cx="576627" cy="403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/>
                <a:t>bit3</a:t>
              </a:r>
            </a:p>
          </p:txBody>
        </p:sp>
        <p:sp>
          <p:nvSpPr>
            <p:cNvPr id="29" name="Text Box 24"/>
            <p:cNvSpPr txBox="1">
              <a:spLocks noChangeArrowheads="1"/>
            </p:cNvSpPr>
            <p:nvPr/>
          </p:nvSpPr>
          <p:spPr bwMode="auto">
            <a:xfrm>
              <a:off x="1162050" y="3873500"/>
              <a:ext cx="576627" cy="403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/>
                <a:t>bit2</a:t>
              </a:r>
            </a:p>
          </p:txBody>
        </p:sp>
        <p:sp>
          <p:nvSpPr>
            <p:cNvPr id="30" name="Text Box 25"/>
            <p:cNvSpPr txBox="1">
              <a:spLocks noChangeArrowheads="1"/>
            </p:cNvSpPr>
            <p:nvPr/>
          </p:nvSpPr>
          <p:spPr bwMode="auto">
            <a:xfrm>
              <a:off x="1160463" y="4210050"/>
              <a:ext cx="576627" cy="403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/>
                <a:t>bit1</a:t>
              </a:r>
            </a:p>
          </p:txBody>
        </p:sp>
        <p:sp>
          <p:nvSpPr>
            <p:cNvPr id="31" name="Text Box 26"/>
            <p:cNvSpPr txBox="1">
              <a:spLocks noChangeArrowheads="1"/>
            </p:cNvSpPr>
            <p:nvPr/>
          </p:nvSpPr>
          <p:spPr bwMode="auto">
            <a:xfrm>
              <a:off x="1162050" y="4581525"/>
              <a:ext cx="576627" cy="403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/>
                <a:t>bit0</a:t>
              </a:r>
            </a:p>
          </p:txBody>
        </p:sp>
        <p:sp>
          <p:nvSpPr>
            <p:cNvPr id="32" name="Rectangle 27"/>
            <p:cNvSpPr>
              <a:spLocks noChangeArrowheads="1"/>
            </p:cNvSpPr>
            <p:nvPr/>
          </p:nvSpPr>
          <p:spPr bwMode="auto">
            <a:xfrm>
              <a:off x="2484438" y="3884613"/>
              <a:ext cx="647700" cy="3603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1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3" name="Text Box 28"/>
            <p:cNvSpPr txBox="1">
              <a:spLocks noChangeArrowheads="1"/>
            </p:cNvSpPr>
            <p:nvPr/>
          </p:nvSpPr>
          <p:spPr bwMode="auto">
            <a:xfrm>
              <a:off x="2530475" y="3860800"/>
              <a:ext cx="576627" cy="403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/>
                <a:t>bit7</a:t>
              </a:r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2484438" y="4221163"/>
              <a:ext cx="647700" cy="3603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1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5" name="Text Box 30"/>
            <p:cNvSpPr txBox="1">
              <a:spLocks noChangeArrowheads="1"/>
            </p:cNvSpPr>
            <p:nvPr/>
          </p:nvSpPr>
          <p:spPr bwMode="auto">
            <a:xfrm>
              <a:off x="2528887" y="4221163"/>
              <a:ext cx="576627" cy="403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/>
                <a:t>bit6</a:t>
              </a:r>
            </a:p>
          </p:txBody>
        </p:sp>
        <p:sp>
          <p:nvSpPr>
            <p:cNvPr id="36" name="Rectangle 31"/>
            <p:cNvSpPr>
              <a:spLocks noChangeArrowheads="1"/>
            </p:cNvSpPr>
            <p:nvPr/>
          </p:nvSpPr>
          <p:spPr bwMode="auto">
            <a:xfrm>
              <a:off x="3563938" y="4019550"/>
              <a:ext cx="647700" cy="360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1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7" name="Text Box 32"/>
            <p:cNvSpPr txBox="1">
              <a:spLocks noChangeArrowheads="1"/>
            </p:cNvSpPr>
            <p:nvPr/>
          </p:nvSpPr>
          <p:spPr bwMode="auto">
            <a:xfrm>
              <a:off x="3609975" y="4005263"/>
              <a:ext cx="576627" cy="403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/>
                <a:t>bit4</a:t>
              </a:r>
            </a:p>
          </p:txBody>
        </p:sp>
        <p:sp>
          <p:nvSpPr>
            <p:cNvPr id="38" name="Rectangle 33"/>
            <p:cNvSpPr>
              <a:spLocks noChangeArrowheads="1"/>
            </p:cNvSpPr>
            <p:nvPr/>
          </p:nvSpPr>
          <p:spPr bwMode="auto">
            <a:xfrm>
              <a:off x="3276600" y="4484688"/>
              <a:ext cx="647700" cy="3603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1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9" name="Text Box 34"/>
            <p:cNvSpPr txBox="1">
              <a:spLocks noChangeArrowheads="1"/>
            </p:cNvSpPr>
            <p:nvPr/>
          </p:nvSpPr>
          <p:spPr bwMode="auto">
            <a:xfrm>
              <a:off x="3321050" y="4471989"/>
              <a:ext cx="576627" cy="403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/>
                <a:t>bit5</a:t>
              </a:r>
            </a:p>
          </p:txBody>
        </p:sp>
        <p:sp>
          <p:nvSpPr>
            <p:cNvPr id="40" name="Rectangle 35"/>
            <p:cNvSpPr>
              <a:spLocks noChangeArrowheads="1"/>
            </p:cNvSpPr>
            <p:nvPr/>
          </p:nvSpPr>
          <p:spPr bwMode="auto">
            <a:xfrm>
              <a:off x="3779838" y="3535363"/>
              <a:ext cx="647700" cy="3603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1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1" name="Text Box 36"/>
            <p:cNvSpPr txBox="1">
              <a:spLocks noChangeArrowheads="1"/>
            </p:cNvSpPr>
            <p:nvPr/>
          </p:nvSpPr>
          <p:spPr bwMode="auto">
            <a:xfrm>
              <a:off x="3824288" y="3535363"/>
              <a:ext cx="576627" cy="403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/>
                <a:t>bit3</a:t>
              </a:r>
            </a:p>
          </p:txBody>
        </p:sp>
        <p:sp>
          <p:nvSpPr>
            <p:cNvPr id="42" name="Rectangle 37"/>
            <p:cNvSpPr>
              <a:spLocks noChangeArrowheads="1"/>
            </p:cNvSpPr>
            <p:nvPr/>
          </p:nvSpPr>
          <p:spPr bwMode="auto">
            <a:xfrm>
              <a:off x="3995738" y="3052763"/>
              <a:ext cx="647700" cy="3603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1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3" name="Text Box 38"/>
            <p:cNvSpPr txBox="1">
              <a:spLocks noChangeArrowheads="1"/>
            </p:cNvSpPr>
            <p:nvPr/>
          </p:nvSpPr>
          <p:spPr bwMode="auto">
            <a:xfrm>
              <a:off x="4041775" y="3052763"/>
              <a:ext cx="576627" cy="403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/>
                <a:t>bit2</a:t>
              </a:r>
            </a:p>
          </p:txBody>
        </p:sp>
        <p:sp>
          <p:nvSpPr>
            <p:cNvPr id="44" name="Rectangle 39"/>
            <p:cNvSpPr>
              <a:spLocks noChangeArrowheads="1"/>
            </p:cNvSpPr>
            <p:nvPr/>
          </p:nvSpPr>
          <p:spPr bwMode="auto">
            <a:xfrm>
              <a:off x="4211638" y="2589213"/>
              <a:ext cx="647700" cy="3603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1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5" name="Text Box 40"/>
            <p:cNvSpPr txBox="1">
              <a:spLocks noChangeArrowheads="1"/>
            </p:cNvSpPr>
            <p:nvPr/>
          </p:nvSpPr>
          <p:spPr bwMode="auto">
            <a:xfrm>
              <a:off x="4256088" y="2565400"/>
              <a:ext cx="576627" cy="403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/>
                <a:t>bit1</a:t>
              </a:r>
            </a:p>
          </p:txBody>
        </p:sp>
        <p:sp>
          <p:nvSpPr>
            <p:cNvPr id="46" name="Rectangle 41"/>
            <p:cNvSpPr>
              <a:spLocks noChangeArrowheads="1"/>
            </p:cNvSpPr>
            <p:nvPr/>
          </p:nvSpPr>
          <p:spPr bwMode="auto">
            <a:xfrm>
              <a:off x="4670425" y="2144713"/>
              <a:ext cx="647700" cy="3603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1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7" name="Text Box 42"/>
            <p:cNvSpPr txBox="1">
              <a:spLocks noChangeArrowheads="1"/>
            </p:cNvSpPr>
            <p:nvPr/>
          </p:nvSpPr>
          <p:spPr bwMode="auto">
            <a:xfrm>
              <a:off x="4716463" y="2132014"/>
              <a:ext cx="576627" cy="403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/>
                <a:t>bit0</a:t>
              </a:r>
            </a:p>
          </p:txBody>
        </p:sp>
        <p:sp>
          <p:nvSpPr>
            <p:cNvPr id="48" name="Rectangle 43"/>
            <p:cNvSpPr>
              <a:spLocks noChangeArrowheads="1"/>
            </p:cNvSpPr>
            <p:nvPr/>
          </p:nvSpPr>
          <p:spPr bwMode="auto">
            <a:xfrm>
              <a:off x="5437188" y="1939925"/>
              <a:ext cx="647700" cy="360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1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9" name="Text Box 44"/>
            <p:cNvSpPr txBox="1">
              <a:spLocks noChangeArrowheads="1"/>
            </p:cNvSpPr>
            <p:nvPr/>
          </p:nvSpPr>
          <p:spPr bwMode="auto">
            <a:xfrm>
              <a:off x="5483225" y="1916113"/>
              <a:ext cx="576627" cy="403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/>
                <a:t>bit7</a:t>
              </a:r>
            </a:p>
          </p:txBody>
        </p:sp>
        <p:sp>
          <p:nvSpPr>
            <p:cNvPr id="50" name="Rectangle 45"/>
            <p:cNvSpPr>
              <a:spLocks noChangeArrowheads="1"/>
            </p:cNvSpPr>
            <p:nvPr/>
          </p:nvSpPr>
          <p:spPr bwMode="auto">
            <a:xfrm>
              <a:off x="7335838" y="2144713"/>
              <a:ext cx="647700" cy="3603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1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" name="Text Box 46"/>
            <p:cNvSpPr txBox="1">
              <a:spLocks noChangeArrowheads="1"/>
            </p:cNvSpPr>
            <p:nvPr/>
          </p:nvSpPr>
          <p:spPr bwMode="auto">
            <a:xfrm>
              <a:off x="7381875" y="2120900"/>
              <a:ext cx="576627" cy="403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/>
                <a:t>bit7</a:t>
              </a:r>
            </a:p>
          </p:txBody>
        </p:sp>
        <p:sp>
          <p:nvSpPr>
            <p:cNvPr id="52" name="Rectangle 47"/>
            <p:cNvSpPr>
              <a:spLocks noChangeArrowheads="1"/>
            </p:cNvSpPr>
            <p:nvPr/>
          </p:nvSpPr>
          <p:spPr bwMode="auto">
            <a:xfrm>
              <a:off x="7335838" y="2505075"/>
              <a:ext cx="647700" cy="360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1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3" name="Rectangle 48"/>
            <p:cNvSpPr>
              <a:spLocks noChangeArrowheads="1"/>
            </p:cNvSpPr>
            <p:nvPr/>
          </p:nvSpPr>
          <p:spPr bwMode="auto">
            <a:xfrm>
              <a:off x="7335838" y="2865438"/>
              <a:ext cx="647700" cy="3603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1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4" name="Rectangle 49"/>
            <p:cNvSpPr>
              <a:spLocks noChangeArrowheads="1"/>
            </p:cNvSpPr>
            <p:nvPr/>
          </p:nvSpPr>
          <p:spPr bwMode="auto">
            <a:xfrm>
              <a:off x="7335838" y="3225800"/>
              <a:ext cx="647700" cy="360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1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5" name="Rectangle 50"/>
            <p:cNvSpPr>
              <a:spLocks noChangeArrowheads="1"/>
            </p:cNvSpPr>
            <p:nvPr/>
          </p:nvSpPr>
          <p:spPr bwMode="auto">
            <a:xfrm>
              <a:off x="7335838" y="3584575"/>
              <a:ext cx="647700" cy="360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1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6" name="Rectangle 51"/>
            <p:cNvSpPr>
              <a:spLocks noChangeArrowheads="1"/>
            </p:cNvSpPr>
            <p:nvPr/>
          </p:nvSpPr>
          <p:spPr bwMode="auto">
            <a:xfrm>
              <a:off x="7335838" y="3944938"/>
              <a:ext cx="647700" cy="3603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1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7" name="Rectangle 52"/>
            <p:cNvSpPr>
              <a:spLocks noChangeArrowheads="1"/>
            </p:cNvSpPr>
            <p:nvPr/>
          </p:nvSpPr>
          <p:spPr bwMode="auto">
            <a:xfrm>
              <a:off x="7335838" y="4305300"/>
              <a:ext cx="647700" cy="360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1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8" name="Rectangle 53"/>
            <p:cNvSpPr>
              <a:spLocks noChangeArrowheads="1"/>
            </p:cNvSpPr>
            <p:nvPr/>
          </p:nvSpPr>
          <p:spPr bwMode="auto">
            <a:xfrm>
              <a:off x="7335838" y="4665663"/>
              <a:ext cx="647700" cy="3603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1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9" name="Text Box 54"/>
            <p:cNvSpPr txBox="1">
              <a:spLocks noChangeArrowheads="1"/>
            </p:cNvSpPr>
            <p:nvPr/>
          </p:nvSpPr>
          <p:spPr bwMode="auto">
            <a:xfrm>
              <a:off x="7380288" y="2505075"/>
              <a:ext cx="576627" cy="403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/>
                <a:t>bit6</a:t>
              </a:r>
            </a:p>
          </p:txBody>
        </p:sp>
        <p:sp>
          <p:nvSpPr>
            <p:cNvPr id="60" name="Text Box 55"/>
            <p:cNvSpPr txBox="1">
              <a:spLocks noChangeArrowheads="1"/>
            </p:cNvSpPr>
            <p:nvPr/>
          </p:nvSpPr>
          <p:spPr bwMode="auto">
            <a:xfrm>
              <a:off x="7380288" y="2852738"/>
              <a:ext cx="576627" cy="403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/>
                <a:t>bit5</a:t>
              </a:r>
            </a:p>
          </p:txBody>
        </p:sp>
        <p:sp>
          <p:nvSpPr>
            <p:cNvPr id="61" name="Text Box 56"/>
            <p:cNvSpPr txBox="1">
              <a:spLocks noChangeArrowheads="1"/>
            </p:cNvSpPr>
            <p:nvPr/>
          </p:nvSpPr>
          <p:spPr bwMode="auto">
            <a:xfrm>
              <a:off x="7381875" y="3211513"/>
              <a:ext cx="576627" cy="403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/>
                <a:t>bit4</a:t>
              </a:r>
            </a:p>
          </p:txBody>
        </p:sp>
        <p:sp>
          <p:nvSpPr>
            <p:cNvPr id="62" name="Text Box 57"/>
            <p:cNvSpPr txBox="1">
              <a:spLocks noChangeArrowheads="1"/>
            </p:cNvSpPr>
            <p:nvPr/>
          </p:nvSpPr>
          <p:spPr bwMode="auto">
            <a:xfrm>
              <a:off x="7380288" y="3584575"/>
              <a:ext cx="576627" cy="403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/>
                <a:t>bit3</a:t>
              </a:r>
            </a:p>
          </p:txBody>
        </p:sp>
        <p:sp>
          <p:nvSpPr>
            <p:cNvPr id="63" name="Text Box 58"/>
            <p:cNvSpPr txBox="1">
              <a:spLocks noChangeArrowheads="1"/>
            </p:cNvSpPr>
            <p:nvPr/>
          </p:nvSpPr>
          <p:spPr bwMode="auto">
            <a:xfrm>
              <a:off x="7381875" y="3944938"/>
              <a:ext cx="576627" cy="403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/>
                <a:t>bit2</a:t>
              </a:r>
            </a:p>
          </p:txBody>
        </p:sp>
        <p:sp>
          <p:nvSpPr>
            <p:cNvPr id="64" name="Text Box 59"/>
            <p:cNvSpPr txBox="1">
              <a:spLocks noChangeArrowheads="1"/>
            </p:cNvSpPr>
            <p:nvPr/>
          </p:nvSpPr>
          <p:spPr bwMode="auto">
            <a:xfrm>
              <a:off x="7380288" y="4281488"/>
              <a:ext cx="576627" cy="403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/>
                <a:t>bit1</a:t>
              </a:r>
            </a:p>
          </p:txBody>
        </p:sp>
        <p:sp>
          <p:nvSpPr>
            <p:cNvPr id="65" name="Text Box 60"/>
            <p:cNvSpPr txBox="1">
              <a:spLocks noChangeArrowheads="1"/>
            </p:cNvSpPr>
            <p:nvPr/>
          </p:nvSpPr>
          <p:spPr bwMode="auto">
            <a:xfrm>
              <a:off x="7381875" y="4652963"/>
              <a:ext cx="576627" cy="403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/>
                <a:t>bit0</a:t>
              </a:r>
            </a:p>
          </p:txBody>
        </p:sp>
        <p:sp>
          <p:nvSpPr>
            <p:cNvPr id="66" name="Rectangle 61"/>
            <p:cNvSpPr>
              <a:spLocks noChangeArrowheads="1"/>
            </p:cNvSpPr>
            <p:nvPr/>
          </p:nvSpPr>
          <p:spPr bwMode="auto">
            <a:xfrm>
              <a:off x="5967413" y="2492375"/>
              <a:ext cx="647700" cy="360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1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67" name="Rectangle 62"/>
            <p:cNvSpPr>
              <a:spLocks noChangeArrowheads="1"/>
            </p:cNvSpPr>
            <p:nvPr/>
          </p:nvSpPr>
          <p:spPr bwMode="auto">
            <a:xfrm>
              <a:off x="5967413" y="2852738"/>
              <a:ext cx="647700" cy="3603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1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68" name="Rectangle 63"/>
            <p:cNvSpPr>
              <a:spLocks noChangeArrowheads="1"/>
            </p:cNvSpPr>
            <p:nvPr/>
          </p:nvSpPr>
          <p:spPr bwMode="auto">
            <a:xfrm>
              <a:off x="5967413" y="3213100"/>
              <a:ext cx="647700" cy="360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1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69" name="Rectangle 64"/>
            <p:cNvSpPr>
              <a:spLocks noChangeArrowheads="1"/>
            </p:cNvSpPr>
            <p:nvPr/>
          </p:nvSpPr>
          <p:spPr bwMode="auto">
            <a:xfrm>
              <a:off x="5967413" y="3571875"/>
              <a:ext cx="647700" cy="360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1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70" name="Rectangle 65"/>
            <p:cNvSpPr>
              <a:spLocks noChangeArrowheads="1"/>
            </p:cNvSpPr>
            <p:nvPr/>
          </p:nvSpPr>
          <p:spPr bwMode="auto">
            <a:xfrm>
              <a:off x="5967413" y="3932238"/>
              <a:ext cx="647700" cy="3603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1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71" name="Rectangle 66"/>
            <p:cNvSpPr>
              <a:spLocks noChangeArrowheads="1"/>
            </p:cNvSpPr>
            <p:nvPr/>
          </p:nvSpPr>
          <p:spPr bwMode="auto">
            <a:xfrm>
              <a:off x="5967413" y="4292600"/>
              <a:ext cx="647700" cy="360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1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72" name="Rectangle 67"/>
            <p:cNvSpPr>
              <a:spLocks noChangeArrowheads="1"/>
            </p:cNvSpPr>
            <p:nvPr/>
          </p:nvSpPr>
          <p:spPr bwMode="auto">
            <a:xfrm>
              <a:off x="5967413" y="4652963"/>
              <a:ext cx="647700" cy="3603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1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73" name="Text Box 68"/>
            <p:cNvSpPr txBox="1">
              <a:spLocks noChangeArrowheads="1"/>
            </p:cNvSpPr>
            <p:nvPr/>
          </p:nvSpPr>
          <p:spPr bwMode="auto">
            <a:xfrm>
              <a:off x="6011863" y="2492375"/>
              <a:ext cx="576627" cy="403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/>
                <a:t>bit6</a:t>
              </a:r>
            </a:p>
          </p:txBody>
        </p:sp>
        <p:sp>
          <p:nvSpPr>
            <p:cNvPr id="74" name="Text Box 69"/>
            <p:cNvSpPr txBox="1">
              <a:spLocks noChangeArrowheads="1"/>
            </p:cNvSpPr>
            <p:nvPr/>
          </p:nvSpPr>
          <p:spPr bwMode="auto">
            <a:xfrm>
              <a:off x="6011863" y="2840037"/>
              <a:ext cx="576627" cy="403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/>
                <a:t>bit5</a:t>
              </a:r>
            </a:p>
          </p:txBody>
        </p:sp>
        <p:sp>
          <p:nvSpPr>
            <p:cNvPr id="75" name="Text Box 70"/>
            <p:cNvSpPr txBox="1">
              <a:spLocks noChangeArrowheads="1"/>
            </p:cNvSpPr>
            <p:nvPr/>
          </p:nvSpPr>
          <p:spPr bwMode="auto">
            <a:xfrm>
              <a:off x="6013450" y="3198813"/>
              <a:ext cx="576627" cy="403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/>
                <a:t>bit4</a:t>
              </a:r>
            </a:p>
          </p:txBody>
        </p:sp>
        <p:sp>
          <p:nvSpPr>
            <p:cNvPr id="76" name="Text Box 71"/>
            <p:cNvSpPr txBox="1">
              <a:spLocks noChangeArrowheads="1"/>
            </p:cNvSpPr>
            <p:nvPr/>
          </p:nvSpPr>
          <p:spPr bwMode="auto">
            <a:xfrm>
              <a:off x="6011863" y="3571875"/>
              <a:ext cx="576627" cy="403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/>
                <a:t>bit3</a:t>
              </a:r>
            </a:p>
          </p:txBody>
        </p:sp>
        <p:sp>
          <p:nvSpPr>
            <p:cNvPr id="77" name="Text Box 72"/>
            <p:cNvSpPr txBox="1">
              <a:spLocks noChangeArrowheads="1"/>
            </p:cNvSpPr>
            <p:nvPr/>
          </p:nvSpPr>
          <p:spPr bwMode="auto">
            <a:xfrm>
              <a:off x="6013450" y="3932238"/>
              <a:ext cx="576627" cy="403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/>
                <a:t>bit2</a:t>
              </a:r>
            </a:p>
          </p:txBody>
        </p:sp>
        <p:sp>
          <p:nvSpPr>
            <p:cNvPr id="78" name="Text Box 73"/>
            <p:cNvSpPr txBox="1">
              <a:spLocks noChangeArrowheads="1"/>
            </p:cNvSpPr>
            <p:nvPr/>
          </p:nvSpPr>
          <p:spPr bwMode="auto">
            <a:xfrm>
              <a:off x="6011863" y="4268788"/>
              <a:ext cx="576627" cy="403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/>
                <a:t>bit1</a:t>
              </a:r>
            </a:p>
          </p:txBody>
        </p:sp>
        <p:sp>
          <p:nvSpPr>
            <p:cNvPr id="79" name="Text Box 74"/>
            <p:cNvSpPr txBox="1">
              <a:spLocks noChangeArrowheads="1"/>
            </p:cNvSpPr>
            <p:nvPr/>
          </p:nvSpPr>
          <p:spPr bwMode="auto">
            <a:xfrm>
              <a:off x="6013450" y="4640263"/>
              <a:ext cx="576627" cy="403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/>
                <a:t>bit0</a:t>
              </a:r>
            </a:p>
          </p:txBody>
        </p:sp>
        <p:sp>
          <p:nvSpPr>
            <p:cNvPr id="80" name="Line 75"/>
            <p:cNvSpPr>
              <a:spLocks noChangeShapeType="1"/>
            </p:cNvSpPr>
            <p:nvPr/>
          </p:nvSpPr>
          <p:spPr bwMode="auto">
            <a:xfrm flipV="1">
              <a:off x="4284663" y="3140075"/>
              <a:ext cx="863600" cy="19446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1400"/>
            </a:p>
          </p:txBody>
        </p:sp>
        <p:sp>
          <p:nvSpPr>
            <p:cNvPr id="81" name="Freeform 76"/>
            <p:cNvSpPr>
              <a:spLocks/>
            </p:cNvSpPr>
            <p:nvPr/>
          </p:nvSpPr>
          <p:spPr bwMode="auto">
            <a:xfrm>
              <a:off x="3419475" y="1844675"/>
              <a:ext cx="2160588" cy="2376488"/>
            </a:xfrm>
            <a:custGeom>
              <a:avLst/>
              <a:gdLst>
                <a:gd name="T0" fmla="*/ 0 w 1361"/>
                <a:gd name="T1" fmla="*/ 2147483646 h 1497"/>
                <a:gd name="T2" fmla="*/ 2147483646 w 1361"/>
                <a:gd name="T3" fmla="*/ 2147483646 h 1497"/>
                <a:gd name="T4" fmla="*/ 2147483646 w 1361"/>
                <a:gd name="T5" fmla="*/ 2147483646 h 1497"/>
                <a:gd name="T6" fmla="*/ 2147483646 w 1361"/>
                <a:gd name="T7" fmla="*/ 2147483646 h 1497"/>
                <a:gd name="T8" fmla="*/ 2147483646 w 1361"/>
                <a:gd name="T9" fmla="*/ 0 h 14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1"/>
                <a:gd name="T16" fmla="*/ 0 h 1497"/>
                <a:gd name="T17" fmla="*/ 1361 w 1361"/>
                <a:gd name="T18" fmla="*/ 1497 h 14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1" h="1497">
                  <a:moveTo>
                    <a:pt x="0" y="1497"/>
                  </a:moveTo>
                  <a:cubicBezTo>
                    <a:pt x="94" y="1255"/>
                    <a:pt x="189" y="1013"/>
                    <a:pt x="272" y="816"/>
                  </a:cubicBezTo>
                  <a:cubicBezTo>
                    <a:pt x="355" y="619"/>
                    <a:pt x="416" y="438"/>
                    <a:pt x="499" y="317"/>
                  </a:cubicBezTo>
                  <a:cubicBezTo>
                    <a:pt x="582" y="196"/>
                    <a:pt x="627" y="144"/>
                    <a:pt x="771" y="91"/>
                  </a:cubicBezTo>
                  <a:cubicBezTo>
                    <a:pt x="915" y="38"/>
                    <a:pt x="1138" y="19"/>
                    <a:pt x="1361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 sz="1400"/>
            </a:p>
          </p:txBody>
        </p:sp>
        <p:sp>
          <p:nvSpPr>
            <p:cNvPr id="82" name="AutoShape 77"/>
            <p:cNvSpPr>
              <a:spLocks noChangeArrowheads="1"/>
            </p:cNvSpPr>
            <p:nvPr/>
          </p:nvSpPr>
          <p:spPr bwMode="auto">
            <a:xfrm>
              <a:off x="1763713" y="3284538"/>
              <a:ext cx="720725" cy="485775"/>
            </a:xfrm>
            <a:prstGeom prst="rightArrow">
              <a:avLst>
                <a:gd name="adj1" fmla="val 50000"/>
                <a:gd name="adj2" fmla="val 37092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1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83" name="AutoShape 78"/>
            <p:cNvSpPr>
              <a:spLocks noChangeArrowheads="1"/>
            </p:cNvSpPr>
            <p:nvPr/>
          </p:nvSpPr>
          <p:spPr bwMode="auto">
            <a:xfrm>
              <a:off x="6613525" y="3348038"/>
              <a:ext cx="720725" cy="485775"/>
            </a:xfrm>
            <a:prstGeom prst="rightArrow">
              <a:avLst>
                <a:gd name="adj1" fmla="val 50000"/>
                <a:gd name="adj2" fmla="val 37092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1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84" name="Text Box 79"/>
            <p:cNvSpPr txBox="1">
              <a:spLocks noChangeArrowheads="1"/>
            </p:cNvSpPr>
            <p:nvPr/>
          </p:nvSpPr>
          <p:spPr bwMode="auto">
            <a:xfrm>
              <a:off x="1331913" y="1412875"/>
              <a:ext cx="1370190" cy="403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/>
                <a:t>TRANSMIT</a:t>
              </a:r>
            </a:p>
          </p:txBody>
        </p:sp>
        <p:sp>
          <p:nvSpPr>
            <p:cNvPr id="85" name="Text Box 80"/>
            <p:cNvSpPr txBox="1">
              <a:spLocks noChangeArrowheads="1"/>
            </p:cNvSpPr>
            <p:nvPr/>
          </p:nvSpPr>
          <p:spPr bwMode="auto">
            <a:xfrm>
              <a:off x="6227763" y="1412875"/>
              <a:ext cx="1170802" cy="403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/>
                <a:t>RECEIVE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546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串列傳輸</a:t>
            </a:r>
            <a:endParaRPr lang="en-US" altLang="zh-TW" dirty="0"/>
          </a:p>
          <a:p>
            <a:pPr lvl="1"/>
            <a:r>
              <a:rPr lang="zh-TW" altLang="en-US" dirty="0"/>
              <a:t>多數情況下，串列傳輸較容易以提升頻率的方式來提高傳輸速度，以達到較少的成本與不低的傳輸速度。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</a:t>
            </a:r>
            <a:r>
              <a:rPr lang="zh-TW" altLang="en-US" dirty="0"/>
              <a:t>串列傳輸 </a:t>
            </a:r>
            <a:r>
              <a:rPr lang="en-US" altLang="zh-TW" dirty="0"/>
              <a:t>(2/2)</a:t>
            </a:r>
            <a:endParaRPr lang="zh-TW" altLang="en-US" dirty="0"/>
          </a:p>
        </p:txBody>
      </p:sp>
      <p:graphicFrame>
        <p:nvGraphicFramePr>
          <p:cNvPr id="86" name="內容版面配置區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6682826"/>
              </p:ext>
            </p:extLst>
          </p:nvPr>
        </p:nvGraphicFramePr>
        <p:xfrm>
          <a:off x="1187624" y="2996952"/>
          <a:ext cx="669674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4297">
                  <a:extLst>
                    <a:ext uri="{9D8B030D-6E8A-4147-A177-3AD203B41FA5}">
                      <a16:colId xmlns:a16="http://schemas.microsoft.com/office/drawing/2014/main" val="393968004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486617506"/>
                    </a:ext>
                  </a:extLst>
                </a:gridCol>
                <a:gridCol w="2016223">
                  <a:extLst>
                    <a:ext uri="{9D8B030D-6E8A-4147-A177-3AD203B41FA5}">
                      <a16:colId xmlns:a16="http://schemas.microsoft.com/office/drawing/2014/main" val="3106796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串列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並列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849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通道數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一個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多個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067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線路成本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材料、空間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736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通道間訊號干擾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446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不同通道相位差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126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357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USART</a:t>
            </a:r>
            <a:r>
              <a:rPr lang="zh-TW" altLang="en-US" dirty="0"/>
              <a:t>傳輸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USART (3/9)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64E62F6-A1A0-4CF2-B4DE-23036DF88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14500"/>
            <a:ext cx="6120680" cy="459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104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HT32F52352</a:t>
            </a:r>
            <a:r>
              <a:rPr lang="zh-TW" altLang="en-US" dirty="0"/>
              <a:t>中的通用同步</a:t>
            </a:r>
            <a:r>
              <a:rPr lang="en-US" altLang="zh-TW" dirty="0"/>
              <a:t>/</a:t>
            </a:r>
            <a:r>
              <a:rPr lang="zh-TW" altLang="en-US" dirty="0"/>
              <a:t>非同步收發傳輸器</a:t>
            </a:r>
            <a:endParaRPr lang="en-US" altLang="zh-TW" dirty="0"/>
          </a:p>
          <a:p>
            <a:pPr lvl="1"/>
            <a:r>
              <a:rPr lang="en-US" altLang="zh-TW" dirty="0"/>
              <a:t>Universal Synchronous Asynchronous Receiver/Transmitter</a:t>
            </a:r>
          </a:p>
          <a:p>
            <a:pPr lvl="1"/>
            <a:r>
              <a:rPr lang="zh-TW" altLang="en-US" dirty="0"/>
              <a:t>將資料由串行通信與並行通信間作傳輸轉換。</a:t>
            </a:r>
            <a:r>
              <a:rPr lang="en-US" altLang="zh-TW" dirty="0"/>
              <a:t>UART</a:t>
            </a:r>
            <a:r>
              <a:rPr lang="zh-TW" altLang="en-US" dirty="0"/>
              <a:t>通常用在與其他通訊介面（如</a:t>
            </a:r>
            <a:r>
              <a:rPr lang="en-US" altLang="zh-TW" dirty="0"/>
              <a:t>EIA RS-232</a:t>
            </a:r>
            <a:r>
              <a:rPr lang="zh-TW" altLang="en-US" dirty="0"/>
              <a:t>）的連結上，也可連至藍芽、</a:t>
            </a:r>
            <a:r>
              <a:rPr lang="en-US" altLang="zh-TW" dirty="0" err="1"/>
              <a:t>Wifi</a:t>
            </a:r>
            <a:r>
              <a:rPr lang="zh-TW" altLang="en-US" dirty="0"/>
              <a:t>等模組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USART (1/9)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3131815"/>
            <a:ext cx="3755535" cy="320121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63" y="3490414"/>
            <a:ext cx="4860032" cy="250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51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HT32F52352</a:t>
            </a:r>
            <a:r>
              <a:rPr lang="zh-TW" altLang="en-US" dirty="0"/>
              <a:t>中的</a:t>
            </a:r>
            <a:r>
              <a:rPr lang="en-US" altLang="zh-TW" dirty="0"/>
              <a:t>USART</a:t>
            </a:r>
          </a:p>
          <a:p>
            <a:pPr lvl="1"/>
            <a:r>
              <a:rPr lang="zh-TW" altLang="en-US" dirty="0"/>
              <a:t>模式</a:t>
            </a:r>
            <a:endParaRPr lang="en-US" altLang="zh-TW" dirty="0"/>
          </a:p>
          <a:p>
            <a:pPr lvl="2"/>
            <a:r>
              <a:rPr lang="zh-TW" altLang="en-US" dirty="0"/>
              <a:t>正常模式</a:t>
            </a:r>
            <a:endParaRPr lang="en-US" altLang="zh-TW" dirty="0"/>
          </a:p>
          <a:p>
            <a:pPr lvl="3"/>
            <a:r>
              <a:rPr lang="zh-TW" altLang="en-US" dirty="0"/>
              <a:t>全雙工非同步傳輸</a:t>
            </a:r>
            <a:endParaRPr lang="en-US" altLang="zh-TW" dirty="0"/>
          </a:p>
          <a:p>
            <a:pPr lvl="2"/>
            <a:r>
              <a:rPr lang="en-US" altLang="zh-TW" dirty="0"/>
              <a:t>IrDA</a:t>
            </a:r>
          </a:p>
          <a:p>
            <a:pPr lvl="3"/>
            <a:r>
              <a:rPr lang="zh-TW" altLang="en-US" dirty="0"/>
              <a:t>標準化紅外線數據傳送方式</a:t>
            </a:r>
            <a:endParaRPr lang="en-US" altLang="zh-TW" dirty="0"/>
          </a:p>
          <a:p>
            <a:pPr lvl="3"/>
            <a:r>
              <a:rPr lang="zh-TW" altLang="en-US" dirty="0"/>
              <a:t>半雙工點對點無線通訊</a:t>
            </a:r>
            <a:endParaRPr lang="en-US" altLang="zh-TW" dirty="0"/>
          </a:p>
          <a:p>
            <a:pPr lvl="2"/>
            <a:r>
              <a:rPr lang="en-US" altLang="zh-TW" dirty="0"/>
              <a:t>RS485</a:t>
            </a:r>
          </a:p>
          <a:p>
            <a:pPr lvl="3"/>
            <a:r>
              <a:rPr lang="zh-TW" altLang="en-US" dirty="0"/>
              <a:t>具抗干擾的半雙工傳輸</a:t>
            </a:r>
            <a:endParaRPr lang="en-US" altLang="zh-TW" dirty="0"/>
          </a:p>
          <a:p>
            <a:pPr lvl="3"/>
            <a:r>
              <a:rPr lang="zh-TW" altLang="en-US" dirty="0"/>
              <a:t>須配合外部</a:t>
            </a:r>
            <a:r>
              <a:rPr lang="en-US" altLang="zh-TW" dirty="0"/>
              <a:t>RS485</a:t>
            </a:r>
            <a:r>
              <a:rPr lang="zh-TW" altLang="en-US" dirty="0"/>
              <a:t>傳輸器</a:t>
            </a:r>
            <a:r>
              <a:rPr lang="en-US" altLang="zh-TW" dirty="0"/>
              <a:t>(</a:t>
            </a:r>
            <a:r>
              <a:rPr lang="zh-TW" altLang="en-US" dirty="0"/>
              <a:t>例如</a:t>
            </a:r>
            <a:r>
              <a:rPr lang="en-US" altLang="zh-TW" dirty="0"/>
              <a:t>MAX485)</a:t>
            </a:r>
          </a:p>
          <a:p>
            <a:pPr lvl="2"/>
            <a:r>
              <a:rPr lang="zh-TW" altLang="en-US" dirty="0"/>
              <a:t>同步模式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USART (2/9)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2697902"/>
            <a:ext cx="3907911" cy="180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97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人形機器人靜態平衡_長</Template>
  <TotalTime>8913</TotalTime>
  <Words>1213</Words>
  <Application>Microsoft Office PowerPoint</Application>
  <PresentationFormat>如螢幕大小 (4:3)</PresentationFormat>
  <Paragraphs>231</Paragraphs>
  <Slides>27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7" baseType="lpstr">
      <vt:lpstr>微軟正黑體</vt:lpstr>
      <vt:lpstr>新細明體</vt:lpstr>
      <vt:lpstr>標楷體</vt:lpstr>
      <vt:lpstr>Arial</vt:lpstr>
      <vt:lpstr>Lucida Sans Unicode</vt:lpstr>
      <vt:lpstr>Tahoma</vt:lpstr>
      <vt:lpstr>Times New Roman</vt:lpstr>
      <vt:lpstr>Wingdings</vt:lpstr>
      <vt:lpstr>Wingdings 2</vt:lpstr>
      <vt:lpstr>匯合</vt:lpstr>
      <vt:lpstr>微處理機實驗</vt:lpstr>
      <vt:lpstr>大綱</vt:lpstr>
      <vt:lpstr>實驗目的</vt:lpstr>
      <vt:lpstr>使用的元件設備</vt:lpstr>
      <vt:lpstr>實驗原理—串列傳輸 (1/2)</vt:lpstr>
      <vt:lpstr>實驗原理—串列傳輸 (2/2)</vt:lpstr>
      <vt:lpstr>實驗原理— USART (3/9)</vt:lpstr>
      <vt:lpstr>實驗原理— USART (1/9)</vt:lpstr>
      <vt:lpstr>實驗原理— USART (2/9)</vt:lpstr>
      <vt:lpstr>實驗原理— USART (3/9)</vt:lpstr>
      <vt:lpstr>實驗原理— USART (4/9)</vt:lpstr>
      <vt:lpstr>實驗原理— USART (5/9)</vt:lpstr>
      <vt:lpstr>實驗原理— USART (6/9)</vt:lpstr>
      <vt:lpstr>實驗原理— USART (7/9)</vt:lpstr>
      <vt:lpstr>實驗原理— USART (8/9)</vt:lpstr>
      <vt:lpstr>實驗原理— USART (9/9)</vt:lpstr>
      <vt:lpstr>本單元實習 (1/2)</vt:lpstr>
      <vt:lpstr>本單元實習 (2/2)</vt:lpstr>
      <vt:lpstr>範例講解 (1/8)</vt:lpstr>
      <vt:lpstr>範例講解 (2/8)</vt:lpstr>
      <vt:lpstr>範例講解 (3/8)</vt:lpstr>
      <vt:lpstr>範例講解 (4/8)</vt:lpstr>
      <vt:lpstr>範例講解 (5/8)</vt:lpstr>
      <vt:lpstr>範例講解 (6/8)</vt:lpstr>
      <vt:lpstr>範例講解 (7/8)</vt:lpstr>
      <vt:lpstr>範例講解 (8/8)</vt:lpstr>
      <vt:lpstr>PowerPoint 簡報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機器人專論期末報告</dc:title>
  <dc:creator>LCY</dc:creator>
  <cp:lastModifiedBy>楊勝凱</cp:lastModifiedBy>
  <cp:revision>498</cp:revision>
  <dcterms:created xsi:type="dcterms:W3CDTF">2009-12-19T06:15:07Z</dcterms:created>
  <dcterms:modified xsi:type="dcterms:W3CDTF">2020-12-13T13:18:17Z</dcterms:modified>
</cp:coreProperties>
</file>