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60" r:id="rId4"/>
    <p:sldId id="300" r:id="rId5"/>
    <p:sldId id="297" r:id="rId6"/>
    <p:sldId id="298" r:id="rId7"/>
    <p:sldId id="296" r:id="rId8"/>
    <p:sldId id="270" r:id="rId9"/>
    <p:sldId id="299" r:id="rId10"/>
    <p:sldId id="265" r:id="rId11"/>
    <p:sldId id="266" r:id="rId12"/>
    <p:sldId id="303" r:id="rId13"/>
    <p:sldId id="274" r:id="rId14"/>
    <p:sldId id="302" r:id="rId15"/>
    <p:sldId id="304" r:id="rId16"/>
    <p:sldId id="301" r:id="rId17"/>
    <p:sldId id="259" r:id="rId18"/>
    <p:sldId id="305" r:id="rId19"/>
  </p:sldIdLst>
  <p:sldSz cx="9144000" cy="5143500" type="screen16x9"/>
  <p:notesSz cx="6858000" cy="9144000"/>
  <p:embeddedFontLst>
    <p:embeddedFont>
      <p:font typeface="Albert Sans" panose="020B0604020202020204" charset="0"/>
      <p:regular r:id="rId21"/>
      <p:bold r:id="rId22"/>
      <p:italic r:id="rId23"/>
      <p:boldItalic r:id="rId24"/>
    </p:embeddedFont>
    <p:embeddedFont>
      <p:font typeface="Albert Sans Medium" panose="020B060402020202020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Work Sans" pitchFamily="2" charset="0"/>
      <p:regular r:id="rId31"/>
      <p:bold r:id="rId32"/>
      <p:italic r:id="rId33"/>
      <p:boldItalic r:id="rId34"/>
    </p:embeddedFont>
    <p:embeddedFont>
      <p:font typeface="Work Sans Medium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1DB0A-3D6B-4106-8A95-F1034AA9F9CC}">
  <a:tblStyle styleId="{CE11DB0A-3D6B-4106-8A95-F1034AA9F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C4D57A-7ACD-4F79-97B4-E39C293FC0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Бюджет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21-4E05-85A9-0EDDE87E0667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21-4E05-85A9-0EDDE87E0667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021-4E05-85A9-0EDDE87E0667}"/>
              </c:ext>
            </c:extLst>
          </c:dPt>
          <c:dLbls>
            <c:delete val="1"/>
          </c:dLbls>
          <c:cat>
            <c:strRef>
              <c:f>Лист1!$A$2:$A$4</c:f>
              <c:strCache>
                <c:ptCount val="3"/>
                <c:pt idx="0">
                  <c:v>Сотрудников</c:v>
                </c:pt>
                <c:pt idx="1">
                  <c:v>Маркетинг</c:v>
                </c:pt>
                <c:pt idx="2">
                  <c:v>Обслуживание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6000</c:v>
                </c:pt>
                <c:pt idx="1">
                  <c:v>1950</c:v>
                </c:pt>
                <c:pt idx="2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1-4E05-85A9-0EDDE87E066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7eeb5ebe5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7eeb5ebe5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7eeb5ebe5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7eeb5ebe5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7eeb5ebe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7eeb5ebe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11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248ea222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248ea222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ea270e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ea270e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4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7eeb5ebe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7eeb5ebe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3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ea270e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ea270e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93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7ea270e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7ea270e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7ea270e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7ea270e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ea270e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ea270e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7eeb5ebe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7eeb5ebe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9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ea270e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ea270e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76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7eeb5ebe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7eeb5ebe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2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ea270e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ea270e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248ea22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248ea22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ea270e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ea270e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69850" y="1459850"/>
            <a:ext cx="5604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69850" y="3239050"/>
            <a:ext cx="5604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79225" y="539500"/>
            <a:ext cx="978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90" name="Google Shape;90;p14"/>
          <p:cNvGrpSpPr/>
          <p:nvPr/>
        </p:nvGrpSpPr>
        <p:grpSpPr>
          <a:xfrm>
            <a:off x="-77850" y="-19503"/>
            <a:ext cx="9299700" cy="5182500"/>
            <a:chOff x="-77850" y="-19503"/>
            <a:chExt cx="9299700" cy="5182500"/>
          </a:xfrm>
        </p:grpSpPr>
        <p:cxnSp>
          <p:nvCxnSpPr>
            <p:cNvPr id="91" name="Google Shape;91;p14"/>
            <p:cNvCxnSpPr/>
            <p:nvPr/>
          </p:nvCxnSpPr>
          <p:spPr>
            <a:xfrm>
              <a:off x="-77850" y="4885400"/>
              <a:ext cx="9299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428125" y="-19503"/>
              <a:ext cx="0" cy="518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722326" y="2771823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3325648" y="2771823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928953" y="2771823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4"/>
          </p:nvPr>
        </p:nvSpPr>
        <p:spPr>
          <a:xfrm>
            <a:off x="722326" y="21847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5"/>
          </p:nvPr>
        </p:nvSpPr>
        <p:spPr>
          <a:xfrm>
            <a:off x="3325652" y="21847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6"/>
          </p:nvPr>
        </p:nvSpPr>
        <p:spPr>
          <a:xfrm>
            <a:off x="5928974" y="21847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grpSp>
        <p:nvGrpSpPr>
          <p:cNvPr id="132" name="Google Shape;132;p19"/>
          <p:cNvGrpSpPr/>
          <p:nvPr/>
        </p:nvGrpSpPr>
        <p:grpSpPr>
          <a:xfrm>
            <a:off x="-77850" y="-19503"/>
            <a:ext cx="9299700" cy="5182500"/>
            <a:chOff x="-77850" y="-19503"/>
            <a:chExt cx="9299700" cy="5182500"/>
          </a:xfrm>
        </p:grpSpPr>
        <p:cxnSp>
          <p:nvCxnSpPr>
            <p:cNvPr id="133" name="Google Shape;133;p19"/>
            <p:cNvCxnSpPr/>
            <p:nvPr/>
          </p:nvCxnSpPr>
          <p:spPr>
            <a:xfrm rot="10800000">
              <a:off x="428125" y="-19503"/>
              <a:ext cx="0" cy="518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9"/>
            <p:cNvCxnSpPr/>
            <p:nvPr/>
          </p:nvCxnSpPr>
          <p:spPr>
            <a:xfrm rot="10800000">
              <a:off x="-77850" y="258093"/>
              <a:ext cx="9299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9"/>
          <p:cNvSpPr/>
          <p:nvPr/>
        </p:nvSpPr>
        <p:spPr>
          <a:xfrm>
            <a:off x="379225" y="539500"/>
            <a:ext cx="978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1425638" y="1663642"/>
            <a:ext cx="28182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2"/>
          </p:nvPr>
        </p:nvSpPr>
        <p:spPr>
          <a:xfrm>
            <a:off x="5342686" y="1663642"/>
            <a:ext cx="28182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3"/>
          </p:nvPr>
        </p:nvSpPr>
        <p:spPr>
          <a:xfrm>
            <a:off x="1425638" y="1387867"/>
            <a:ext cx="2818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"/>
          </p:nvPr>
        </p:nvSpPr>
        <p:spPr>
          <a:xfrm>
            <a:off x="5342686" y="1387867"/>
            <a:ext cx="2818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5"/>
          </p:nvPr>
        </p:nvSpPr>
        <p:spPr>
          <a:xfrm>
            <a:off x="1425638" y="3371367"/>
            <a:ext cx="28182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6"/>
          </p:nvPr>
        </p:nvSpPr>
        <p:spPr>
          <a:xfrm>
            <a:off x="5342686" y="3371367"/>
            <a:ext cx="28182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7"/>
          </p:nvPr>
        </p:nvSpPr>
        <p:spPr>
          <a:xfrm>
            <a:off x="1425638" y="3095593"/>
            <a:ext cx="2818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8"/>
          </p:nvPr>
        </p:nvSpPr>
        <p:spPr>
          <a:xfrm>
            <a:off x="5342686" y="3095593"/>
            <a:ext cx="2818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-77850" y="-19503"/>
            <a:ext cx="9299700" cy="5182500"/>
            <a:chOff x="-77850" y="-19503"/>
            <a:chExt cx="9299700" cy="5182500"/>
          </a:xfrm>
        </p:grpSpPr>
        <p:cxnSp>
          <p:nvCxnSpPr>
            <p:cNvPr id="148" name="Google Shape;148;p20"/>
            <p:cNvCxnSpPr/>
            <p:nvPr/>
          </p:nvCxnSpPr>
          <p:spPr>
            <a:xfrm>
              <a:off x="428125" y="-19503"/>
              <a:ext cx="0" cy="518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0"/>
            <p:cNvCxnSpPr/>
            <p:nvPr/>
          </p:nvCxnSpPr>
          <p:spPr>
            <a:xfrm rot="10800000">
              <a:off x="-77850" y="4885400"/>
              <a:ext cx="9299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0"/>
          <p:cNvSpPr/>
          <p:nvPr/>
        </p:nvSpPr>
        <p:spPr>
          <a:xfrm>
            <a:off x="379225" y="539500"/>
            <a:ext cx="978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58650" y="2564735"/>
            <a:ext cx="5426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951550" y="1736950"/>
            <a:ext cx="1333800" cy="10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3515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2375" y="2072950"/>
            <a:ext cx="4351500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5182425" y="539500"/>
            <a:ext cx="32394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7" name="Google Shape;47;p7"/>
          <p:cNvGrpSpPr/>
          <p:nvPr/>
        </p:nvGrpSpPr>
        <p:grpSpPr>
          <a:xfrm>
            <a:off x="-77850" y="-19503"/>
            <a:ext cx="9299700" cy="5182500"/>
            <a:chOff x="-77850" y="-19503"/>
            <a:chExt cx="9299700" cy="5182500"/>
          </a:xfrm>
        </p:grpSpPr>
        <p:cxnSp>
          <p:nvCxnSpPr>
            <p:cNvPr id="48" name="Google Shape;48;p7"/>
            <p:cNvCxnSpPr/>
            <p:nvPr/>
          </p:nvCxnSpPr>
          <p:spPr>
            <a:xfrm>
              <a:off x="428125" y="-19503"/>
              <a:ext cx="0" cy="518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7"/>
            <p:cNvCxnSpPr/>
            <p:nvPr/>
          </p:nvCxnSpPr>
          <p:spPr>
            <a:xfrm rot="10800000">
              <a:off x="-77850" y="4885400"/>
              <a:ext cx="9299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Google Shape;50;p7"/>
          <p:cNvSpPr/>
          <p:nvPr/>
        </p:nvSpPr>
        <p:spPr>
          <a:xfrm>
            <a:off x="379225" y="539500"/>
            <a:ext cx="978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417100" y="1187400"/>
            <a:ext cx="4309800" cy="27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549400" y="1632263"/>
            <a:ext cx="4045200" cy="7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549400" y="2276138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840619" y="1725800"/>
            <a:ext cx="7462800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840575" y="2965625"/>
            <a:ext cx="74628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72237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673475" y="1958463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 amt="30000"/>
          </a:blip>
          <a:srcRect l="11251" t="3297" r="11259" b="3297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1588471" y="1545625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4190400" y="1545625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6792329" y="1545625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1588471" y="2989550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038721" y="2132300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640650" y="2132300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7"/>
          </p:nvPr>
        </p:nvSpPr>
        <p:spPr>
          <a:xfrm>
            <a:off x="6242579" y="2132300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038721" y="3576225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 hasCustomPrompt="1"/>
          </p:nvPr>
        </p:nvSpPr>
        <p:spPr>
          <a:xfrm>
            <a:off x="4190400" y="2989550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 hasCustomPrompt="1"/>
          </p:nvPr>
        </p:nvSpPr>
        <p:spPr>
          <a:xfrm>
            <a:off x="6792329" y="2989550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3640650" y="3576225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6242579" y="3576225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sz="18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None/>
              <a:defRPr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-77850" y="-19503"/>
            <a:ext cx="9299700" cy="5182500"/>
            <a:chOff x="-77850" y="-19503"/>
            <a:chExt cx="9299700" cy="5182500"/>
          </a:xfrm>
        </p:grpSpPr>
        <p:cxnSp>
          <p:nvCxnSpPr>
            <p:cNvPr id="83" name="Google Shape;83;p13"/>
            <p:cNvCxnSpPr/>
            <p:nvPr/>
          </p:nvCxnSpPr>
          <p:spPr>
            <a:xfrm rot="10800000">
              <a:off x="428125" y="-19503"/>
              <a:ext cx="0" cy="518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-77850" y="258093"/>
              <a:ext cx="9299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3"/>
          <p:cNvSpPr/>
          <p:nvPr/>
        </p:nvSpPr>
        <p:spPr>
          <a:xfrm>
            <a:off x="379225" y="539500"/>
            <a:ext cx="978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5" r:id="rId11"/>
    <p:sldLayoutId id="2147483666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ctrTitle"/>
          </p:nvPr>
        </p:nvSpPr>
        <p:spPr>
          <a:xfrm>
            <a:off x="1769850" y="1459850"/>
            <a:ext cx="737415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Автоматизация обучения</a:t>
            </a:r>
            <a:br>
              <a:rPr lang="ru-RU" dirty="0"/>
            </a:b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WeldingAndSons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" name="Google Shape;191;p28"/>
          <p:cNvGrpSpPr/>
          <p:nvPr/>
        </p:nvGrpSpPr>
        <p:grpSpPr>
          <a:xfrm>
            <a:off x="1559025" y="-19503"/>
            <a:ext cx="97800" cy="5182500"/>
            <a:chOff x="1559025" y="-19503"/>
            <a:chExt cx="97800" cy="5182500"/>
          </a:xfrm>
        </p:grpSpPr>
        <p:cxnSp>
          <p:nvCxnSpPr>
            <p:cNvPr id="192" name="Google Shape;192;p28"/>
            <p:cNvCxnSpPr/>
            <p:nvPr/>
          </p:nvCxnSpPr>
          <p:spPr>
            <a:xfrm>
              <a:off x="1607975" y="-19503"/>
              <a:ext cx="0" cy="5182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" name="Google Shape;193;p28"/>
            <p:cNvSpPr/>
            <p:nvPr/>
          </p:nvSpPr>
          <p:spPr>
            <a:xfrm>
              <a:off x="1559025" y="1672625"/>
              <a:ext cx="97800" cy="138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1769850" y="3239050"/>
            <a:ext cx="5604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</a:t>
            </a:r>
            <a:r>
              <a:rPr lang="ru-RU" dirty="0"/>
              <a:t>аш бизнес начинает расти сейчас.</a:t>
            </a:r>
            <a:endParaRPr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840619" y="1725800"/>
            <a:ext cx="7462800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</a:t>
            </a:r>
            <a:r>
              <a:rPr lang="en-US" dirty="0"/>
              <a:t>10150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subTitle" idx="1"/>
          </p:nvPr>
        </p:nvSpPr>
        <p:spPr>
          <a:xfrm>
            <a:off x="840575" y="2965625"/>
            <a:ext cx="7462800" cy="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Бюджет на первый этап сопровождения программы.</a:t>
            </a:r>
            <a:endParaRPr dirty="0"/>
          </a:p>
        </p:txBody>
      </p:sp>
      <p:grpSp>
        <p:nvGrpSpPr>
          <p:cNvPr id="4" name="Google Shape;854;p54">
            <a:extLst>
              <a:ext uri="{FF2B5EF4-FFF2-40B4-BE49-F238E27FC236}">
                <a16:creationId xmlns:a16="http://schemas.microsoft.com/office/drawing/2014/main" id="{A95ECA1C-09B6-1BFC-CE80-0028C8EC62DC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5" name="Google Shape;855;p54">
              <a:extLst>
                <a:ext uri="{FF2B5EF4-FFF2-40B4-BE49-F238E27FC236}">
                  <a16:creationId xmlns:a16="http://schemas.microsoft.com/office/drawing/2014/main" id="{DB3667DB-20FD-DA32-2700-E0DF85649C7C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6;p54">
              <a:extLst>
                <a:ext uri="{FF2B5EF4-FFF2-40B4-BE49-F238E27FC236}">
                  <a16:creationId xmlns:a16="http://schemas.microsoft.com/office/drawing/2014/main" id="{F6B450AA-7FB2-7BAC-FE71-EF13D5B36EB6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входит в данный бюджет</a:t>
            </a:r>
            <a:endParaRPr dirty="0"/>
          </a:p>
        </p:txBody>
      </p:sp>
      <p:sp>
        <p:nvSpPr>
          <p:cNvPr id="356" name="Google Shape;356;p38"/>
          <p:cNvSpPr txBox="1"/>
          <p:nvPr/>
        </p:nvSpPr>
        <p:spPr>
          <a:xfrm>
            <a:off x="6083600" y="1709600"/>
            <a:ext cx="2294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Зарплата сотрудников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6083600" y="1433825"/>
            <a:ext cx="229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$</a:t>
            </a:r>
            <a:r>
              <a:rPr lang="ru-RU" sz="1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6000</a:t>
            </a:r>
            <a:endParaRPr sz="1800" dirty="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5909600" y="1494150"/>
            <a:ext cx="97800" cy="458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6083600" y="2372825"/>
            <a:ext cx="2294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Маркетинг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6083600" y="2097050"/>
            <a:ext cx="229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$</a:t>
            </a:r>
            <a:r>
              <a:rPr lang="ru-RU" sz="1800" dirty="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1950</a:t>
            </a:r>
            <a:endParaRPr sz="1800" dirty="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5909600" y="2157375"/>
            <a:ext cx="97800" cy="4587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6083600" y="3036050"/>
            <a:ext cx="2294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Обслуживание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6007400" y="2779137"/>
            <a:ext cx="229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lbert Sans Medium" panose="020B0604020202020204" charset="0"/>
                <a:ea typeface="Work Sans Medium"/>
                <a:cs typeface="Work Sans Medium"/>
                <a:sym typeface="Work Sans Medium"/>
              </a:rPr>
              <a:t>$</a:t>
            </a:r>
            <a:r>
              <a:rPr lang="ru-RU" sz="1800" dirty="0">
                <a:solidFill>
                  <a:schemeClr val="dk1"/>
                </a:solidFill>
                <a:latin typeface="Albert Sans Medium" panose="020B0604020202020204" charset="0"/>
                <a:ea typeface="Work Sans Medium"/>
                <a:cs typeface="Work Sans Medium"/>
                <a:sym typeface="Albert Sans Medium"/>
              </a:rPr>
              <a:t>2200</a:t>
            </a:r>
            <a:endParaRPr sz="1800" dirty="0">
              <a:solidFill>
                <a:schemeClr val="dk1"/>
              </a:solidFill>
              <a:latin typeface="Albert Sans Medium" panose="020B0604020202020204" charset="0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5909600" y="2820600"/>
            <a:ext cx="97800" cy="45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B57D106-3328-72F4-BB6B-87ADDCC90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271445"/>
              </p:ext>
            </p:extLst>
          </p:nvPr>
        </p:nvGraphicFramePr>
        <p:xfrm>
          <a:off x="1197900" y="1183149"/>
          <a:ext cx="4834599" cy="306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oogle Shape;854;p54">
            <a:extLst>
              <a:ext uri="{FF2B5EF4-FFF2-40B4-BE49-F238E27FC236}">
                <a16:creationId xmlns:a16="http://schemas.microsoft.com/office/drawing/2014/main" id="{E13E8DCC-FB30-696A-EEAC-470162AF0FCF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21" name="Google Shape;855;p54">
              <a:extLst>
                <a:ext uri="{FF2B5EF4-FFF2-40B4-BE49-F238E27FC236}">
                  <a16:creationId xmlns:a16="http://schemas.microsoft.com/office/drawing/2014/main" id="{E1A976F8-D40D-AF38-040E-99640A80B039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6;p54">
              <a:extLst>
                <a:ext uri="{FF2B5EF4-FFF2-40B4-BE49-F238E27FC236}">
                  <a16:creationId xmlns:a16="http://schemas.microsoft.com/office/drawing/2014/main" id="{1AF59134-D9A5-A845-1F47-C6FCF26D0572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Масштабирование</a:t>
            </a:r>
            <a:endParaRPr dirty="0"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1"/>
          </p:nvPr>
        </p:nvSpPr>
        <p:spPr>
          <a:xfrm>
            <a:off x="1571412" y="2538285"/>
            <a:ext cx="28182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позволят без лишних проблем производить масштабирование в вертикали благодаря легковесности системы</a:t>
            </a:r>
            <a:endParaRPr dirty="0"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2"/>
          </p:nvPr>
        </p:nvSpPr>
        <p:spPr>
          <a:xfrm>
            <a:off x="5488460" y="2538285"/>
            <a:ext cx="28182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имеет возможность масштабирования путем увеличения количества узлов </a:t>
            </a:r>
            <a:endParaRPr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3"/>
          </p:nvPr>
        </p:nvSpPr>
        <p:spPr>
          <a:xfrm>
            <a:off x="1571412" y="2262510"/>
            <a:ext cx="2818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Вертикальное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4"/>
          </p:nvPr>
        </p:nvSpPr>
        <p:spPr>
          <a:xfrm>
            <a:off x="5488460" y="2262510"/>
            <a:ext cx="2818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Горизонтальное</a:t>
            </a:r>
            <a:endParaRPr dirty="0"/>
          </a:p>
        </p:txBody>
      </p:sp>
      <p:sp>
        <p:nvSpPr>
          <p:cNvPr id="43" name="Google Shape;5332;p62">
            <a:extLst>
              <a:ext uri="{FF2B5EF4-FFF2-40B4-BE49-F238E27FC236}">
                <a16:creationId xmlns:a16="http://schemas.microsoft.com/office/drawing/2014/main" id="{66C6DF28-1C07-E285-6341-82E6954BA3E1}"/>
              </a:ext>
            </a:extLst>
          </p:cNvPr>
          <p:cNvSpPr/>
          <p:nvPr/>
        </p:nvSpPr>
        <p:spPr>
          <a:xfrm>
            <a:off x="1202358" y="2285595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0;p60">
            <a:extLst>
              <a:ext uri="{FF2B5EF4-FFF2-40B4-BE49-F238E27FC236}">
                <a16:creationId xmlns:a16="http://schemas.microsoft.com/office/drawing/2014/main" id="{D8BE36D0-A904-47D0-8EAD-7BFB11FC6399}"/>
              </a:ext>
            </a:extLst>
          </p:cNvPr>
          <p:cNvSpPr/>
          <p:nvPr/>
        </p:nvSpPr>
        <p:spPr>
          <a:xfrm>
            <a:off x="5154787" y="2222461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5" name="Google Shape;854;p54">
            <a:extLst>
              <a:ext uri="{FF2B5EF4-FFF2-40B4-BE49-F238E27FC236}">
                <a16:creationId xmlns:a16="http://schemas.microsoft.com/office/drawing/2014/main" id="{618D0B21-0A8C-C909-0016-006D6BA52BD8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46" name="Google Shape;855;p54">
              <a:extLst>
                <a:ext uri="{FF2B5EF4-FFF2-40B4-BE49-F238E27FC236}">
                  <a16:creationId xmlns:a16="http://schemas.microsoft.com/office/drawing/2014/main" id="{DB1A3169-7000-80E6-6C49-0B7DE61440EC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6;p54">
              <a:extLst>
                <a:ext uri="{FF2B5EF4-FFF2-40B4-BE49-F238E27FC236}">
                  <a16:creationId xmlns:a16="http://schemas.microsoft.com/office/drawing/2014/main" id="{A584187A-33C4-E06F-7D65-B19B844687BF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857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масштабирования доходов</a:t>
            </a:r>
            <a:endParaRPr dirty="0"/>
          </a:p>
        </p:txBody>
      </p:sp>
      <p:sp>
        <p:nvSpPr>
          <p:cNvPr id="482" name="Google Shape;482;p46"/>
          <p:cNvSpPr txBox="1"/>
          <p:nvPr/>
        </p:nvSpPr>
        <p:spPr>
          <a:xfrm>
            <a:off x="4858688" y="1663668"/>
            <a:ext cx="30603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Прогнозируемая выручка в месяц после 5х лет с учетом рефинансирования продукта</a:t>
            </a:r>
          </a:p>
        </p:txBody>
      </p:sp>
      <p:sp>
        <p:nvSpPr>
          <p:cNvPr id="483" name="Google Shape;483;p46"/>
          <p:cNvSpPr txBox="1"/>
          <p:nvPr/>
        </p:nvSpPr>
        <p:spPr>
          <a:xfrm>
            <a:off x="4858688" y="1378109"/>
            <a:ext cx="3060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$100</a:t>
            </a:r>
            <a:r>
              <a:rPr lang="ru-RU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000</a:t>
            </a:r>
            <a:endParaRPr sz="18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4684688" y="1417950"/>
            <a:ext cx="97800" cy="4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1311965" y="1413400"/>
            <a:ext cx="2770498" cy="28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$100</a:t>
            </a:r>
            <a:r>
              <a:rPr lang="ru-RU" sz="2000" dirty="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000</a:t>
            </a:r>
            <a:endParaRPr dirty="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1224963" y="2751925"/>
            <a:ext cx="1570200" cy="15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$2</a:t>
            </a:r>
            <a:r>
              <a:rPr lang="ru-RU" sz="2000" dirty="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0000</a:t>
            </a: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1148763" y="3253060"/>
            <a:ext cx="1094100" cy="10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$</a:t>
            </a:r>
            <a:r>
              <a:rPr lang="ru-RU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10000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8" name="Google Shape;488;p46"/>
          <p:cNvSpPr txBox="1"/>
          <p:nvPr/>
        </p:nvSpPr>
        <p:spPr>
          <a:xfrm>
            <a:off x="4858688" y="2751934"/>
            <a:ext cx="30603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Прогнозируемая выручка в месяц после 3х лет с учетом реинвестирования в продукт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4858688" y="2476159"/>
            <a:ext cx="3060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$20</a:t>
            </a:r>
            <a:r>
              <a:rPr lang="ru-RU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000</a:t>
            </a:r>
            <a:endParaRPr sz="18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90" name="Google Shape;490;p46"/>
          <p:cNvSpPr/>
          <p:nvPr/>
        </p:nvSpPr>
        <p:spPr>
          <a:xfrm>
            <a:off x="4684688" y="2516000"/>
            <a:ext cx="97800" cy="4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1" name="Google Shape;491;p46"/>
          <p:cNvSpPr txBox="1"/>
          <p:nvPr/>
        </p:nvSpPr>
        <p:spPr>
          <a:xfrm>
            <a:off x="4858688" y="3849984"/>
            <a:ext cx="30603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Прогнозируемая выручка в первый год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2" name="Google Shape;492;p46"/>
          <p:cNvSpPr txBox="1"/>
          <p:nvPr/>
        </p:nvSpPr>
        <p:spPr>
          <a:xfrm>
            <a:off x="4858688" y="3574209"/>
            <a:ext cx="3060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$</a:t>
            </a:r>
            <a:r>
              <a:rPr lang="ru-RU" sz="2000" dirty="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10000</a:t>
            </a:r>
            <a:endParaRPr sz="1800" dirty="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93" name="Google Shape;493;p46"/>
          <p:cNvSpPr/>
          <p:nvPr/>
        </p:nvSpPr>
        <p:spPr>
          <a:xfrm>
            <a:off x="4684688" y="3614050"/>
            <a:ext cx="97800" cy="45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72279" y="1935257"/>
            <a:ext cx="7060064" cy="1702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Внедрение</a:t>
            </a:r>
          </a:p>
        </p:txBody>
      </p:sp>
      <p:cxnSp>
        <p:nvCxnSpPr>
          <p:cNvPr id="234" name="Google Shape;234;p32"/>
          <p:cNvCxnSpPr/>
          <p:nvPr/>
        </p:nvCxnSpPr>
        <p:spPr>
          <a:xfrm>
            <a:off x="753602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7487125" y="18768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233;p32">
            <a:extLst>
              <a:ext uri="{FF2B5EF4-FFF2-40B4-BE49-F238E27FC236}">
                <a16:creationId xmlns:a16="http://schemas.microsoft.com/office/drawing/2014/main" id="{C984F74E-D9AC-9592-3DD0-F01C39CEBC84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6</a:t>
            </a:r>
            <a:endParaRPr lang="en" dirty="0"/>
          </a:p>
        </p:txBody>
      </p:sp>
      <p:sp>
        <p:nvSpPr>
          <p:cNvPr id="7" name="Google Shape;236;p32">
            <a:extLst>
              <a:ext uri="{FF2B5EF4-FFF2-40B4-BE49-F238E27FC236}">
                <a16:creationId xmlns:a16="http://schemas.microsoft.com/office/drawing/2014/main" id="{BFDAAC53-0428-56E1-F98D-7627AB356CDE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15733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внедрения</a:t>
            </a:r>
            <a:endParaRPr dirty="0"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2"/>
          </p:nvPr>
        </p:nvSpPr>
        <p:spPr>
          <a:xfrm>
            <a:off x="797190" y="1875675"/>
            <a:ext cx="6186706" cy="1974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 Для развёртывания системы необходима машина на базе Linux с дистрибутивом Ubuntu 22.04 технический специалист с базовыми знаниями администрирования Linux систем.</a:t>
            </a:r>
          </a:p>
        </p:txBody>
      </p:sp>
      <p:grpSp>
        <p:nvGrpSpPr>
          <p:cNvPr id="15" name="Google Shape;854;p54">
            <a:extLst>
              <a:ext uri="{FF2B5EF4-FFF2-40B4-BE49-F238E27FC236}">
                <a16:creationId xmlns:a16="http://schemas.microsoft.com/office/drawing/2014/main" id="{6AE6E401-6FFB-803D-3202-DCE3235FCD2A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16" name="Google Shape;855;p54">
              <a:extLst>
                <a:ext uri="{FF2B5EF4-FFF2-40B4-BE49-F238E27FC236}">
                  <a16:creationId xmlns:a16="http://schemas.microsoft.com/office/drawing/2014/main" id="{821450F4-CFA2-FECC-230D-326B40FAB161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6;p54">
              <a:extLst>
                <a:ext uri="{FF2B5EF4-FFF2-40B4-BE49-F238E27FC236}">
                  <a16:creationId xmlns:a16="http://schemas.microsoft.com/office/drawing/2014/main" id="{6CE2C759-1BC5-3860-FFCC-071E8B4676E3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99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72279" y="1935257"/>
            <a:ext cx="7060064" cy="1702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Ценность</a:t>
            </a:r>
          </a:p>
        </p:txBody>
      </p:sp>
      <p:cxnSp>
        <p:nvCxnSpPr>
          <p:cNvPr id="234" name="Google Shape;234;p32"/>
          <p:cNvCxnSpPr/>
          <p:nvPr/>
        </p:nvCxnSpPr>
        <p:spPr>
          <a:xfrm>
            <a:off x="753602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7487125" y="18768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233;p32">
            <a:extLst>
              <a:ext uri="{FF2B5EF4-FFF2-40B4-BE49-F238E27FC236}">
                <a16:creationId xmlns:a16="http://schemas.microsoft.com/office/drawing/2014/main" id="{C984F74E-D9AC-9592-3DD0-F01C39CEBC84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7</a:t>
            </a:r>
            <a:endParaRPr lang="en" dirty="0"/>
          </a:p>
        </p:txBody>
      </p:sp>
      <p:sp>
        <p:nvSpPr>
          <p:cNvPr id="7" name="Google Shape;236;p32">
            <a:extLst>
              <a:ext uri="{FF2B5EF4-FFF2-40B4-BE49-F238E27FC236}">
                <a16:creationId xmlns:a16="http://schemas.microsoft.com/office/drawing/2014/main" id="{BFDAAC53-0428-56E1-F98D-7627AB356CDE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50432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3515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Практическая ценность</a:t>
            </a:r>
            <a:endParaRPr dirty="0"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722375" y="2072950"/>
            <a:ext cx="4351500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обучения включает в себя практические задания и интерактивные упражнения. Выполнение данных заданий повышает навыки и квалификацию работников</a:t>
            </a:r>
            <a:endParaRPr dirty="0"/>
          </a:p>
        </p:txBody>
      </p:sp>
      <p:pic>
        <p:nvPicPr>
          <p:cNvPr id="227" name="Google Shape;227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545" r="11322"/>
          <a:stretch/>
        </p:blipFill>
        <p:spPr>
          <a:xfrm>
            <a:off x="5073875" y="539600"/>
            <a:ext cx="3239250" cy="4064400"/>
          </a:xfrm>
          <a:prstGeom prst="rect">
            <a:avLst/>
          </a:prstGeom>
        </p:spPr>
      </p:pic>
      <p:grpSp>
        <p:nvGrpSpPr>
          <p:cNvPr id="5" name="Google Shape;854;p54">
            <a:extLst>
              <a:ext uri="{FF2B5EF4-FFF2-40B4-BE49-F238E27FC236}">
                <a16:creationId xmlns:a16="http://schemas.microsoft.com/office/drawing/2014/main" id="{0C1017B6-1EA3-3452-96FC-E70123006E61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6" name="Google Shape;855;p54">
              <a:extLst>
                <a:ext uri="{FF2B5EF4-FFF2-40B4-BE49-F238E27FC236}">
                  <a16:creationId xmlns:a16="http://schemas.microsoft.com/office/drawing/2014/main" id="{8F00EC0C-FC9B-2B9C-953F-9EDCD885582A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6;p54">
              <a:extLst>
                <a:ext uri="{FF2B5EF4-FFF2-40B4-BE49-F238E27FC236}">
                  <a16:creationId xmlns:a16="http://schemas.microsoft.com/office/drawing/2014/main" id="{74569073-1D7A-8AB0-2E4B-635F8534EF93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572000" y="1846715"/>
            <a:ext cx="4351500" cy="17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Система обучения позволяет оценивать прогресс выполнения задания путем проверки отчетов и выставления субъективных оценок.</a:t>
            </a:r>
            <a:endParaRPr sz="1600" dirty="0"/>
          </a:p>
        </p:txBody>
      </p:sp>
      <p:grpSp>
        <p:nvGrpSpPr>
          <p:cNvPr id="5" name="Google Shape;854;p54">
            <a:extLst>
              <a:ext uri="{FF2B5EF4-FFF2-40B4-BE49-F238E27FC236}">
                <a16:creationId xmlns:a16="http://schemas.microsoft.com/office/drawing/2014/main" id="{0C1017B6-1EA3-3452-96FC-E70123006E61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6" name="Google Shape;855;p54">
              <a:extLst>
                <a:ext uri="{FF2B5EF4-FFF2-40B4-BE49-F238E27FC236}">
                  <a16:creationId xmlns:a16="http://schemas.microsoft.com/office/drawing/2014/main" id="{8F00EC0C-FC9B-2B9C-953F-9EDCD885582A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6;p54">
              <a:extLst>
                <a:ext uri="{FF2B5EF4-FFF2-40B4-BE49-F238E27FC236}">
                  <a16:creationId xmlns:a16="http://schemas.microsoft.com/office/drawing/2014/main" id="{74569073-1D7A-8AB0-2E4B-635F8534EF93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Сварка черных и цветных металлов">
            <a:extLst>
              <a:ext uri="{FF2B5EF4-FFF2-40B4-BE49-F238E27FC236}">
                <a16:creationId xmlns:a16="http://schemas.microsoft.com/office/drawing/2014/main" id="{A88A07EA-1427-F3F5-2A42-1857F751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2" y="641300"/>
            <a:ext cx="3778735" cy="33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Содержание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2"/>
          </p:nvPr>
        </p:nvSpPr>
        <p:spPr>
          <a:xfrm>
            <a:off x="1489080" y="1183546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3"/>
          </p:nvPr>
        </p:nvSpPr>
        <p:spPr>
          <a:xfrm>
            <a:off x="4091009" y="1183546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4"/>
          </p:nvPr>
        </p:nvSpPr>
        <p:spPr>
          <a:xfrm>
            <a:off x="6692938" y="1183546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 idx="5"/>
          </p:nvPr>
        </p:nvSpPr>
        <p:spPr>
          <a:xfrm>
            <a:off x="1489080" y="2627471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endParaRPr sz="2400"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"/>
          </p:nvPr>
        </p:nvSpPr>
        <p:spPr>
          <a:xfrm>
            <a:off x="939330" y="1770221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О команде</a:t>
            </a:r>
            <a:endParaRPr sz="1400"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6"/>
          </p:nvPr>
        </p:nvSpPr>
        <p:spPr>
          <a:xfrm>
            <a:off x="3541259" y="1770221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О технологиях</a:t>
            </a:r>
            <a:endParaRPr sz="1400" dirty="0"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7"/>
          </p:nvPr>
        </p:nvSpPr>
        <p:spPr>
          <a:xfrm>
            <a:off x="6143188" y="1762432"/>
            <a:ext cx="18627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Бизнес модель</a:t>
            </a:r>
            <a:endParaRPr sz="1400" dirty="0">
              <a:solidFill>
                <a:srgbClr val="191919"/>
              </a:solidFill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8"/>
          </p:nvPr>
        </p:nvSpPr>
        <p:spPr>
          <a:xfrm>
            <a:off x="376241" y="3214146"/>
            <a:ext cx="2795404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Внедрение продукта</a:t>
            </a:r>
            <a:endParaRPr sz="1400" dirty="0"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9"/>
          </p:nvPr>
        </p:nvSpPr>
        <p:spPr>
          <a:xfrm>
            <a:off x="4091009" y="2627471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 idx="13"/>
          </p:nvPr>
        </p:nvSpPr>
        <p:spPr>
          <a:xfrm>
            <a:off x="1442956" y="3829998"/>
            <a:ext cx="763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u-RU" sz="2400" dirty="0"/>
              <a:t>7</a:t>
            </a:r>
            <a:endParaRPr sz="2400" dirty="0"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4"/>
          </p:nvPr>
        </p:nvSpPr>
        <p:spPr>
          <a:xfrm>
            <a:off x="3356427" y="3156371"/>
            <a:ext cx="2232314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400" dirty="0"/>
              <a:t>Сопровождение</a:t>
            </a:r>
            <a:r>
              <a:rPr lang="en-US" sz="1400" dirty="0"/>
              <a:t> &amp; </a:t>
            </a:r>
            <a:r>
              <a:rPr lang="ru-RU" sz="1400" dirty="0"/>
              <a:t>Масштабирование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15"/>
          </p:nvPr>
        </p:nvSpPr>
        <p:spPr>
          <a:xfrm>
            <a:off x="722375" y="4358898"/>
            <a:ext cx="2178996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Ценность</a:t>
            </a:r>
            <a:endParaRPr sz="1400" dirty="0"/>
          </a:p>
        </p:txBody>
      </p:sp>
      <p:sp>
        <p:nvSpPr>
          <p:cNvPr id="15" name="Google Shape;233;p32">
            <a:extLst>
              <a:ext uri="{FF2B5EF4-FFF2-40B4-BE49-F238E27FC236}">
                <a16:creationId xmlns:a16="http://schemas.microsoft.com/office/drawing/2014/main" id="{B54E867D-3EC1-3CF5-066F-20AFCA286AAA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0</a:t>
            </a:r>
            <a:endParaRPr lang="en" dirty="0"/>
          </a:p>
        </p:txBody>
      </p:sp>
      <p:sp>
        <p:nvSpPr>
          <p:cNvPr id="16" name="Google Shape;236;p32">
            <a:extLst>
              <a:ext uri="{FF2B5EF4-FFF2-40B4-BE49-F238E27FC236}">
                <a16:creationId xmlns:a16="http://schemas.microsoft.com/office/drawing/2014/main" id="{1D5E125A-6A2D-8CF2-CD6E-A6C90720FACE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" name="Google Shape;217;p30">
            <a:extLst>
              <a:ext uri="{FF2B5EF4-FFF2-40B4-BE49-F238E27FC236}">
                <a16:creationId xmlns:a16="http://schemas.microsoft.com/office/drawing/2014/main" id="{B377B92E-81DF-5DC8-B0DC-B8A381A37677}"/>
              </a:ext>
            </a:extLst>
          </p:cNvPr>
          <p:cNvSpPr txBox="1">
            <a:spLocks/>
          </p:cNvSpPr>
          <p:nvPr/>
        </p:nvSpPr>
        <p:spPr>
          <a:xfrm>
            <a:off x="6692938" y="2618812"/>
            <a:ext cx="7632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6</a:t>
            </a:r>
            <a:endParaRPr lang="en" sz="2400" dirty="0"/>
          </a:p>
        </p:txBody>
      </p:sp>
      <p:sp>
        <p:nvSpPr>
          <p:cNvPr id="18" name="Google Shape;219;p30">
            <a:extLst>
              <a:ext uri="{FF2B5EF4-FFF2-40B4-BE49-F238E27FC236}">
                <a16:creationId xmlns:a16="http://schemas.microsoft.com/office/drawing/2014/main" id="{AF158A64-DE34-C498-58AF-17E9F2B88868}"/>
              </a:ext>
            </a:extLst>
          </p:cNvPr>
          <p:cNvSpPr txBox="1">
            <a:spLocks/>
          </p:cNvSpPr>
          <p:nvPr/>
        </p:nvSpPr>
        <p:spPr>
          <a:xfrm>
            <a:off x="5958356" y="3147712"/>
            <a:ext cx="2232314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ru-RU" sz="1400" dirty="0"/>
              <a:t>Внедрение</a:t>
            </a:r>
          </a:p>
          <a:p>
            <a:pPr marL="0" indent="0"/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858650" y="2564735"/>
            <a:ext cx="5426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 Команде</a:t>
            </a:r>
            <a:endParaRPr dirty="0"/>
          </a:p>
        </p:txBody>
      </p:sp>
      <p:cxnSp>
        <p:nvCxnSpPr>
          <p:cNvPr id="234" name="Google Shape;234;p32"/>
          <p:cNvCxnSpPr/>
          <p:nvPr/>
        </p:nvCxnSpPr>
        <p:spPr>
          <a:xfrm>
            <a:off x="753602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7487125" y="18768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233;p32">
            <a:extLst>
              <a:ext uri="{FF2B5EF4-FFF2-40B4-BE49-F238E27FC236}">
                <a16:creationId xmlns:a16="http://schemas.microsoft.com/office/drawing/2014/main" id="{9E1A6A56-14E6-FD3A-CFFC-A28B470D99BB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1</a:t>
            </a:r>
            <a:endParaRPr lang="en" dirty="0"/>
          </a:p>
        </p:txBody>
      </p:sp>
      <p:sp>
        <p:nvSpPr>
          <p:cNvPr id="8" name="Google Shape;236;p32">
            <a:extLst>
              <a:ext uri="{FF2B5EF4-FFF2-40B4-BE49-F238E27FC236}">
                <a16:creationId xmlns:a16="http://schemas.microsoft.com/office/drawing/2014/main" id="{2308E136-D5E9-3B9A-68FE-2326FF3C8F0B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Состав Команды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subTitle" idx="1"/>
          </p:nvPr>
        </p:nvSpPr>
        <p:spPr>
          <a:xfrm>
            <a:off x="722326" y="2771823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Разработчик клиентской части, занимался проектирование и разработкой интерфейсов</a:t>
            </a:r>
            <a:endParaRPr dirty="0"/>
          </a:p>
        </p:txBody>
      </p:sp>
      <p:sp>
        <p:nvSpPr>
          <p:cNvPr id="264" name="Google Shape;264;p34"/>
          <p:cNvSpPr txBox="1">
            <a:spLocks noGrp="1"/>
          </p:cNvSpPr>
          <p:nvPr>
            <p:ph type="subTitle" idx="2"/>
          </p:nvPr>
        </p:nvSpPr>
        <p:spPr>
          <a:xfrm>
            <a:off x="3325648" y="2771823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Разработчик серверной части, занимался сбором и обработкой данных для серверной части</a:t>
            </a:r>
            <a:endParaRPr dirty="0"/>
          </a:p>
        </p:txBody>
      </p:sp>
      <p:sp>
        <p:nvSpPr>
          <p:cNvPr id="265" name="Google Shape;265;p34"/>
          <p:cNvSpPr txBox="1">
            <a:spLocks noGrp="1"/>
          </p:cNvSpPr>
          <p:nvPr>
            <p:ph type="subTitle" idx="3"/>
          </p:nvPr>
        </p:nvSpPr>
        <p:spPr>
          <a:xfrm>
            <a:off x="5928953" y="2771823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Разработчик серверной части, занимался обработкой и бизнес логикой сервера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subTitle" idx="4"/>
          </p:nvPr>
        </p:nvSpPr>
        <p:spPr>
          <a:xfrm>
            <a:off x="722326" y="21847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Камиров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Семен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5"/>
          </p:nvPr>
        </p:nvSpPr>
        <p:spPr>
          <a:xfrm>
            <a:off x="3325652" y="21847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Шувалов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Владислав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6"/>
          </p:nvPr>
        </p:nvSpPr>
        <p:spPr>
          <a:xfrm>
            <a:off x="5928974" y="2184700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Поскребышев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Максим</a:t>
            </a:r>
            <a:endParaRPr dirty="0"/>
          </a:p>
        </p:txBody>
      </p:sp>
      <p:grpSp>
        <p:nvGrpSpPr>
          <p:cNvPr id="30" name="Google Shape;6662;p64">
            <a:extLst>
              <a:ext uri="{FF2B5EF4-FFF2-40B4-BE49-F238E27FC236}">
                <a16:creationId xmlns:a16="http://schemas.microsoft.com/office/drawing/2014/main" id="{57F6A6F6-5330-375C-3438-567625C4086E}"/>
              </a:ext>
            </a:extLst>
          </p:cNvPr>
          <p:cNvGrpSpPr/>
          <p:nvPr/>
        </p:nvGrpSpPr>
        <p:grpSpPr>
          <a:xfrm>
            <a:off x="3773716" y="1780996"/>
            <a:ext cx="356205" cy="314240"/>
            <a:chOff x="-45674075" y="3586425"/>
            <a:chExt cx="300900" cy="265450"/>
          </a:xfrm>
          <a:solidFill>
            <a:schemeClr val="tx1"/>
          </a:solidFill>
        </p:grpSpPr>
        <p:sp>
          <p:nvSpPr>
            <p:cNvPr id="31" name="Google Shape;6663;p64">
              <a:extLst>
                <a:ext uri="{FF2B5EF4-FFF2-40B4-BE49-F238E27FC236}">
                  <a16:creationId xmlns:a16="http://schemas.microsoft.com/office/drawing/2014/main" id="{44C1A2E8-289B-23A1-463F-AB5378EA5B16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64;p64">
              <a:extLst>
                <a:ext uri="{FF2B5EF4-FFF2-40B4-BE49-F238E27FC236}">
                  <a16:creationId xmlns:a16="http://schemas.microsoft.com/office/drawing/2014/main" id="{CF39FC21-53E0-0B5F-467E-82237D7A50DA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662;p64">
            <a:extLst>
              <a:ext uri="{FF2B5EF4-FFF2-40B4-BE49-F238E27FC236}">
                <a16:creationId xmlns:a16="http://schemas.microsoft.com/office/drawing/2014/main" id="{C01344AB-83B0-2473-6A89-31ED1342FB8B}"/>
              </a:ext>
            </a:extLst>
          </p:cNvPr>
          <p:cNvGrpSpPr/>
          <p:nvPr/>
        </p:nvGrpSpPr>
        <p:grpSpPr>
          <a:xfrm>
            <a:off x="6589803" y="1780996"/>
            <a:ext cx="356205" cy="314240"/>
            <a:chOff x="-45674075" y="3586425"/>
            <a:chExt cx="300900" cy="265450"/>
          </a:xfrm>
          <a:solidFill>
            <a:schemeClr val="tx1"/>
          </a:solidFill>
        </p:grpSpPr>
        <p:sp>
          <p:nvSpPr>
            <p:cNvPr id="34" name="Google Shape;6663;p64">
              <a:extLst>
                <a:ext uri="{FF2B5EF4-FFF2-40B4-BE49-F238E27FC236}">
                  <a16:creationId xmlns:a16="http://schemas.microsoft.com/office/drawing/2014/main" id="{A5E131ED-E088-8B74-EB7C-9ECA20D9F105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64;p64">
              <a:extLst>
                <a:ext uri="{FF2B5EF4-FFF2-40B4-BE49-F238E27FC236}">
                  <a16:creationId xmlns:a16="http://schemas.microsoft.com/office/drawing/2014/main" id="{72DF9B58-122C-B528-41F8-9BC75D9A2AA2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4718;p60">
            <a:extLst>
              <a:ext uri="{FF2B5EF4-FFF2-40B4-BE49-F238E27FC236}">
                <a16:creationId xmlns:a16="http://schemas.microsoft.com/office/drawing/2014/main" id="{8327D947-0FA5-6EC7-2E4C-6D824EA2BA31}"/>
              </a:ext>
            </a:extLst>
          </p:cNvPr>
          <p:cNvGrpSpPr/>
          <p:nvPr/>
        </p:nvGrpSpPr>
        <p:grpSpPr>
          <a:xfrm>
            <a:off x="973634" y="1777194"/>
            <a:ext cx="339253" cy="318042"/>
            <a:chOff x="5049725" y="2635825"/>
            <a:chExt cx="481825" cy="451700"/>
          </a:xfrm>
          <a:solidFill>
            <a:schemeClr val="tx1"/>
          </a:solidFill>
        </p:grpSpPr>
        <p:sp>
          <p:nvSpPr>
            <p:cNvPr id="37" name="Google Shape;4719;p60">
              <a:extLst>
                <a:ext uri="{FF2B5EF4-FFF2-40B4-BE49-F238E27FC236}">
                  <a16:creationId xmlns:a16="http://schemas.microsoft.com/office/drawing/2014/main" id="{29125CC9-6947-DA83-B912-CD06105669CD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8" name="Google Shape;4720;p60">
              <a:extLst>
                <a:ext uri="{FF2B5EF4-FFF2-40B4-BE49-F238E27FC236}">
                  <a16:creationId xmlns:a16="http://schemas.microsoft.com/office/drawing/2014/main" id="{48F95E20-1960-1FBC-1F79-06F619B03045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9" name="Google Shape;4721;p60">
              <a:extLst>
                <a:ext uri="{FF2B5EF4-FFF2-40B4-BE49-F238E27FC236}">
                  <a16:creationId xmlns:a16="http://schemas.microsoft.com/office/drawing/2014/main" id="{129E4CCD-28D7-993F-4BEC-672556A98AA5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oogle Shape;854;p54">
            <a:extLst>
              <a:ext uri="{FF2B5EF4-FFF2-40B4-BE49-F238E27FC236}">
                <a16:creationId xmlns:a16="http://schemas.microsoft.com/office/drawing/2014/main" id="{BF649A6F-E855-A925-D721-4C037147998A}"/>
              </a:ext>
            </a:extLst>
          </p:cNvPr>
          <p:cNvGrpSpPr/>
          <p:nvPr/>
        </p:nvGrpSpPr>
        <p:grpSpPr>
          <a:xfrm>
            <a:off x="8421575" y="433875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41" name="Google Shape;855;p54">
              <a:extLst>
                <a:ext uri="{FF2B5EF4-FFF2-40B4-BE49-F238E27FC236}">
                  <a16:creationId xmlns:a16="http://schemas.microsoft.com/office/drawing/2014/main" id="{607365E5-3278-6E8A-BD86-C4D314F5618D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6;p54">
              <a:extLst>
                <a:ext uri="{FF2B5EF4-FFF2-40B4-BE49-F238E27FC236}">
                  <a16:creationId xmlns:a16="http://schemas.microsoft.com/office/drawing/2014/main" id="{625DE5E5-29FA-FA38-155F-952681BF4839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20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858650" y="2564735"/>
            <a:ext cx="5426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 Технологиях</a:t>
            </a:r>
            <a:endParaRPr dirty="0"/>
          </a:p>
        </p:txBody>
      </p:sp>
      <p:cxnSp>
        <p:nvCxnSpPr>
          <p:cNvPr id="234" name="Google Shape;234;p32"/>
          <p:cNvCxnSpPr/>
          <p:nvPr/>
        </p:nvCxnSpPr>
        <p:spPr>
          <a:xfrm>
            <a:off x="753602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7487125" y="18768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233;p32">
            <a:extLst>
              <a:ext uri="{FF2B5EF4-FFF2-40B4-BE49-F238E27FC236}">
                <a16:creationId xmlns:a16="http://schemas.microsoft.com/office/drawing/2014/main" id="{9E1A6A56-14E6-FD3A-CFFC-A28B470D99BB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2</a:t>
            </a:r>
            <a:endParaRPr lang="en" dirty="0"/>
          </a:p>
        </p:txBody>
      </p:sp>
      <p:sp>
        <p:nvSpPr>
          <p:cNvPr id="8" name="Google Shape;236;p32">
            <a:extLst>
              <a:ext uri="{FF2B5EF4-FFF2-40B4-BE49-F238E27FC236}">
                <a16:creationId xmlns:a16="http://schemas.microsoft.com/office/drawing/2014/main" id="{2308E136-D5E9-3B9A-68FE-2326FF3C8F0B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40979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dk1"/>
                </a:solidFill>
              </a:rPr>
              <a:t>Стэк</a:t>
            </a:r>
            <a:r>
              <a:rPr lang="ru-RU" dirty="0">
                <a:solidFill>
                  <a:schemeClr val="dk1"/>
                </a:solidFill>
              </a:rPr>
              <a:t> Технологий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subTitle" idx="1"/>
          </p:nvPr>
        </p:nvSpPr>
        <p:spPr>
          <a:xfrm>
            <a:off x="2564379" y="2718815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использовался </a:t>
            </a:r>
            <a:r>
              <a:rPr lang="ru-RU" dirty="0" err="1"/>
              <a:t>Golang</a:t>
            </a:r>
            <a:r>
              <a:rPr lang="ru-RU" dirty="0"/>
              <a:t> и его фреймворк </a:t>
            </a:r>
            <a:r>
              <a:rPr lang="ru-RU" dirty="0" err="1"/>
              <a:t>Gin</a:t>
            </a:r>
            <a:r>
              <a:rPr lang="ru-RU" dirty="0"/>
              <a:t> в качестве серверной части</a:t>
            </a:r>
            <a:endParaRPr lang="en-US" dirty="0"/>
          </a:p>
        </p:txBody>
      </p:sp>
      <p:sp>
        <p:nvSpPr>
          <p:cNvPr id="264" name="Google Shape;264;p34"/>
          <p:cNvSpPr txBox="1">
            <a:spLocks noGrp="1"/>
          </p:cNvSpPr>
          <p:nvPr>
            <p:ph type="subTitle" idx="2"/>
          </p:nvPr>
        </p:nvSpPr>
        <p:spPr>
          <a:xfrm>
            <a:off x="5167701" y="2718815"/>
            <a:ext cx="24927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для клиентской части был выбран JS и его фреймворк </a:t>
            </a:r>
            <a:r>
              <a:rPr lang="ru-RU" dirty="0" err="1"/>
              <a:t>React</a:t>
            </a:r>
            <a:endParaRPr lang="en-US"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subTitle" idx="4"/>
          </p:nvPr>
        </p:nvSpPr>
        <p:spPr>
          <a:xfrm>
            <a:off x="2564379" y="2131692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Серверная часть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5"/>
          </p:nvPr>
        </p:nvSpPr>
        <p:spPr>
          <a:xfrm>
            <a:off x="5167705" y="2131692"/>
            <a:ext cx="24927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Клиентская часть</a:t>
            </a:r>
            <a:endParaRPr dirty="0"/>
          </a:p>
        </p:txBody>
      </p:sp>
      <p:grpSp>
        <p:nvGrpSpPr>
          <p:cNvPr id="34" name="Google Shape;4718;p60">
            <a:extLst>
              <a:ext uri="{FF2B5EF4-FFF2-40B4-BE49-F238E27FC236}">
                <a16:creationId xmlns:a16="http://schemas.microsoft.com/office/drawing/2014/main" id="{313F5880-296F-8651-3B28-70E978D2F140}"/>
              </a:ext>
            </a:extLst>
          </p:cNvPr>
          <p:cNvGrpSpPr/>
          <p:nvPr/>
        </p:nvGrpSpPr>
        <p:grpSpPr>
          <a:xfrm>
            <a:off x="6005783" y="2107212"/>
            <a:ext cx="339253" cy="318042"/>
            <a:chOff x="5049725" y="2635825"/>
            <a:chExt cx="481825" cy="451700"/>
          </a:xfrm>
          <a:solidFill>
            <a:schemeClr val="tx1"/>
          </a:solidFill>
        </p:grpSpPr>
        <p:sp>
          <p:nvSpPr>
            <p:cNvPr id="35" name="Google Shape;4719;p60">
              <a:extLst>
                <a:ext uri="{FF2B5EF4-FFF2-40B4-BE49-F238E27FC236}">
                  <a16:creationId xmlns:a16="http://schemas.microsoft.com/office/drawing/2014/main" id="{CE73DB20-449C-2737-171D-97D9E456803E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Google Shape;4720;p60">
              <a:extLst>
                <a:ext uri="{FF2B5EF4-FFF2-40B4-BE49-F238E27FC236}">
                  <a16:creationId xmlns:a16="http://schemas.microsoft.com/office/drawing/2014/main" id="{6A204A8D-AD28-23A4-0D43-E5CA6ADC21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7" name="Google Shape;4721;p60">
              <a:extLst>
                <a:ext uri="{FF2B5EF4-FFF2-40B4-BE49-F238E27FC236}">
                  <a16:creationId xmlns:a16="http://schemas.microsoft.com/office/drawing/2014/main" id="{090E7C1D-7588-77B1-6D27-38AAA84B266B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oogle Shape;6662;p64">
            <a:extLst>
              <a:ext uri="{FF2B5EF4-FFF2-40B4-BE49-F238E27FC236}">
                <a16:creationId xmlns:a16="http://schemas.microsoft.com/office/drawing/2014/main" id="{DE9F1C74-C9EA-57A4-5E0F-4AFA2CCEA3E9}"/>
              </a:ext>
            </a:extLst>
          </p:cNvPr>
          <p:cNvGrpSpPr/>
          <p:nvPr/>
        </p:nvGrpSpPr>
        <p:grpSpPr>
          <a:xfrm>
            <a:off x="3230377" y="2111014"/>
            <a:ext cx="356205" cy="314240"/>
            <a:chOff x="-45674075" y="3586425"/>
            <a:chExt cx="300900" cy="265450"/>
          </a:xfrm>
          <a:solidFill>
            <a:schemeClr val="tx1"/>
          </a:solidFill>
        </p:grpSpPr>
        <p:sp>
          <p:nvSpPr>
            <p:cNvPr id="39" name="Google Shape;6663;p64">
              <a:extLst>
                <a:ext uri="{FF2B5EF4-FFF2-40B4-BE49-F238E27FC236}">
                  <a16:creationId xmlns:a16="http://schemas.microsoft.com/office/drawing/2014/main" id="{4983CB75-4F57-B69A-966C-E55A59DF01EF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4;p64">
              <a:extLst>
                <a:ext uri="{FF2B5EF4-FFF2-40B4-BE49-F238E27FC236}">
                  <a16:creationId xmlns:a16="http://schemas.microsoft.com/office/drawing/2014/main" id="{19ADF442-57DA-091D-A8E7-487030F46230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54;p54">
            <a:extLst>
              <a:ext uri="{FF2B5EF4-FFF2-40B4-BE49-F238E27FC236}">
                <a16:creationId xmlns:a16="http://schemas.microsoft.com/office/drawing/2014/main" id="{065F8194-CC52-B5D3-F2A2-3B90C72E5DB5}"/>
              </a:ext>
            </a:extLst>
          </p:cNvPr>
          <p:cNvGrpSpPr/>
          <p:nvPr/>
        </p:nvGrpSpPr>
        <p:grpSpPr>
          <a:xfrm>
            <a:off x="8375050" y="314248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42" name="Google Shape;855;p54">
              <a:extLst>
                <a:ext uri="{FF2B5EF4-FFF2-40B4-BE49-F238E27FC236}">
                  <a16:creationId xmlns:a16="http://schemas.microsoft.com/office/drawing/2014/main" id="{8B6527C5-1416-B3B1-7056-C2A18C9C0031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6;p54">
              <a:extLst>
                <a:ext uri="{FF2B5EF4-FFF2-40B4-BE49-F238E27FC236}">
                  <a16:creationId xmlns:a16="http://schemas.microsoft.com/office/drawing/2014/main" id="{B20D1D61-CCA1-BA4B-417A-71611FBFF23C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403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858650" y="2564735"/>
            <a:ext cx="5426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Бизнес</a:t>
            </a:r>
            <a:r>
              <a:rPr lang="en" dirty="0"/>
              <a:t> </a:t>
            </a:r>
            <a:r>
              <a:rPr lang="ru-RU" dirty="0"/>
              <a:t>Модель</a:t>
            </a:r>
            <a:endParaRPr dirty="0"/>
          </a:p>
        </p:txBody>
      </p:sp>
      <p:cxnSp>
        <p:nvCxnSpPr>
          <p:cNvPr id="234" name="Google Shape;234;p32"/>
          <p:cNvCxnSpPr/>
          <p:nvPr/>
        </p:nvCxnSpPr>
        <p:spPr>
          <a:xfrm>
            <a:off x="753602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7487125" y="18768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233;p32">
            <a:extLst>
              <a:ext uri="{FF2B5EF4-FFF2-40B4-BE49-F238E27FC236}">
                <a16:creationId xmlns:a16="http://schemas.microsoft.com/office/drawing/2014/main" id="{C984F74E-D9AC-9592-3DD0-F01C39CEBC84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3</a:t>
            </a:r>
            <a:endParaRPr lang="en" dirty="0"/>
          </a:p>
        </p:txBody>
      </p:sp>
      <p:sp>
        <p:nvSpPr>
          <p:cNvPr id="7" name="Google Shape;236;p32">
            <a:extLst>
              <a:ext uri="{FF2B5EF4-FFF2-40B4-BE49-F238E27FC236}">
                <a16:creationId xmlns:a16="http://schemas.microsoft.com/office/drawing/2014/main" id="{BFDAAC53-0428-56E1-F98D-7627AB356CDE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1486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>
            <a:spLocks noGrp="1"/>
          </p:cNvSpPr>
          <p:nvPr>
            <p:ph type="title"/>
          </p:nvPr>
        </p:nvSpPr>
        <p:spPr>
          <a:xfrm>
            <a:off x="722400" y="12966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Бизнес модель</a:t>
            </a:r>
            <a:endParaRPr dirty="0"/>
          </a:p>
        </p:txBody>
      </p:sp>
      <p:graphicFrame>
        <p:nvGraphicFramePr>
          <p:cNvPr id="419" name="Google Shape;419;p42"/>
          <p:cNvGraphicFramePr/>
          <p:nvPr>
            <p:extLst>
              <p:ext uri="{D42A27DB-BD31-4B8C-83A1-F6EECF244321}">
                <p14:modId xmlns:p14="http://schemas.microsoft.com/office/powerpoint/2010/main" val="1182048664"/>
              </p:ext>
            </p:extLst>
          </p:nvPr>
        </p:nvGraphicFramePr>
        <p:xfrm>
          <a:off x="868018" y="702365"/>
          <a:ext cx="6623477" cy="4119236"/>
        </p:xfrm>
        <a:graphic>
          <a:graphicData uri="http://schemas.openxmlformats.org/drawingml/2006/table">
            <a:tbl>
              <a:tblPr>
                <a:noFill/>
                <a:tableStyleId>{CE11DB0A-3D6B-4106-8A95-F1034AA9F9CC}</a:tableStyleId>
              </a:tblPr>
              <a:tblGrid>
                <a:gridCol w="144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73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Ключевые виды деятельности</a:t>
                      </a:r>
                      <a:endParaRPr sz="1200" dirty="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Каналы распространения</a:t>
                      </a:r>
                      <a:endParaRPr sz="1200" dirty="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Потоки дохода</a:t>
                      </a:r>
                      <a:endParaRPr sz="1200" dirty="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структура издержек</a:t>
                      </a:r>
                      <a:endParaRPr sz="1200" dirty="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381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Расширение штата преподавателей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Предоставление курсов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Онлайн платформа для записи на курсы и доступа к учебным материалам.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Прямые переговоры с предприятиями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Оплата за прохождение курсов и тренингов.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Подписки на доступ к онлайн-материалам.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Специальные услуги и консультации для крупного бизнеса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Зарплата преподавателей и сотрудников компании.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Обновление и поддержка программного продукта.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Маркетинг и реклама для привлечения новых клиентов.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83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Ключевые ресурсы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Профессиональные преподаватели с опытом работы в отрасли.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Программное обеспечение для улучшения процессов обучения.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Инфраструктура для проведения практических занятий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oogle Shape;854;p54">
            <a:extLst>
              <a:ext uri="{FF2B5EF4-FFF2-40B4-BE49-F238E27FC236}">
                <a16:creationId xmlns:a16="http://schemas.microsoft.com/office/drawing/2014/main" id="{B9417B7A-93AD-1490-D552-94E1680268C4}"/>
              </a:ext>
            </a:extLst>
          </p:cNvPr>
          <p:cNvGrpSpPr/>
          <p:nvPr/>
        </p:nvGrpSpPr>
        <p:grpSpPr>
          <a:xfrm>
            <a:off x="8375050" y="190763"/>
            <a:ext cx="511602" cy="511602"/>
            <a:chOff x="5681300" y="2527788"/>
            <a:chExt cx="805800" cy="805800"/>
          </a:xfrm>
          <a:solidFill>
            <a:schemeClr val="tx1"/>
          </a:solidFill>
        </p:grpSpPr>
        <p:sp>
          <p:nvSpPr>
            <p:cNvPr id="5" name="Google Shape;855;p54">
              <a:extLst>
                <a:ext uri="{FF2B5EF4-FFF2-40B4-BE49-F238E27FC236}">
                  <a16:creationId xmlns:a16="http://schemas.microsoft.com/office/drawing/2014/main" id="{0EEBE653-313E-D941-4853-7FEA1A27FCCF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6;p54">
              <a:extLst>
                <a:ext uri="{FF2B5EF4-FFF2-40B4-BE49-F238E27FC236}">
                  <a16:creationId xmlns:a16="http://schemas.microsoft.com/office/drawing/2014/main" id="{D0C9B0A6-0042-14EB-E982-AC386717E3AF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72279" y="1935257"/>
            <a:ext cx="7060064" cy="1702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Сопровождение &amp; Масштабирование</a:t>
            </a:r>
          </a:p>
        </p:txBody>
      </p:sp>
      <p:cxnSp>
        <p:nvCxnSpPr>
          <p:cNvPr id="234" name="Google Shape;234;p32"/>
          <p:cNvCxnSpPr/>
          <p:nvPr/>
        </p:nvCxnSpPr>
        <p:spPr>
          <a:xfrm>
            <a:off x="7536025" y="-19503"/>
            <a:ext cx="0" cy="518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 rot="10800000">
            <a:off x="-77850" y="880800"/>
            <a:ext cx="929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7487125" y="18768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233;p32">
            <a:extLst>
              <a:ext uri="{FF2B5EF4-FFF2-40B4-BE49-F238E27FC236}">
                <a16:creationId xmlns:a16="http://schemas.microsoft.com/office/drawing/2014/main" id="{C984F74E-D9AC-9592-3DD0-F01C39CEBC84}"/>
              </a:ext>
            </a:extLst>
          </p:cNvPr>
          <p:cNvSpPr txBox="1">
            <a:spLocks/>
          </p:cNvSpPr>
          <p:nvPr/>
        </p:nvSpPr>
        <p:spPr>
          <a:xfrm>
            <a:off x="7336402" y="130850"/>
            <a:ext cx="13338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r"/>
            <a:r>
              <a:rPr lang="en" dirty="0"/>
              <a:t>0</a:t>
            </a:r>
            <a:r>
              <a:rPr lang="ru-RU" dirty="0"/>
              <a:t>6</a:t>
            </a:r>
            <a:endParaRPr lang="en" dirty="0"/>
          </a:p>
        </p:txBody>
      </p:sp>
      <p:sp>
        <p:nvSpPr>
          <p:cNvPr id="7" name="Google Shape;236;p32">
            <a:extLst>
              <a:ext uri="{FF2B5EF4-FFF2-40B4-BE49-F238E27FC236}">
                <a16:creationId xmlns:a16="http://schemas.microsoft.com/office/drawing/2014/main" id="{BFDAAC53-0428-56E1-F98D-7627AB356CDE}"/>
              </a:ext>
            </a:extLst>
          </p:cNvPr>
          <p:cNvSpPr/>
          <p:nvPr/>
        </p:nvSpPr>
        <p:spPr>
          <a:xfrm>
            <a:off x="8871977" y="270700"/>
            <a:ext cx="97800" cy="13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469210291"/>
      </p:ext>
    </p:extLst>
  </p:cSld>
  <p:clrMapOvr>
    <a:masterClrMapping/>
  </p:clrMapOvr>
</p:sld>
</file>

<file path=ppt/theme/theme1.xml><?xml version="1.0" encoding="utf-8"?>
<a:theme xmlns:a="http://schemas.openxmlformats.org/drawingml/2006/main" name="Steel Mill Business Plan by Slidesgo">
  <a:themeElements>
    <a:clrScheme name="Simple Light">
      <a:dk1>
        <a:srgbClr val="000000"/>
      </a:dk1>
      <a:lt1>
        <a:srgbClr val="B9B9B9"/>
      </a:lt1>
      <a:dk2>
        <a:srgbClr val="FFFFFF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373</Words>
  <Application>Microsoft Office PowerPoint</Application>
  <PresentationFormat>Экран 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Tahoma</vt:lpstr>
      <vt:lpstr>Arial</vt:lpstr>
      <vt:lpstr>Albert Sans Medium</vt:lpstr>
      <vt:lpstr>Work Sans</vt:lpstr>
      <vt:lpstr>Albert Sans</vt:lpstr>
      <vt:lpstr>Work Sans Medium</vt:lpstr>
      <vt:lpstr>Steel Mill Business Plan by Slidesgo</vt:lpstr>
      <vt:lpstr>Автоматизация обучения WeldingAndSons</vt:lpstr>
      <vt:lpstr>07</vt:lpstr>
      <vt:lpstr>О Команде</vt:lpstr>
      <vt:lpstr>Состав Команды</vt:lpstr>
      <vt:lpstr>О Технологиях</vt:lpstr>
      <vt:lpstr>Стэк Технологий</vt:lpstr>
      <vt:lpstr>Бизнес Модель</vt:lpstr>
      <vt:lpstr>Бизнес модель</vt:lpstr>
      <vt:lpstr>Сопровождение &amp; Масштабирование</vt:lpstr>
      <vt:lpstr>$10150</vt:lpstr>
      <vt:lpstr>Что входит в данный бюджет</vt:lpstr>
      <vt:lpstr>Масштабирование</vt:lpstr>
      <vt:lpstr>План масштабирования доходов</vt:lpstr>
      <vt:lpstr>Внедрение</vt:lpstr>
      <vt:lpstr>План внедрения</vt:lpstr>
      <vt:lpstr>Ценность</vt:lpstr>
      <vt:lpstr>Практическая ценность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обучения WeldingAndSons</dc:title>
  <dc:creator>user</dc:creator>
  <cp:lastModifiedBy>user</cp:lastModifiedBy>
  <cp:revision>9</cp:revision>
  <dcterms:modified xsi:type="dcterms:W3CDTF">2024-06-19T13:44:19Z</dcterms:modified>
</cp:coreProperties>
</file>