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71" r:id="rId11"/>
    <p:sldId id="272" r:id="rId12"/>
    <p:sldId id="264" r:id="rId13"/>
    <p:sldId id="265" r:id="rId14"/>
    <p:sldId id="266" r:id="rId15"/>
    <p:sldId id="267" r:id="rId16"/>
  </p:sldIdLst>
  <p:sldSz cx="9144000" cy="5143500" type="screen16x9"/>
  <p:notesSz cx="6858000" cy="9144000"/>
  <p:embeddedFontLst>
    <p:embeddedFont>
      <p:font typeface="Cambria" panose="02040503050406030204" pitchFamily="18"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T Sans Narrow"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76413" autoAdjust="0"/>
  </p:normalViewPr>
  <p:slideViewPr>
    <p:cSldViewPr snapToGrid="0">
      <p:cViewPr varScale="1">
        <p:scale>
          <a:sx n="86" d="100"/>
          <a:sy n="86" d="100"/>
        </p:scale>
        <p:origin x="79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bef.org/industry/gems-and-jewellery-present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ustainablegemstones.org/blog/2018/1/23/a-study-on-problems-faced-by-exporters-of-gems-and-jewellery-industr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IN" sz="1100" dirty="0"/>
              <a:t>Source: </a:t>
            </a:r>
            <a:r>
              <a:rPr lang="en-IN" sz="1100" dirty="0">
                <a:hlinkClick r:id="rId3"/>
              </a:rPr>
              <a:t>https://www.ibef.org/industry/gems-and-jewellery-presentation</a:t>
            </a:r>
            <a:endParaRPr lang="en-IN" sz="1100" dirty="0"/>
          </a:p>
          <a:p>
            <a:pPr marL="158750" indent="0">
              <a:buNone/>
            </a:pPr>
            <a:r>
              <a:rPr lang="en-IN" sz="1100" dirty="0">
                <a:hlinkClick r:id="rId4"/>
              </a:rPr>
              <a:t>https://www.sustainablegemstones.org/blog/2018/1/23/a-study-on-problems-faced-by-exporters-of-gems-and-jewellery-industry</a:t>
            </a:r>
            <a:endParaRPr lang="en-IN" sz="1100" dirty="0"/>
          </a:p>
          <a:p>
            <a:pPr marL="158750" indent="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India's gems and jewellery sector is one of the largest in the world contributing 29 per cent to the global jewellery consumption. The market size of the sector is about US$ 75 billion as of 2018 and is estimated to reach US$ 100 billion by 2025. The sector is home to more than 300,000 gems and jewellery players, contributes about 7 per cent to India’s Gross Domestic Product (GDP) and employs over 4.64 million employees.</a:t>
            </a:r>
          </a:p>
          <a:p>
            <a:r>
              <a:rPr lang="en-US" sz="1100" b="0" i="0" u="none" strike="noStrike" cap="none" dirty="0">
                <a:solidFill>
                  <a:srgbClr val="000000"/>
                </a:solidFill>
                <a:effectLst/>
                <a:latin typeface="Arial"/>
                <a:ea typeface="Arial"/>
                <a:cs typeface="Arial"/>
                <a:sym typeface="Arial"/>
              </a:rPr>
              <a:t>India's gems and jewellery sector contributes about 15 per cent to India’s total merchandise exports. The overall net exports of gems and jewellery stood at US$ 32.71 billion during FY18 registering a compound annual growth rate (CAGR) of 5.83 per cent over FY05; whereas gems and jewellery imports increased at a CAGR of 7.97 per cent from US$ 11.63 billion in FY05 to US$ 31.52 billion in FY18.</a:t>
            </a:r>
          </a:p>
          <a:p>
            <a:r>
              <a:rPr lang="en-US" sz="1100" b="0" i="0" u="none" strike="noStrike" cap="none" dirty="0">
                <a:solidFill>
                  <a:srgbClr val="000000"/>
                </a:solidFill>
                <a:effectLst/>
                <a:latin typeface="Arial"/>
                <a:ea typeface="Arial"/>
                <a:cs typeface="Arial"/>
                <a:sym typeface="Arial"/>
              </a:rPr>
              <a:t>India is the world’s largest </a:t>
            </a:r>
            <a:r>
              <a:rPr lang="en-US" sz="1100" b="0" i="0" u="none" strike="noStrike" cap="none" dirty="0" err="1">
                <a:solidFill>
                  <a:srgbClr val="000000"/>
                </a:solidFill>
                <a:effectLst/>
                <a:latin typeface="Arial"/>
                <a:ea typeface="Arial"/>
                <a:cs typeface="Arial"/>
                <a:sym typeface="Arial"/>
              </a:rPr>
              <a:t>centre</a:t>
            </a:r>
            <a:r>
              <a:rPr lang="en-US" sz="1100" b="0" i="0" u="none" strike="noStrike" cap="none" dirty="0">
                <a:solidFill>
                  <a:srgbClr val="000000"/>
                </a:solidFill>
                <a:effectLst/>
                <a:latin typeface="Arial"/>
                <a:ea typeface="Arial"/>
                <a:cs typeface="Arial"/>
                <a:sym typeface="Arial"/>
              </a:rPr>
              <a:t> for cut and polished diamonds in the world and exports 75 per cent of the world’s polished diamonds. Today, 14 out of 15 diamonds sold in the world are either polished or cut in India. India exported US$ 14.99 billion worth of cut and polished diamonds in April–October 2018.*</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Nirav Modi took loans from foreign branches of Indian banks through an LOU issued by PNB.</a:t>
            </a:r>
          </a:p>
          <a:p>
            <a:r>
              <a:rPr lang="en-US" sz="1100" b="0" i="0" u="none" strike="noStrike" cap="none" dirty="0">
                <a:solidFill>
                  <a:srgbClr val="000000"/>
                </a:solidFill>
                <a:effectLst/>
                <a:latin typeface="Arial"/>
                <a:ea typeface="Arial"/>
                <a:cs typeface="Arial"/>
                <a:sym typeface="Arial"/>
              </a:rPr>
              <a:t>SWIFT based LOU issued through a rogue employee (or many of them) at PNB.</a:t>
            </a:r>
          </a:p>
          <a:p>
            <a:r>
              <a:rPr lang="en-US" sz="1100" b="0" i="0" u="none" strike="noStrike" cap="none" dirty="0">
                <a:solidFill>
                  <a:srgbClr val="000000"/>
                </a:solidFill>
                <a:effectLst/>
                <a:latin typeface="Arial"/>
                <a:ea typeface="Arial"/>
                <a:cs typeface="Arial"/>
                <a:sym typeface="Arial"/>
              </a:rPr>
              <a:t>The orders never showed up in the core banking system (CBS) for monitoring.</a:t>
            </a:r>
          </a:p>
          <a:p>
            <a:r>
              <a:rPr lang="en-US" sz="1100" b="0" i="0" u="none" strike="noStrike" cap="none" dirty="0">
                <a:solidFill>
                  <a:srgbClr val="000000"/>
                </a:solidFill>
                <a:effectLst/>
                <a:latin typeface="Arial"/>
                <a:ea typeface="Arial"/>
                <a:cs typeface="Arial"/>
                <a:sym typeface="Arial"/>
              </a:rPr>
              <a:t>LOUs were rolled over all the way since 2011, and possibly increased over time too.</a:t>
            </a:r>
          </a:p>
          <a:p>
            <a:r>
              <a:rPr lang="en-US" sz="1100" b="0" i="0" u="none" strike="noStrike" cap="none" dirty="0">
                <a:solidFill>
                  <a:srgbClr val="000000"/>
                </a:solidFill>
                <a:effectLst/>
                <a:latin typeface="Arial"/>
                <a:ea typeface="Arial"/>
                <a:cs typeface="Arial"/>
                <a:sym typeface="Arial"/>
              </a:rPr>
              <a:t>The rogue official retired in 2017, and the new officer refused to roll over the LOU which came due in Jan 2018 because he couldn’t find the past transactions in the system.</a:t>
            </a:r>
          </a:p>
          <a:p>
            <a:r>
              <a:rPr lang="en-US" sz="1100" b="0" i="0" u="none" strike="noStrike" cap="none" dirty="0">
                <a:solidFill>
                  <a:srgbClr val="000000"/>
                </a:solidFill>
                <a:effectLst/>
                <a:latin typeface="Arial"/>
                <a:ea typeface="Arial"/>
                <a:cs typeface="Arial"/>
                <a:sym typeface="Arial"/>
              </a:rPr>
              <a:t>No rollover means a default, since there was no money to pay.</a:t>
            </a:r>
          </a:p>
          <a:p>
            <a:r>
              <a:rPr lang="en-US" sz="1100" b="0" i="0" u="none" strike="noStrike" cap="none" dirty="0">
                <a:solidFill>
                  <a:srgbClr val="000000"/>
                </a:solidFill>
                <a:effectLst/>
                <a:latin typeface="Arial"/>
                <a:ea typeface="Arial"/>
                <a:cs typeface="Arial"/>
                <a:sym typeface="Arial"/>
              </a:rPr>
              <a:t>PNB quickly files an FIR thinking they have lost Rs. 280 cr. on the Jan 2018 LOUs.</a:t>
            </a:r>
          </a:p>
          <a:p>
            <a:r>
              <a:rPr lang="en-US" sz="1100" b="0" i="0" u="none" strike="noStrike" cap="none" dirty="0">
                <a:solidFill>
                  <a:srgbClr val="000000"/>
                </a:solidFill>
                <a:effectLst/>
                <a:latin typeface="Arial"/>
                <a:ea typeface="Arial"/>
                <a:cs typeface="Arial"/>
                <a:sym typeface="Arial"/>
              </a:rPr>
              <a:t>Then someone checked, and the actual amount of fraud was estimated at Rs.11,400 cr. Further the fraud amount increased to Rs. 12,700 cr.</a:t>
            </a:r>
          </a:p>
          <a:p>
            <a:pPr marL="0" lvl="0" indent="0" algn="l" rtl="0">
              <a:lnSpc>
                <a:spcPct val="100000"/>
              </a:lnSpc>
              <a:spcBef>
                <a:spcPts val="0"/>
              </a:spcBef>
              <a:spcAft>
                <a:spcPts val="0"/>
              </a:spcAft>
              <a:buSzPts val="1100"/>
              <a:buNone/>
            </a:pPr>
            <a:endParaRPr lang="en-US" dirty="0"/>
          </a:p>
          <a:p>
            <a:pPr marL="158750" indent="0">
              <a:buNone/>
            </a:pPr>
            <a:r>
              <a:rPr lang="en-US" sz="1100" b="0" i="0" u="none" strike="noStrike" cap="none" dirty="0">
                <a:solidFill>
                  <a:srgbClr val="000000"/>
                </a:solidFill>
                <a:effectLst/>
                <a:latin typeface="Arial"/>
                <a:ea typeface="Arial"/>
                <a:cs typeface="Arial"/>
                <a:sym typeface="Arial"/>
              </a:rPr>
              <a:t>Here’s the Real Issue</a:t>
            </a:r>
          </a:p>
          <a:p>
            <a:r>
              <a:rPr lang="en-US" sz="1100" b="1" i="1" u="none" strike="noStrike" cap="none" dirty="0">
                <a:solidFill>
                  <a:srgbClr val="000000"/>
                </a:solidFill>
                <a:effectLst/>
                <a:latin typeface="Arial"/>
                <a:ea typeface="Arial"/>
                <a:cs typeface="Arial"/>
                <a:sym typeface="Arial"/>
              </a:rPr>
              <a:t>PNB didn’t have any collateral</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Typically this would not be a problem. If PNB had done things right, they would have had collateral worth the amount of LOU, and they would have sold that collateral and paid the foreign bank.</a:t>
            </a:r>
          </a:p>
          <a:p>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Why did PNB give an LOU guarantee without collateral?</a:t>
            </a:r>
          </a:p>
          <a:p>
            <a:r>
              <a:rPr lang="en-US" sz="1100" b="0" i="0" u="none" strike="noStrike" cap="none" dirty="0">
                <a:solidFill>
                  <a:srgbClr val="000000"/>
                </a:solidFill>
                <a:effectLst/>
                <a:latin typeface="Arial"/>
                <a:ea typeface="Arial"/>
                <a:cs typeface="Arial"/>
                <a:sym typeface="Arial"/>
              </a:rPr>
              <a:t>It’s typical; banks give LOUs / guarantees for more than the amount that is given as collateral because of business relationships etc. (Almost every bank does it).</a:t>
            </a:r>
          </a:p>
          <a:p>
            <a:r>
              <a:rPr lang="en-US" sz="1100" b="0" i="0" u="none" strike="noStrike" cap="none" dirty="0">
                <a:solidFill>
                  <a:srgbClr val="000000"/>
                </a:solidFill>
                <a:effectLst/>
                <a:latin typeface="Arial"/>
                <a:ea typeface="Arial"/>
                <a:cs typeface="Arial"/>
                <a:sym typeface="Arial"/>
              </a:rPr>
              <a:t>The loan was not a “fund based limit”. In a fund based limit like a term loan, the bank pays out money. In non-fund-based limit, the bank will only pay if someone else defaults or an event happens (like a Bank Guarantee or an LC or an LOU is invoked)</a:t>
            </a:r>
          </a:p>
          <a:p>
            <a:r>
              <a:rPr lang="en-US" sz="1100" b="0" i="0" u="none" strike="noStrike" cap="none" dirty="0">
                <a:solidFill>
                  <a:srgbClr val="000000"/>
                </a:solidFill>
                <a:effectLst/>
                <a:latin typeface="Arial"/>
                <a:ea typeface="Arial"/>
                <a:cs typeface="Arial"/>
                <a:sym typeface="Arial"/>
              </a:rPr>
              <a:t>It means, PNB assumed that the foreign bank was giving a loan directly to Nirav Modi and that PNB needed to pay only in case Nirav Modi defaulted. So in the eyes of PNB it was always a “non-fund-based”</a:t>
            </a:r>
          </a:p>
          <a:p>
            <a:r>
              <a:rPr lang="en-US" sz="1100" b="0" i="0" u="none" strike="noStrike" cap="none" dirty="0">
                <a:solidFill>
                  <a:srgbClr val="000000"/>
                </a:solidFill>
                <a:effectLst/>
                <a:latin typeface="Arial"/>
                <a:ea typeface="Arial"/>
                <a:cs typeface="Arial"/>
                <a:sym typeface="Arial"/>
              </a:rPr>
              <a:t>However, this is how a significant part of import financing works. They all rollover credit, and they all use LOUs for much higher than they can offer as collateral.</a:t>
            </a:r>
          </a:p>
          <a:p>
            <a:endParaRPr lang="en-US"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https://www.livemint.com/Opinion/iyJPHFdvbey7w7FrefLsUN/The-absence-of-trade-finance-threatens-global-trade.html</a:t>
            </a:r>
          </a:p>
          <a:p>
            <a:pPr marL="158750" indent="0">
              <a:buNone/>
            </a:pPr>
            <a:r>
              <a:rPr lang="en-US" sz="1100" b="1" i="0" u="none" strike="noStrike" cap="none" dirty="0">
                <a:solidFill>
                  <a:srgbClr val="000000"/>
                </a:solidFill>
                <a:effectLst/>
                <a:latin typeface="Arial"/>
                <a:ea typeface="Arial"/>
                <a:cs typeface="Arial"/>
                <a:sym typeface="Arial"/>
              </a:rPr>
              <a:t>The absence of trade finance threatens global trade</a:t>
            </a:r>
          </a:p>
          <a:p>
            <a:pPr marL="158750" indent="0">
              <a:buNone/>
            </a:pPr>
            <a:r>
              <a:rPr lang="en-US" sz="1100" b="0" i="0" u="none" strike="noStrike" cap="none" dirty="0">
                <a:solidFill>
                  <a:srgbClr val="000000"/>
                </a:solidFill>
                <a:effectLst/>
                <a:latin typeface="Arial"/>
                <a:ea typeface="Arial"/>
                <a:cs typeface="Arial"/>
                <a:sym typeface="Arial"/>
              </a:rPr>
              <a:t>While there has been no improvement in either overall trade volumes or values, costs have gone up for emerging and poor economies due to shrinking trade finance</a:t>
            </a:r>
          </a:p>
          <a:p>
            <a:pPr marL="158750" indent="0">
              <a:buNone/>
            </a:pPr>
            <a:r>
              <a:rPr lang="en-US" sz="1100" b="0" i="0" u="none" strike="noStrike" cap="none" dirty="0">
                <a:solidFill>
                  <a:srgbClr val="000000"/>
                </a:solidFill>
                <a:effectLst/>
                <a:latin typeface="Arial"/>
                <a:ea typeface="Arial"/>
                <a:cs typeface="Arial"/>
                <a:sym typeface="Arial"/>
              </a:rPr>
              <a:t>Last Published: Mon, Jun 25 2018. 03 53 AM IST</a:t>
            </a:r>
          </a:p>
          <a:p>
            <a:r>
              <a:rPr lang="en-US" sz="1100" b="0" i="0" u="none" strike="noStrike" cap="none" dirty="0">
                <a:solidFill>
                  <a:srgbClr val="000000"/>
                </a:solidFill>
                <a:effectLst/>
                <a:latin typeface="Arial"/>
                <a:ea typeface="Arial"/>
                <a:cs typeface="Arial"/>
                <a:sym typeface="Arial"/>
              </a:rPr>
              <a:t>“The average trade transaction now requires manual checking of 65 data fields from 15 different documents, with 40 pages to be reviewed.”</a:t>
            </a:r>
          </a:p>
          <a:p>
            <a:r>
              <a:rPr lang="en-US" sz="1100" b="0" i="0" u="none" strike="noStrike" cap="none" dirty="0">
                <a:solidFill>
                  <a:srgbClr val="000000"/>
                </a:solidFill>
                <a:effectLst/>
                <a:latin typeface="Arial"/>
                <a:ea typeface="Arial"/>
                <a:cs typeface="Arial"/>
                <a:sym typeface="Arial"/>
              </a:rPr>
              <a:t>JP Morgan’s 2017 Trade Outlook said with trade activities requiring an average of 36 original documents, 240 copies and the involvement of 27 entities, Fortune 500 companies were spending an additional $81 billion annually on working capital.</a:t>
            </a:r>
          </a:p>
          <a:p>
            <a:r>
              <a:rPr lang="en-US" sz="1100" b="0" i="0" u="none" strike="noStrike" cap="none" dirty="0">
                <a:solidFill>
                  <a:srgbClr val="000000"/>
                </a:solidFill>
                <a:effectLst/>
                <a:latin typeface="Arial"/>
                <a:ea typeface="Arial"/>
                <a:cs typeface="Arial"/>
                <a:sym typeface="Arial"/>
              </a:rPr>
              <a:t>The situation is worse for micro, small and medium enterprises (MSME). According to the Asian Development Bank (ADB), there’s a $1.5-trillion gap between demand and supply of trade finance, half of which arises in developing Asia and 70% of which relate to MSME units and mid-cap companies.</a:t>
            </a:r>
          </a:p>
          <a:p>
            <a:pPr marL="158750" indent="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indent="0">
              <a:buNone/>
            </a:pPr>
            <a:r>
              <a:rPr lang="en-US" sz="1400" dirty="0"/>
              <a:t>Notes: </a:t>
            </a:r>
          </a:p>
          <a:p>
            <a:r>
              <a:rPr lang="en-US" sz="1100" dirty="0"/>
              <a:t>Should be implemented along with Supply Chain Blockchain solution to address risk to buyer – relies on seller to ship the goods described in the documents</a:t>
            </a:r>
          </a:p>
          <a:p>
            <a:r>
              <a:rPr lang="en-US" sz="1100" dirty="0"/>
              <a:t>Not a substitute for assessing credit quality of the borrower</a:t>
            </a:r>
            <a:endParaRPr lang="en-US" sz="1400" dirty="0"/>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 Concurrent audit: RBI mandated auditing mechanism </a:t>
            </a:r>
          </a:p>
          <a:p>
            <a:pPr marL="171450" lvl="0" indent="-171450" algn="l" rtl="0">
              <a:lnSpc>
                <a:spcPct val="100000"/>
              </a:lnSpc>
              <a:spcBef>
                <a:spcPts val="0"/>
              </a:spcBef>
              <a:spcAft>
                <a:spcPts val="0"/>
              </a:spcAft>
              <a:buSzPts val="1100"/>
              <a:buFontTx/>
              <a:buChar char="-"/>
            </a:pPr>
            <a:r>
              <a:rPr lang="en-US" sz="1100" b="0" i="0" u="none" strike="noStrike" cap="none" dirty="0">
                <a:solidFill>
                  <a:srgbClr val="000000"/>
                </a:solidFill>
                <a:effectLst/>
                <a:latin typeface="Arial"/>
                <a:ea typeface="Arial"/>
                <a:cs typeface="Arial"/>
                <a:sym typeface="Arial"/>
              </a:rPr>
              <a:t>audit runs parallel to the functioning of a financial institution</a:t>
            </a:r>
          </a:p>
          <a:p>
            <a:pPr marL="171450" lvl="0" indent="-171450" algn="l" rtl="0">
              <a:lnSpc>
                <a:spcPct val="100000"/>
              </a:lnSpc>
              <a:spcBef>
                <a:spcPts val="0"/>
              </a:spcBef>
              <a:spcAft>
                <a:spcPts val="0"/>
              </a:spcAft>
              <a:buSzPts val="1100"/>
              <a:buFontTx/>
              <a:buChar char="-"/>
            </a:pPr>
            <a:r>
              <a:rPr lang="en-US" sz="1100" b="0" i="0" u="none" strike="noStrike" cap="none" dirty="0">
                <a:solidFill>
                  <a:srgbClr val="000000"/>
                </a:solidFill>
                <a:effectLst/>
                <a:latin typeface="Arial"/>
                <a:ea typeface="Arial"/>
                <a:cs typeface="Arial"/>
                <a:sym typeface="Arial"/>
              </a:rPr>
              <a:t>shorten the interval between a transaction and its examination by an independent person</a:t>
            </a:r>
          </a:p>
          <a:p>
            <a:pPr marL="171450" lvl="0" indent="-171450" algn="l" rtl="0">
              <a:lnSpc>
                <a:spcPct val="100000"/>
              </a:lnSpc>
              <a:spcBef>
                <a:spcPts val="0"/>
              </a:spcBef>
              <a:spcAft>
                <a:spcPts val="0"/>
              </a:spcAft>
              <a:buSzPts val="1100"/>
              <a:buFontTx/>
              <a:buChar char="-"/>
            </a:pPr>
            <a:r>
              <a:rPr lang="en-US" sz="1100" b="0" i="0" u="none" strike="noStrike" cap="none" dirty="0">
                <a:solidFill>
                  <a:srgbClr val="000000"/>
                </a:solidFill>
                <a:effectLst/>
                <a:latin typeface="Arial"/>
                <a:ea typeface="Arial"/>
                <a:cs typeface="Arial"/>
                <a:sym typeface="Arial"/>
              </a:rPr>
              <a:t>Mandatory for large branches, that deal in high risk businesses and activities including off-balance sheet items.</a:t>
            </a:r>
          </a:p>
          <a:p>
            <a:pPr marL="0" lvl="0" indent="0" algn="l" rtl="0">
              <a:lnSpc>
                <a:spcPct val="100000"/>
              </a:lnSpc>
              <a:spcBef>
                <a:spcPts val="0"/>
              </a:spcBef>
              <a:spcAft>
                <a:spcPts val="0"/>
              </a:spcAft>
              <a:buSzPts val="1100"/>
              <a:buFontTx/>
              <a:buNone/>
            </a:pPr>
            <a:endParaRPr dirty="0"/>
          </a:p>
        </p:txBody>
      </p:sp>
      <p:sp>
        <p:nvSpPr>
          <p:cNvPr id="103" name="Google Shape;1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9pPr>
          </a:lstStyle>
          <a:p>
            <a:r>
              <a:t>xx%</a:t>
            </a:r>
          </a:p>
        </p:txBody>
      </p:sp>
      <p:sp>
        <p:nvSpPr>
          <p:cNvPr id="60" name="Google Shape;60;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lstStyle>
            <a:lvl1pPr marL="457200" marR="0" lvl="0" indent="-342900" algn="ctr">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25" name="Google Shape;25;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6" name="Google Shape;26;p3"/>
          <p:cNvSpPr txBox="1">
            <a:spLocks noGrp="1"/>
          </p:cNvSpPr>
          <p:nvPr>
            <p:ph type="sldNum" idx="12"/>
          </p:nvPr>
        </p:nvSpPr>
        <p:spPr>
          <a:xfrm>
            <a:off x="8383604" y="4663217"/>
            <a:ext cx="637554"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r>
              <a:rPr lang="en-US"/>
              <a:t>HYD </a:t>
            </a:r>
            <a:fld id="{00000000-1234-1234-1234-123412341234}" type="slidenum">
              <a:rPr lang="en-US"/>
              <a:t>‹#›</a:t>
            </a:fld>
            <a:endParaRPr/>
          </a:p>
        </p:txBody>
      </p:sp>
      <p:pic>
        <p:nvPicPr>
          <p:cNvPr id="27" name="Google Shape;27;p3"/>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0" name="Google Shape;30;p4"/>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1" name="Google Shape;31;p4"/>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2" name="Google Shape;3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9pPr>
          </a:lstStyle>
          <a:p>
            <a:endParaRPr/>
          </a:p>
        </p:txBody>
      </p:sp>
      <p:sp>
        <p:nvSpPr>
          <p:cNvPr id="42" name="Google Shape;4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a:lnSpc>
                <a:spcPct val="115000"/>
              </a:lnSpc>
              <a:spcBef>
                <a:spcPts val="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1pPr>
            <a:lvl2pPr marR="0" lvl="1"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2pPr>
            <a:lvl3pPr marR="0" lvl="2"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3pPr>
            <a:lvl4pPr marR="0" lvl="3"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4pPr>
            <a:lvl5pPr marR="0" lvl="4"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5pPr>
            <a:lvl6pPr marR="0" lvl="5"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6pPr>
            <a:lvl7pPr marR="0" lvl="6"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7pPr>
            <a:lvl8pPr marR="0" lvl="7"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8pPr>
            <a:lvl9pPr marR="0" lvl="8"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9pPr>
          </a:lstStyle>
          <a:p>
            <a:endParaRPr/>
          </a:p>
        </p:txBody>
      </p:sp>
      <p:sp>
        <p:nvSpPr>
          <p:cNvPr id="51" name="Google Shape;51;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2" name="Google Shape;5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a:lnSpc>
                <a:spcPct val="115000"/>
              </a:lnSpc>
              <a:spcBef>
                <a:spcPts val="0"/>
              </a:spcBef>
              <a:spcAft>
                <a:spcPts val="0"/>
              </a:spcAft>
              <a:buClr>
                <a:schemeClr val="lt1"/>
              </a:buClr>
              <a:buSzPts val="1800"/>
              <a:buFont typeface="Open Sans"/>
              <a:buChar char="●"/>
              <a:defRPr sz="1800" b="0" i="0" u="none" strike="noStrike" cap="none">
                <a:solidFill>
                  <a:schemeClr val="lt1"/>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lstStyle>
            <a:lvl1pPr marL="457200" marR="0" lvl="0" indent="-228600" algn="l">
              <a:lnSpc>
                <a:spcPct val="100000"/>
              </a:lnSpc>
              <a:spcBef>
                <a:spcPts val="0"/>
              </a:spcBef>
              <a:spcAft>
                <a:spcPts val="0"/>
              </a:spcAft>
              <a:buClr>
                <a:schemeClr val="dk2"/>
              </a:buClr>
              <a:buSzPts val="2400"/>
              <a:buFont typeface="PT Sans Narrow"/>
              <a:buNone/>
              <a:defRPr sz="2400" b="0" i="0" u="none" strike="noStrike" cap="none">
                <a:solidFill>
                  <a:schemeClr val="dk2"/>
                </a:solidFill>
                <a:latin typeface="PT Sans Narrow"/>
                <a:ea typeface="PT Sans Narrow"/>
                <a:cs typeface="PT Sans Narrow"/>
                <a:sym typeface="PT Sans Narrow"/>
              </a:defRPr>
            </a:lvl1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5400"/>
              <a:buFont typeface="PT Sans Narrow"/>
              <a:buNone/>
            </a:pPr>
            <a:r>
              <a:rPr lang="en-US" sz="4800" dirty="0"/>
              <a:t>Blockchain Hackathon Team 8</a:t>
            </a:r>
            <a:endParaRPr sz="4800" b="1" i="0" u="none" strike="noStrike" cap="none" dirty="0">
              <a:solidFill>
                <a:schemeClr val="accent1"/>
              </a:solidFill>
              <a:latin typeface="PT Sans Narrow"/>
              <a:ea typeface="PT Sans Narrow"/>
              <a:cs typeface="PT Sans Narrow"/>
              <a:sym typeface="PT Sans Narrow"/>
            </a:endParaRPr>
          </a:p>
        </p:txBody>
      </p:sp>
      <p:sp>
        <p:nvSpPr>
          <p:cNvPr id="69" name="Google Shape;69;p13"/>
          <p:cNvSpPr txBox="1">
            <a:spLocks noGrp="1"/>
          </p:cNvSpPr>
          <p:nvPr>
            <p:ph type="subTitle" idx="1"/>
          </p:nvPr>
        </p:nvSpPr>
        <p:spPr>
          <a:xfrm>
            <a:off x="2136750" y="2843469"/>
            <a:ext cx="4870500" cy="671700"/>
          </a:xfrm>
          <a:prstGeom prst="rect">
            <a:avLst/>
          </a:prstGeom>
          <a:noFill/>
          <a:ln>
            <a:noFill/>
          </a:ln>
        </p:spPr>
        <p:txBody>
          <a:bodyPr spcFirstLastPara="1" wrap="square" lIns="91425" tIns="91425" rIns="91425" bIns="91425" anchor="t" anchorCtr="0">
            <a:noAutofit/>
          </a:bodyPr>
          <a:lstStyle/>
          <a:p>
            <a:pPr marL="0" indent="0"/>
            <a:r>
              <a:rPr lang="en-US" sz="1600" dirty="0">
                <a:solidFill>
                  <a:srgbClr val="000000"/>
                </a:solidFill>
                <a:latin typeface="PT Sans Narrow"/>
                <a:ea typeface="PT Sans Narrow"/>
                <a:cs typeface="PT Sans Narrow"/>
                <a:sym typeface="PT Sans Narrow"/>
              </a:rPr>
              <a:t>Trade finance solution for the Gems and Jewellery Trading Community</a:t>
            </a:r>
            <a:endParaRPr lang="en-US" sz="1600" b="0" i="0" u="none" strike="noStrike" cap="none" dirty="0">
              <a:solidFill>
                <a:srgbClr val="000000"/>
              </a:solidFill>
              <a:latin typeface="PT Sans Narrow"/>
              <a:ea typeface="PT Sans Narrow"/>
              <a:cs typeface="PT Sans Narrow"/>
              <a:sym typeface="PT Sans Narrow"/>
            </a:endParaRPr>
          </a:p>
        </p:txBody>
      </p:sp>
      <p:pic>
        <p:nvPicPr>
          <p:cNvPr id="70" name="Google Shape;70;p13"/>
          <p:cNvPicPr preferRelativeResize="0"/>
          <p:nvPr/>
        </p:nvPicPr>
        <p:blipFill rotWithShape="1">
          <a:blip r:embed="rId3">
            <a:alphaModFix/>
          </a:blip>
          <a:srcRect/>
          <a:stretch/>
        </p:blipFill>
        <p:spPr>
          <a:xfrm>
            <a:off x="7440500" y="102650"/>
            <a:ext cx="1596600" cy="507546"/>
          </a:xfrm>
          <a:prstGeom prst="rect">
            <a:avLst/>
          </a:prstGeom>
          <a:noFill/>
          <a:ln>
            <a:noFill/>
          </a:ln>
        </p:spPr>
      </p:pic>
      <p:sp>
        <p:nvSpPr>
          <p:cNvPr id="71" name="Google Shape;7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2"/>
                </a:solidFill>
                <a:latin typeface="Open Sans"/>
                <a:ea typeface="Open Sans"/>
                <a:cs typeface="Open Sans"/>
                <a:sym typeface="Open Sans"/>
              </a:rPr>
              <a:t>1</a:t>
            </a:fld>
            <a:endParaRPr sz="1000" b="0" i="0" u="none" strike="noStrike" cap="none">
              <a:solidFill>
                <a:schemeClr val="dk2"/>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55EC8764-5DEA-4F79-BD9E-292079507616}"/>
              </a:ext>
            </a:extLst>
          </p:cNvPr>
          <p:cNvSpPr txBox="1"/>
          <p:nvPr/>
        </p:nvSpPr>
        <p:spPr>
          <a:xfrm>
            <a:off x="1509822" y="4225159"/>
            <a:ext cx="6071191" cy="566758"/>
          </a:xfrm>
          <a:prstGeom prst="rect">
            <a:avLst/>
          </a:prstGeom>
          <a:noFill/>
        </p:spPr>
        <p:txBody>
          <a:bodyPr wrap="square" rtlCol="0">
            <a:spAutoFit/>
          </a:bodyPr>
          <a:lstStyle/>
          <a:p>
            <a:pPr lvl="0">
              <a:lnSpc>
                <a:spcPct val="115000"/>
              </a:lnSpc>
              <a:buSzPts val="1800"/>
            </a:pPr>
            <a:r>
              <a:rPr lang="en-US" dirty="0">
                <a:latin typeface="PT Sans Narrow" panose="020B0604020202020204" charset="0"/>
                <a:ea typeface="Cambria" panose="02040503050406030204" pitchFamily="18" charset="0"/>
              </a:rPr>
              <a:t>“… For the only way in which a durable peace can be created is by worldwide restoration of economic activity and international trade… ” </a:t>
            </a:r>
            <a:r>
              <a:rPr lang="en-US" b="1" i="1" dirty="0">
                <a:latin typeface="PT Sans Narrow" panose="020B0604020202020204" charset="0"/>
                <a:ea typeface="Cambria" panose="02040503050406030204" pitchFamily="18" charset="0"/>
              </a:rPr>
              <a:t>- James Forrestal</a:t>
            </a:r>
            <a:endParaRPr lang="en-IN" b="1" i="1" dirty="0">
              <a:latin typeface="PT Sans Narrow" panose="020B0604020202020204"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3A0B-C34D-4C70-9CD0-46CC54CD8859}"/>
              </a:ext>
            </a:extLst>
          </p:cNvPr>
          <p:cNvSpPr>
            <a:spLocks noGrp="1"/>
          </p:cNvSpPr>
          <p:nvPr>
            <p:ph type="title"/>
          </p:nvPr>
        </p:nvSpPr>
        <p:spPr/>
        <p:txBody>
          <a:bodyPr/>
          <a:lstStyle/>
          <a:p>
            <a:r>
              <a:rPr lang="en-US" dirty="0"/>
              <a:t>User Actions</a:t>
            </a:r>
            <a:endParaRPr lang="en-IN" dirty="0"/>
          </a:p>
        </p:txBody>
      </p:sp>
      <p:sp>
        <p:nvSpPr>
          <p:cNvPr id="4" name="Rectangle 3">
            <a:extLst>
              <a:ext uri="{FF2B5EF4-FFF2-40B4-BE49-F238E27FC236}">
                <a16:creationId xmlns:a16="http://schemas.microsoft.com/office/drawing/2014/main" id="{C98E0899-2104-4C15-B7EF-7B2C7EAF8BB8}"/>
              </a:ext>
            </a:extLst>
          </p:cNvPr>
          <p:cNvSpPr/>
          <p:nvPr/>
        </p:nvSpPr>
        <p:spPr>
          <a:xfrm>
            <a:off x="657922" y="1936130"/>
            <a:ext cx="2141034" cy="97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Request Trade()</a:t>
            </a:r>
          </a:p>
          <a:p>
            <a:r>
              <a:rPr lang="en-US" dirty="0"/>
              <a:t>Request LC()</a:t>
            </a:r>
          </a:p>
          <a:p>
            <a:r>
              <a:rPr lang="en-US" dirty="0"/>
              <a:t>Receive Shipment()</a:t>
            </a:r>
            <a:endParaRPr lang="en-IN" dirty="0"/>
          </a:p>
        </p:txBody>
      </p:sp>
      <p:sp>
        <p:nvSpPr>
          <p:cNvPr id="5" name="Rectangle 4">
            <a:extLst>
              <a:ext uri="{FF2B5EF4-FFF2-40B4-BE49-F238E27FC236}">
                <a16:creationId xmlns:a16="http://schemas.microsoft.com/office/drawing/2014/main" id="{D628A09E-ED0D-43F8-9485-DE10EB686B57}"/>
              </a:ext>
            </a:extLst>
          </p:cNvPr>
          <p:cNvSpPr/>
          <p:nvPr/>
        </p:nvSpPr>
        <p:spPr>
          <a:xfrm>
            <a:off x="657922" y="1438507"/>
            <a:ext cx="2141034" cy="49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Buyer</a:t>
            </a:r>
            <a:endParaRPr lang="en-IN" dirty="0"/>
          </a:p>
        </p:txBody>
      </p:sp>
      <p:sp>
        <p:nvSpPr>
          <p:cNvPr id="6" name="Rectangle 5">
            <a:extLst>
              <a:ext uri="{FF2B5EF4-FFF2-40B4-BE49-F238E27FC236}">
                <a16:creationId xmlns:a16="http://schemas.microsoft.com/office/drawing/2014/main" id="{F2AB083E-B5DD-4662-9A93-28B00B84B792}"/>
              </a:ext>
            </a:extLst>
          </p:cNvPr>
          <p:cNvSpPr/>
          <p:nvPr/>
        </p:nvSpPr>
        <p:spPr>
          <a:xfrm>
            <a:off x="3501483" y="1936130"/>
            <a:ext cx="2141034" cy="97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Accept Trade()</a:t>
            </a:r>
          </a:p>
          <a:p>
            <a:r>
              <a:rPr lang="en-US" dirty="0"/>
              <a:t>Accept LC()</a:t>
            </a:r>
          </a:p>
          <a:p>
            <a:r>
              <a:rPr lang="en-US" dirty="0"/>
              <a:t>Send Shipment()</a:t>
            </a:r>
          </a:p>
          <a:p>
            <a:r>
              <a:rPr lang="en-US" dirty="0"/>
              <a:t>Request Payment()</a:t>
            </a:r>
            <a:endParaRPr lang="en-IN" dirty="0"/>
          </a:p>
        </p:txBody>
      </p:sp>
      <p:sp>
        <p:nvSpPr>
          <p:cNvPr id="7" name="Rectangle 6">
            <a:extLst>
              <a:ext uri="{FF2B5EF4-FFF2-40B4-BE49-F238E27FC236}">
                <a16:creationId xmlns:a16="http://schemas.microsoft.com/office/drawing/2014/main" id="{132B3AD6-E21B-474D-A4B8-6D5A48713A23}"/>
              </a:ext>
            </a:extLst>
          </p:cNvPr>
          <p:cNvSpPr/>
          <p:nvPr/>
        </p:nvSpPr>
        <p:spPr>
          <a:xfrm>
            <a:off x="3501483" y="1438507"/>
            <a:ext cx="2141034" cy="49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Seller</a:t>
            </a:r>
            <a:endParaRPr lang="en-IN" dirty="0"/>
          </a:p>
        </p:txBody>
      </p:sp>
      <p:sp>
        <p:nvSpPr>
          <p:cNvPr id="8" name="Rectangle 7">
            <a:extLst>
              <a:ext uri="{FF2B5EF4-FFF2-40B4-BE49-F238E27FC236}">
                <a16:creationId xmlns:a16="http://schemas.microsoft.com/office/drawing/2014/main" id="{DD16DF1E-0D24-46B9-99DF-85AA46A12933}"/>
              </a:ext>
            </a:extLst>
          </p:cNvPr>
          <p:cNvSpPr/>
          <p:nvPr/>
        </p:nvSpPr>
        <p:spPr>
          <a:xfrm>
            <a:off x="6345044" y="1936130"/>
            <a:ext cx="2141034" cy="97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 LC()</a:t>
            </a:r>
          </a:p>
          <a:p>
            <a:r>
              <a:rPr lang="en-US" dirty="0"/>
              <a:t>Make Payment()</a:t>
            </a:r>
          </a:p>
        </p:txBody>
      </p:sp>
      <p:sp>
        <p:nvSpPr>
          <p:cNvPr id="9" name="Rectangle 8">
            <a:extLst>
              <a:ext uri="{FF2B5EF4-FFF2-40B4-BE49-F238E27FC236}">
                <a16:creationId xmlns:a16="http://schemas.microsoft.com/office/drawing/2014/main" id="{3A240B84-6F29-48A1-9321-E8BF9245F484}"/>
              </a:ext>
            </a:extLst>
          </p:cNvPr>
          <p:cNvSpPr/>
          <p:nvPr/>
        </p:nvSpPr>
        <p:spPr>
          <a:xfrm>
            <a:off x="6345044" y="1438507"/>
            <a:ext cx="2141034" cy="49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Bank</a:t>
            </a:r>
            <a:endParaRPr lang="en-IN" dirty="0"/>
          </a:p>
        </p:txBody>
      </p:sp>
      <p:sp>
        <p:nvSpPr>
          <p:cNvPr id="10" name="Rectangle 9">
            <a:extLst>
              <a:ext uri="{FF2B5EF4-FFF2-40B4-BE49-F238E27FC236}">
                <a16:creationId xmlns:a16="http://schemas.microsoft.com/office/drawing/2014/main" id="{9C8C4433-2A78-4B11-A172-FC1D78379349}"/>
              </a:ext>
            </a:extLst>
          </p:cNvPr>
          <p:cNvSpPr/>
          <p:nvPr/>
        </p:nvSpPr>
        <p:spPr>
          <a:xfrm>
            <a:off x="657922" y="3051716"/>
            <a:ext cx="7828156" cy="97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Trade Status()</a:t>
            </a:r>
          </a:p>
          <a:p>
            <a:pPr algn="ctr"/>
            <a:r>
              <a:rPr lang="en-US" dirty="0"/>
              <a:t>Request Trade History()</a:t>
            </a:r>
          </a:p>
          <a:p>
            <a:pPr algn="ctr"/>
            <a:r>
              <a:rPr lang="en-US" dirty="0"/>
              <a:t>Request Letter of Credit Status()</a:t>
            </a:r>
          </a:p>
          <a:p>
            <a:pPr algn="ctr"/>
            <a:r>
              <a:rPr lang="en-US" dirty="0"/>
              <a:t>Request Letter of Credit History()</a:t>
            </a:r>
            <a:endParaRPr lang="en-IN" dirty="0"/>
          </a:p>
        </p:txBody>
      </p:sp>
    </p:spTree>
    <p:extLst>
      <p:ext uri="{BB962C8B-B14F-4D97-AF65-F5344CB8AC3E}">
        <p14:creationId xmlns:p14="http://schemas.microsoft.com/office/powerpoint/2010/main" val="177629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1DF-C6AD-4A37-A1B8-AE0384177E80}"/>
              </a:ext>
            </a:extLst>
          </p:cNvPr>
          <p:cNvSpPr>
            <a:spLocks noGrp="1"/>
          </p:cNvSpPr>
          <p:nvPr>
            <p:ph type="title"/>
          </p:nvPr>
        </p:nvSpPr>
        <p:spPr>
          <a:xfrm>
            <a:off x="311699" y="200025"/>
            <a:ext cx="8520600" cy="707400"/>
          </a:xfrm>
        </p:spPr>
        <p:txBody>
          <a:bodyPr/>
          <a:lstStyle/>
          <a:p>
            <a:r>
              <a:rPr lang="en-US" dirty="0"/>
              <a:t>Sequence Diagram</a:t>
            </a:r>
            <a:endParaRPr lang="en-IN" dirty="0"/>
          </a:p>
        </p:txBody>
      </p:sp>
      <p:pic>
        <p:nvPicPr>
          <p:cNvPr id="1026" name="Picture 2" descr="https://www.websequencediagrams.com/index.php?png=mscSSfkX9">
            <a:extLst>
              <a:ext uri="{FF2B5EF4-FFF2-40B4-BE49-F238E27FC236}">
                <a16:creationId xmlns:a16="http://schemas.microsoft.com/office/drawing/2014/main" id="{C7DB824C-791B-4519-B13E-F12380BE7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517" y="907425"/>
            <a:ext cx="5077639" cy="37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5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Post Course</a:t>
            </a:r>
            <a:endParaRPr sz="3600" b="1" i="0" u="none" strike="noStrike" cap="none">
              <a:solidFill>
                <a:schemeClr val="accent1"/>
              </a:solidFill>
              <a:latin typeface="PT Sans Narrow"/>
              <a:ea typeface="PT Sans Narrow"/>
              <a:cs typeface="PT Sans Narrow"/>
              <a:sym typeface="PT Sans Narrow"/>
            </a:endParaRPr>
          </a:p>
        </p:txBody>
      </p:sp>
      <p:sp>
        <p:nvSpPr>
          <p:cNvPr id="117" name="Google Shape;117;p21"/>
          <p:cNvSpPr txBox="1"/>
          <p:nvPr/>
        </p:nvSpPr>
        <p:spPr>
          <a:xfrm>
            <a:off x="395651" y="1248775"/>
            <a:ext cx="4176349" cy="3681034"/>
          </a:xfrm>
          <a:prstGeom prst="rect">
            <a:avLst/>
          </a:prstGeom>
          <a:noFill/>
          <a:ln>
            <a:noFill/>
          </a:ln>
        </p:spPr>
        <p:txBody>
          <a:bodyPr spcFirstLastPara="1" wrap="square" lIns="91425" tIns="91425" rIns="91425" bIns="91425" anchor="t" anchorCtr="0">
            <a:noAutofit/>
          </a:bodyPr>
          <a:lstStyle/>
          <a:p>
            <a:pPr>
              <a:buSzPts val="1800"/>
            </a:pPr>
            <a:r>
              <a:rPr lang="en-US" sz="1200" b="1" u="sng" dirty="0">
                <a:latin typeface="Cambria" panose="02040503050406030204" pitchFamily="18" charset="0"/>
                <a:ea typeface="Cambria" panose="02040503050406030204" pitchFamily="18" charset="0"/>
              </a:rPr>
              <a:t>Technology Enhancements</a:t>
            </a:r>
          </a:p>
          <a:p>
            <a:pPr marL="285750" indent="-285750">
              <a:buSzPts val="1800"/>
              <a:buFont typeface="Arial" panose="020B0604020202020204" pitchFamily="34" charset="0"/>
              <a:buChar char="•"/>
            </a:pPr>
            <a:r>
              <a:rPr lang="en-US" sz="1200" b="1" dirty="0">
                <a:latin typeface="Cambria" panose="02040503050406030204" pitchFamily="18" charset="0"/>
                <a:ea typeface="Cambria" panose="02040503050406030204" pitchFamily="18" charset="0"/>
              </a:rPr>
              <a:t>End-to-End Functionality and Infrastructure Support</a:t>
            </a:r>
            <a:r>
              <a:rPr lang="en-US" sz="1200" dirty="0">
                <a:latin typeface="Cambria" panose="02040503050406030204" pitchFamily="18" charset="0"/>
                <a:ea typeface="Cambria" panose="02040503050406030204" pitchFamily="18" charset="0"/>
              </a:rPr>
              <a:t>: </a:t>
            </a:r>
          </a:p>
          <a:p>
            <a:pPr>
              <a:buSzPts val="1800"/>
            </a:pPr>
            <a:r>
              <a:rPr lang="en-US" sz="1100" dirty="0">
                <a:latin typeface="Cambria" panose="02040503050406030204" pitchFamily="18" charset="0"/>
                <a:ea typeface="Cambria" panose="02040503050406030204" pitchFamily="18" charset="0"/>
              </a:rPr>
              <a:t>Enhance solution to cater to Logistics, Insurance, Clearing Agents, Audit, Compliance, Regulation roles and functions</a:t>
            </a:r>
          </a:p>
          <a:p>
            <a:pPr>
              <a:buSzPts val="1800"/>
            </a:pPr>
            <a:endParaRPr lang="en-US" sz="1200" dirty="0">
              <a:latin typeface="Cambria" panose="02040503050406030204" pitchFamily="18" charset="0"/>
              <a:ea typeface="Cambria" panose="02040503050406030204" pitchFamily="18" charset="0"/>
            </a:endParaRPr>
          </a:p>
          <a:p>
            <a:pPr marL="285750" indent="-285750">
              <a:buSzPts val="1800"/>
              <a:buFont typeface="Arial" panose="020B0604020202020204" pitchFamily="34" charset="0"/>
              <a:buChar char="•"/>
            </a:pPr>
            <a:r>
              <a:rPr lang="en-US" sz="1200" b="1" dirty="0">
                <a:latin typeface="Cambria" panose="02040503050406030204" pitchFamily="18" charset="0"/>
                <a:ea typeface="Cambria" panose="02040503050406030204" pitchFamily="18" charset="0"/>
                <a:cs typeface="Open Sans"/>
                <a:sym typeface="Open Sans"/>
              </a:rPr>
              <a:t>Integrity and Interoperability: </a:t>
            </a:r>
          </a:p>
          <a:p>
            <a:pPr lvl="8">
              <a:buSzPts val="1800"/>
            </a:pPr>
            <a:r>
              <a:rPr lang="en-US" sz="1100" dirty="0">
                <a:latin typeface="Cambria" panose="02040503050406030204" pitchFamily="18" charset="0"/>
                <a:ea typeface="Cambria" panose="02040503050406030204" pitchFamily="18" charset="0"/>
                <a:cs typeface="Open Sans"/>
                <a:sym typeface="Open Sans"/>
              </a:rPr>
              <a:t>Enhance Security and Privacy, Vertical Integration and Interoperability within the value chain</a:t>
            </a:r>
          </a:p>
          <a:p>
            <a:pPr marL="285750" indent="-285750">
              <a:buSzPts val="1800"/>
              <a:buFont typeface="Arial" panose="020B0604020202020204" pitchFamily="34" charset="0"/>
              <a:buChar char="•"/>
            </a:pPr>
            <a:endParaRPr lang="en-US" sz="1200" dirty="0">
              <a:latin typeface="Cambria" panose="02040503050406030204" pitchFamily="18" charset="0"/>
              <a:ea typeface="Cambria" panose="02040503050406030204" pitchFamily="18" charset="0"/>
              <a:cs typeface="Open Sans"/>
              <a:sym typeface="Open Sans"/>
            </a:endParaRPr>
          </a:p>
          <a:p>
            <a:pPr marL="285750" indent="-285750">
              <a:buSzPts val="1800"/>
              <a:buFont typeface="Arial" panose="020B0604020202020204" pitchFamily="34" charset="0"/>
              <a:buChar char="•"/>
            </a:pPr>
            <a:r>
              <a:rPr lang="en-US" sz="1200" b="1" dirty="0">
                <a:latin typeface="Cambria" panose="02040503050406030204" pitchFamily="18" charset="0"/>
                <a:ea typeface="Cambria" panose="02040503050406030204" pitchFamily="18" charset="0"/>
              </a:rPr>
              <a:t>Support additional Instruments</a:t>
            </a:r>
            <a:r>
              <a:rPr lang="en-US" sz="1200" dirty="0">
                <a:latin typeface="Cambria" panose="02040503050406030204" pitchFamily="18" charset="0"/>
                <a:ea typeface="Cambria" panose="02040503050406030204" pitchFamily="18" charset="0"/>
              </a:rPr>
              <a:t>: </a:t>
            </a:r>
          </a:p>
          <a:p>
            <a:pPr>
              <a:buSzPts val="1800"/>
            </a:pPr>
            <a:r>
              <a:rPr lang="en-US" sz="1200" dirty="0">
                <a:latin typeface="Cambria" panose="02040503050406030204" pitchFamily="18" charset="0"/>
                <a:ea typeface="Cambria" panose="02040503050406030204" pitchFamily="18" charset="0"/>
              </a:rPr>
              <a:t>Other types of Trade Finance, Pre-Shipment and Post Shipment Credit etc.</a:t>
            </a:r>
          </a:p>
          <a:p>
            <a:pPr marL="285750" indent="-285750">
              <a:buSzPts val="1800"/>
              <a:buFont typeface="Arial" panose="020B0604020202020204" pitchFamily="34" charset="0"/>
              <a:buChar char="•"/>
            </a:pPr>
            <a:endParaRPr lang="en-US" sz="1200" dirty="0">
              <a:latin typeface="Cambria" panose="02040503050406030204" pitchFamily="18" charset="0"/>
              <a:ea typeface="Cambria" panose="02040503050406030204" pitchFamily="18" charset="0"/>
            </a:endParaRPr>
          </a:p>
          <a:p>
            <a:pPr marL="285750" lvl="0" indent="-285750">
              <a:buSzPts val="1800"/>
              <a:buFont typeface="Arial" panose="020B0604020202020204" pitchFamily="34" charset="0"/>
              <a:buChar char="•"/>
            </a:pPr>
            <a:r>
              <a:rPr lang="en-US" sz="1200" b="1" dirty="0">
                <a:latin typeface="Cambria" panose="02040503050406030204" pitchFamily="18" charset="0"/>
                <a:ea typeface="Cambria" panose="02040503050406030204" pitchFamily="18" charset="0"/>
              </a:rPr>
              <a:t>Support additional Use Cases: </a:t>
            </a:r>
          </a:p>
          <a:p>
            <a:pPr lvl="0">
              <a:buSzPts val="1800"/>
            </a:pPr>
            <a:r>
              <a:rPr lang="en-US" sz="1200" dirty="0">
                <a:latin typeface="Cambria" panose="02040503050406030204" pitchFamily="18" charset="0"/>
                <a:ea typeface="Cambria" panose="02040503050406030204" pitchFamily="18" charset="0"/>
              </a:rPr>
              <a:t>Use cases beyond the Gems and Jewellery Trading Community</a:t>
            </a:r>
          </a:p>
        </p:txBody>
      </p:sp>
      <p:sp>
        <p:nvSpPr>
          <p:cNvPr id="4" name="Google Shape;117;p21">
            <a:extLst>
              <a:ext uri="{FF2B5EF4-FFF2-40B4-BE49-F238E27FC236}">
                <a16:creationId xmlns:a16="http://schemas.microsoft.com/office/drawing/2014/main" id="{7F93F310-1964-4C8F-9B09-D3BD8ABFE242}"/>
              </a:ext>
            </a:extLst>
          </p:cNvPr>
          <p:cNvSpPr txBox="1"/>
          <p:nvPr/>
        </p:nvSpPr>
        <p:spPr>
          <a:xfrm>
            <a:off x="4572000" y="1248122"/>
            <a:ext cx="4176351" cy="3681034"/>
          </a:xfrm>
          <a:prstGeom prst="rect">
            <a:avLst/>
          </a:prstGeom>
          <a:noFill/>
          <a:ln>
            <a:noFill/>
          </a:ln>
        </p:spPr>
        <p:txBody>
          <a:bodyPr spcFirstLastPara="1" wrap="square" lIns="91425" tIns="91425" rIns="91425" bIns="91425" anchor="t" anchorCtr="0">
            <a:noAutofit/>
          </a:bodyPr>
          <a:lstStyle/>
          <a:p>
            <a:pPr>
              <a:buSzPts val="1800"/>
            </a:pPr>
            <a:r>
              <a:rPr lang="en-US" sz="1200" b="1" u="sng" dirty="0">
                <a:latin typeface="Cambria" panose="02040503050406030204" pitchFamily="18" charset="0"/>
                <a:ea typeface="Cambria" panose="02040503050406030204" pitchFamily="18" charset="0"/>
              </a:rPr>
              <a:t>Marketing Efforts</a:t>
            </a:r>
          </a:p>
          <a:p>
            <a:pPr marL="285750" indent="-285750">
              <a:buSzPts val="1800"/>
              <a:buFont typeface="Arial" panose="020B0604020202020204" pitchFamily="34" charset="0"/>
              <a:buChar char="•"/>
            </a:pPr>
            <a:r>
              <a:rPr lang="en-US" sz="1200" dirty="0">
                <a:latin typeface="Cambria" panose="02040503050406030204" pitchFamily="18" charset="0"/>
                <a:ea typeface="Cambria" panose="02040503050406030204" pitchFamily="18" charset="0"/>
              </a:rPr>
              <a:t>Build strategic alliances (E.g. GJEPC, Bharat Diamond Bourse) </a:t>
            </a:r>
          </a:p>
          <a:p>
            <a:pPr marL="285750" indent="-285750">
              <a:buSzPts val="1800"/>
              <a:buFont typeface="Arial" panose="020B0604020202020204" pitchFamily="34" charset="0"/>
              <a:buChar char="•"/>
            </a:pPr>
            <a:r>
              <a:rPr lang="en-US" sz="1200" dirty="0">
                <a:latin typeface="Cambria" panose="02040503050406030204" pitchFamily="18" charset="0"/>
                <a:ea typeface="Cambria" panose="02040503050406030204" pitchFamily="18" charset="0"/>
              </a:rPr>
              <a:t>Educate and improve adoption among market participants</a:t>
            </a:r>
          </a:p>
          <a:p>
            <a:pPr marL="285750" indent="-285750">
              <a:buSzPts val="1800"/>
              <a:buFont typeface="Arial" panose="020B0604020202020204" pitchFamily="34" charset="0"/>
              <a:buChar char="•"/>
            </a:pPr>
            <a:endParaRPr lang="en-US" sz="1200" dirty="0">
              <a:latin typeface="Cambria" panose="02040503050406030204" pitchFamily="18" charset="0"/>
              <a:ea typeface="Cambria" panose="02040503050406030204" pitchFamily="18" charset="0"/>
            </a:endParaRPr>
          </a:p>
          <a:p>
            <a:pPr>
              <a:buSzPts val="1800"/>
            </a:pPr>
            <a:r>
              <a:rPr lang="en-US" sz="1200" b="1" u="sng" dirty="0">
                <a:latin typeface="Cambria" panose="02040503050406030204" pitchFamily="18" charset="0"/>
                <a:ea typeface="Cambria" panose="02040503050406030204" pitchFamily="18" charset="0"/>
              </a:rPr>
              <a:t>Adopt Industry Standards</a:t>
            </a:r>
            <a:r>
              <a:rPr lang="en-US" sz="1200" u="sng" dirty="0">
                <a:latin typeface="Cambria" panose="02040503050406030204" pitchFamily="18" charset="0"/>
                <a:ea typeface="Cambria" panose="02040503050406030204" pitchFamily="18" charset="0"/>
              </a:rPr>
              <a:t>: </a:t>
            </a:r>
          </a:p>
          <a:p>
            <a:pPr marL="171450" indent="-171450">
              <a:buSzPts val="1800"/>
              <a:buFont typeface="Arial" panose="020B0604020202020204" pitchFamily="34" charset="0"/>
              <a:buChar char="•"/>
            </a:pPr>
            <a:r>
              <a:rPr lang="en-US" sz="1200" dirty="0">
                <a:latin typeface="Cambria" panose="02040503050406030204" pitchFamily="18" charset="0"/>
                <a:ea typeface="Cambria" panose="02040503050406030204" pitchFamily="18" charset="0"/>
              </a:rPr>
              <a:t>Drive participant compliance with AML/KYC standards</a:t>
            </a:r>
          </a:p>
          <a:p>
            <a:pPr marL="171450" indent="-171450">
              <a:buSzPts val="1800"/>
              <a:buFont typeface="Arial" panose="020B0604020202020204" pitchFamily="34" charset="0"/>
              <a:buChar char="•"/>
            </a:pPr>
            <a:r>
              <a:rPr lang="en-US" sz="1200" dirty="0">
                <a:latin typeface="Cambria" panose="02040503050406030204" pitchFamily="18" charset="0"/>
                <a:ea typeface="Cambria" panose="02040503050406030204" pitchFamily="18" charset="0"/>
              </a:rPr>
              <a:t>Drive solution compliance with Uniform Commercial Code (UCC) amendments suggested by the DLPC working group</a:t>
            </a:r>
          </a:p>
          <a:p>
            <a:pPr>
              <a:buSzPts val="1800"/>
            </a:pPr>
            <a:endParaRPr lang="en-US" sz="1200" dirty="0">
              <a:latin typeface="Cambria" panose="02040503050406030204" pitchFamily="18" charset="0"/>
              <a:ea typeface="Cambria" panose="02040503050406030204" pitchFamily="18" charset="0"/>
            </a:endParaRPr>
          </a:p>
          <a:p>
            <a:pPr>
              <a:buSzPts val="1800"/>
            </a:pPr>
            <a:r>
              <a:rPr lang="en-US" sz="1200" b="1" u="sng" dirty="0">
                <a:latin typeface="Cambria" panose="02040503050406030204" pitchFamily="18" charset="0"/>
                <a:ea typeface="Cambria" panose="02040503050406030204" pitchFamily="18" charset="0"/>
              </a:rPr>
              <a:t>Sustainability</a:t>
            </a:r>
          </a:p>
          <a:p>
            <a:pPr marL="171450" indent="-171450">
              <a:buSzPts val="1800"/>
              <a:buFont typeface="Arial" panose="020B0604020202020204" pitchFamily="34" charset="0"/>
              <a:buChar char="•"/>
            </a:pPr>
            <a:r>
              <a:rPr lang="en-US" sz="1200" dirty="0">
                <a:latin typeface="Cambria" panose="02040503050406030204" pitchFamily="18" charset="0"/>
                <a:ea typeface="Cambria" panose="02040503050406030204" pitchFamily="18" charset="0"/>
              </a:rPr>
              <a:t>Build subscription based revenue models tailored to specific participants to support operation, maintenance and growth strategy</a:t>
            </a:r>
          </a:p>
          <a:p>
            <a:pPr>
              <a:buSzPts val="1800"/>
            </a:pPr>
            <a:endParaRPr lang="en-US" sz="1200" b="1" u="sng" dirty="0">
              <a:latin typeface="Cambria" panose="02040503050406030204" pitchFamily="18" charset="0"/>
              <a:ea typeface="Cambria" panose="02040503050406030204" pitchFamily="18" charset="0"/>
            </a:endParaRPr>
          </a:p>
          <a:p>
            <a:pPr>
              <a:buSzPts val="1800"/>
            </a:pPr>
            <a:r>
              <a:rPr lang="en-US" sz="1200" dirty="0">
                <a:latin typeface="Cambria" panose="02040503050406030204" pitchFamily="18" charset="0"/>
                <a:ea typeface="Cambria" panose="020405030504060302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Demo- Execution of the application</a:t>
            </a:r>
            <a:endParaRPr/>
          </a:p>
        </p:txBody>
      </p:sp>
      <p:sp>
        <p:nvSpPr>
          <p:cNvPr id="123" name="Google Shape;123;p2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Q &amp; A</a:t>
            </a:r>
            <a:endParaRPr/>
          </a:p>
        </p:txBody>
      </p:sp>
      <p:sp>
        <p:nvSpPr>
          <p:cNvPr id="129" name="Google Shape;129;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dk2"/>
              </a:buClr>
              <a:buSzPts val="1800"/>
              <a:buFont typeface="Open Sans"/>
              <a:buNone/>
            </a:pPr>
            <a:endParaRPr sz="1800" b="0" i="0" u="none" strike="noStrike" cap="none">
              <a:solidFill>
                <a:schemeClr val="dk2"/>
              </a:solidFill>
              <a:latin typeface="Open Sans"/>
              <a:ea typeface="Open Sans"/>
              <a:cs typeface="Open Sans"/>
              <a:sym typeface="Open Sans"/>
            </a:endParaRPr>
          </a:p>
        </p:txBody>
      </p:sp>
      <p:sp>
        <p:nvSpPr>
          <p:cNvPr id="135" name="Google Shape;135;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Thank you!</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Problem Statement</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Introduction to Team</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Answers to the Questionnaire (Data)</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Existing System</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Proposed Solution</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Platform Specifications</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Business Applications, Post course</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Demo</a:t>
            </a:r>
            <a:endParaRPr>
              <a:solidFill>
                <a:srgbClr val="000000"/>
              </a:solidFill>
              <a:latin typeface="PT Sans Narrow" panose="020B0604020202020204" charset="0"/>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latin typeface="PT Sans Narrow" panose="020B0604020202020204" charset="0"/>
              </a:rPr>
              <a:t>Q &amp; A</a:t>
            </a:r>
            <a:endParaRPr>
              <a:solidFill>
                <a:srgbClr val="000000"/>
              </a:solidFill>
              <a:latin typeface="PT Sans Narrow" panose="020B0604020202020204" charset="0"/>
            </a:endParaRPr>
          </a:p>
        </p:txBody>
      </p:sp>
      <p:sp>
        <p:nvSpPr>
          <p:cNvPr id="77" name="Google Shape;77;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latin typeface="PT Sans Narrow" panose="020B0604020202020204" charset="0"/>
              </a:rPr>
              <a:t>Agenda</a:t>
            </a:r>
            <a:endParaRPr sz="3600" b="1" i="0" u="none" strike="noStrike" cap="none">
              <a:solidFill>
                <a:schemeClr val="accent1"/>
              </a:solidFill>
              <a:latin typeface="PT Sans Narrow" panose="020B0604020202020204" charset="0"/>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Problem Statement</a:t>
            </a:r>
            <a:endParaRPr b="1" i="0" u="none" strike="noStrike" cap="none" dirty="0">
              <a:solidFill>
                <a:schemeClr val="accent1"/>
              </a:solidFill>
              <a:latin typeface="PT Sans Narrow"/>
              <a:ea typeface="PT Sans Narrow"/>
              <a:cs typeface="PT Sans Narrow"/>
              <a:sym typeface="PT Sans Narrow"/>
            </a:endParaRPr>
          </a:p>
        </p:txBody>
      </p:sp>
      <p:sp>
        <p:nvSpPr>
          <p:cNvPr id="2" name="Text Placeholder 1">
            <a:extLst>
              <a:ext uri="{FF2B5EF4-FFF2-40B4-BE49-F238E27FC236}">
                <a16:creationId xmlns:a16="http://schemas.microsoft.com/office/drawing/2014/main" id="{6AE488E5-7B9F-41FA-AD19-46D7EB340DA0}"/>
              </a:ext>
            </a:extLst>
          </p:cNvPr>
          <p:cNvSpPr>
            <a:spLocks noGrp="1"/>
          </p:cNvSpPr>
          <p:nvPr>
            <p:ph type="body" idx="2"/>
          </p:nvPr>
        </p:nvSpPr>
        <p:spPr>
          <a:xfrm>
            <a:off x="311700" y="1266175"/>
            <a:ext cx="8520600" cy="3302700"/>
          </a:xfrm>
        </p:spPr>
        <p:txBody>
          <a:bodyPr/>
          <a:lstStyle/>
          <a:p>
            <a:pPr marL="139700" indent="0" fontAlgn="base">
              <a:buNone/>
            </a:pPr>
            <a:r>
              <a:rPr lang="en-US" sz="1600" b="1" dirty="0">
                <a:latin typeface="PT Sans Narrow" panose="020B0604020202020204" charset="0"/>
              </a:rPr>
              <a:t>Develop alternate processes to ease authentication and verification of party, trade, credit documentation and transactions by Trade Finance participants</a:t>
            </a:r>
          </a:p>
          <a:p>
            <a:pPr fontAlgn="base"/>
            <a:endParaRPr lang="en-US" b="1" dirty="0">
              <a:latin typeface="PT Sans Narrow" panose="020B0604020202020204" charset="0"/>
            </a:endParaRPr>
          </a:p>
          <a:p>
            <a:pPr fontAlgn="base"/>
            <a:r>
              <a:rPr lang="en-US" dirty="0">
                <a:latin typeface="PT Sans Narrow" panose="020B0604020202020204" charset="0"/>
              </a:rPr>
              <a:t>Authorized traders should be able to access a unified platform to upload trading and credit related documents for online verification and validation</a:t>
            </a:r>
          </a:p>
          <a:p>
            <a:pPr fontAlgn="base"/>
            <a:endParaRPr lang="en-US" dirty="0">
              <a:latin typeface="PT Sans Narrow" panose="020B0604020202020204" charset="0"/>
            </a:endParaRPr>
          </a:p>
          <a:p>
            <a:pPr fontAlgn="base"/>
            <a:r>
              <a:rPr lang="en-US" dirty="0">
                <a:latin typeface="PT Sans Narrow" panose="020B0604020202020204" charset="0"/>
              </a:rPr>
              <a:t>Lending institutions should be able to access the unified platform to authorize traders, validate trade documents, status and release payment instructions with minimal manual intervention</a:t>
            </a:r>
          </a:p>
          <a:p>
            <a:pPr marL="139700" indent="0" fontAlgn="base">
              <a:buNone/>
            </a:pPr>
            <a:endParaRPr lang="en-US" sz="1100" b="1" dirty="0">
              <a:latin typeface="PT Sans Narrow" panose="020B0604020202020204" charset="0"/>
            </a:endParaRPr>
          </a:p>
          <a:p>
            <a:pPr marL="139700" indent="0" fontAlgn="base">
              <a:buNone/>
            </a:pPr>
            <a:r>
              <a:rPr lang="en-US" sz="1200" b="1" dirty="0">
                <a:latin typeface="PT Sans Narrow" panose="020B0604020202020204" charset="0"/>
              </a:rPr>
              <a:t>Goals</a:t>
            </a:r>
            <a:r>
              <a:rPr lang="en-US" sz="1200" dirty="0">
                <a:latin typeface="PT Sans Narrow" panose="020B0604020202020204" charset="0"/>
              </a:rPr>
              <a:t>:</a:t>
            </a:r>
          </a:p>
          <a:p>
            <a:pPr fontAlgn="base"/>
            <a:r>
              <a:rPr lang="en-US" sz="1200" dirty="0">
                <a:latin typeface="PT Sans Narrow" panose="020B0604020202020204" charset="0"/>
              </a:rPr>
              <a:t>Reduce number of physical interfaces, manual effort and exchange of physical documents required for evaluation of credit worthiness, repayment risks, sanctioning credit limits, inventory valuation, tracking collateral security by lending institutions</a:t>
            </a:r>
          </a:p>
          <a:p>
            <a:pPr fontAlgn="base"/>
            <a:endParaRPr lang="en-US" sz="1200" dirty="0">
              <a:latin typeface="PT Sans Narrow" panose="020B0604020202020204" charset="0"/>
            </a:endParaRPr>
          </a:p>
          <a:p>
            <a:pPr fontAlgn="base"/>
            <a:r>
              <a:rPr lang="en-US" sz="1200" dirty="0">
                <a:latin typeface="PT Sans Narrow" panose="020B0604020202020204" charset="0"/>
              </a:rPr>
              <a:t>Reduce physical interfaces required in the process of evaluating compliance with related party transactions and subsidiary financing guidelines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311700" y="1596250"/>
            <a:ext cx="8520600" cy="2972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AutoNum type="arabicPeriod"/>
            </a:pPr>
            <a:r>
              <a:rPr lang="en-US" sz="1600" dirty="0">
                <a:solidFill>
                  <a:srgbClr val="000000"/>
                </a:solidFill>
                <a:latin typeface="PT Sans Narrow" panose="020B0604020202020204" charset="0"/>
                <a:ea typeface="Cambria" panose="02040503050406030204" pitchFamily="18" charset="0"/>
              </a:rPr>
              <a:t>Nagendra – UI-WS Integration, Aruba</a:t>
            </a:r>
            <a:endParaRPr sz="1600" dirty="0">
              <a:solidFill>
                <a:srgbClr val="000000"/>
              </a:solidFill>
              <a:latin typeface="PT Sans Narrow" panose="020B0604020202020204" charset="0"/>
              <a:ea typeface="Cambria" panose="02040503050406030204" pitchFamily="18" charset="0"/>
            </a:endParaRPr>
          </a:p>
          <a:p>
            <a:pPr lvl="0">
              <a:buClr>
                <a:srgbClr val="000000"/>
              </a:buClr>
              <a:buAutoNum type="arabicPeriod"/>
            </a:pPr>
            <a:r>
              <a:rPr lang="en-US" sz="1600" dirty="0">
                <a:solidFill>
                  <a:srgbClr val="000000"/>
                </a:solidFill>
                <a:latin typeface="PT Sans Narrow" panose="020B0604020202020204" charset="0"/>
                <a:ea typeface="Cambria" panose="02040503050406030204" pitchFamily="18" charset="0"/>
              </a:rPr>
              <a:t>Senthil –  Smart Contract Developer, Virtusa</a:t>
            </a:r>
          </a:p>
          <a:p>
            <a:pPr marL="457200" marR="0" lvl="0" indent="-342900" algn="l" rtl="0">
              <a:lnSpc>
                <a:spcPct val="115000"/>
              </a:lnSpc>
              <a:spcBef>
                <a:spcPts val="0"/>
              </a:spcBef>
              <a:spcAft>
                <a:spcPts val="0"/>
              </a:spcAft>
              <a:buClr>
                <a:srgbClr val="000000"/>
              </a:buClr>
              <a:buSzPts val="1800"/>
              <a:buAutoNum type="arabicPeriod"/>
            </a:pPr>
            <a:r>
              <a:rPr lang="en-US" sz="1600" dirty="0">
                <a:solidFill>
                  <a:srgbClr val="000000"/>
                </a:solidFill>
                <a:latin typeface="PT Sans Narrow" panose="020B0604020202020204" charset="0"/>
                <a:ea typeface="Cambria" panose="02040503050406030204" pitchFamily="18" charset="0"/>
              </a:rPr>
              <a:t>Vani – UI-UX Development Expert</a:t>
            </a:r>
            <a:endParaRPr sz="1600" dirty="0">
              <a:solidFill>
                <a:srgbClr val="000000"/>
              </a:solidFill>
              <a:latin typeface="PT Sans Narrow" panose="020B0604020202020204" charset="0"/>
              <a:ea typeface="Cambria" panose="02040503050406030204" pitchFamily="18" charset="0"/>
            </a:endParaRPr>
          </a:p>
          <a:p>
            <a:pPr marL="457200" lvl="0" indent="-342900" algn="l" rtl="0">
              <a:lnSpc>
                <a:spcPct val="115000"/>
              </a:lnSpc>
              <a:spcBef>
                <a:spcPts val="0"/>
              </a:spcBef>
              <a:spcAft>
                <a:spcPts val="0"/>
              </a:spcAft>
              <a:buClr>
                <a:srgbClr val="000000"/>
              </a:buClr>
              <a:buSzPts val="1800"/>
              <a:buAutoNum type="arabicPeriod"/>
            </a:pPr>
            <a:r>
              <a:rPr lang="en-US" sz="1600" dirty="0">
                <a:solidFill>
                  <a:srgbClr val="000000"/>
                </a:solidFill>
                <a:latin typeface="PT Sans Narrow" panose="020B0604020202020204" charset="0"/>
                <a:ea typeface="Cambria" panose="02040503050406030204" pitchFamily="18" charset="0"/>
              </a:rPr>
              <a:t>Aditi – Smart Contract Developer, </a:t>
            </a:r>
            <a:r>
              <a:rPr lang="en-US" sz="1600" dirty="0" err="1">
                <a:solidFill>
                  <a:srgbClr val="000000"/>
                </a:solidFill>
                <a:latin typeface="PT Sans Narrow" panose="020B0604020202020204" charset="0"/>
                <a:ea typeface="Cambria" panose="02040503050406030204" pitchFamily="18" charset="0"/>
              </a:rPr>
              <a:t>Infobeans</a:t>
            </a:r>
            <a:endParaRPr lang="en-US" sz="1600" dirty="0">
              <a:solidFill>
                <a:srgbClr val="000000"/>
              </a:solidFill>
              <a:latin typeface="PT Sans Narrow" panose="020B0604020202020204" charset="0"/>
              <a:ea typeface="Cambria" panose="02040503050406030204" pitchFamily="18" charset="0"/>
            </a:endParaRPr>
          </a:p>
          <a:p>
            <a:pPr marL="457200" lvl="0" indent="-342900" algn="l" rtl="0">
              <a:lnSpc>
                <a:spcPct val="115000"/>
              </a:lnSpc>
              <a:spcBef>
                <a:spcPts val="0"/>
              </a:spcBef>
              <a:spcAft>
                <a:spcPts val="0"/>
              </a:spcAft>
              <a:buClr>
                <a:srgbClr val="000000"/>
              </a:buClr>
              <a:buSzPts val="1800"/>
              <a:buAutoNum type="arabicPeriod"/>
            </a:pPr>
            <a:r>
              <a:rPr lang="en-US" sz="1600" dirty="0">
                <a:solidFill>
                  <a:srgbClr val="000000"/>
                </a:solidFill>
                <a:latin typeface="PT Sans Narrow" panose="020B0604020202020204" charset="0"/>
                <a:ea typeface="Cambria" panose="02040503050406030204" pitchFamily="18" charset="0"/>
              </a:rPr>
              <a:t>Vamshi – UI, NodeJS Developer, </a:t>
            </a:r>
            <a:r>
              <a:rPr lang="en-US" sz="1600" dirty="0" err="1">
                <a:solidFill>
                  <a:srgbClr val="000000"/>
                </a:solidFill>
                <a:latin typeface="PT Sans Narrow" panose="020B0604020202020204" charset="0"/>
                <a:ea typeface="Cambria" panose="02040503050406030204" pitchFamily="18" charset="0"/>
              </a:rPr>
              <a:t>Thinktalk</a:t>
            </a:r>
            <a:r>
              <a:rPr lang="en-US" sz="1600" dirty="0">
                <a:solidFill>
                  <a:srgbClr val="000000"/>
                </a:solidFill>
                <a:latin typeface="PT Sans Narrow" panose="020B0604020202020204" charset="0"/>
                <a:ea typeface="Cambria" panose="02040503050406030204" pitchFamily="18" charset="0"/>
              </a:rPr>
              <a:t> Software Solutions</a:t>
            </a:r>
          </a:p>
          <a:p>
            <a:pPr marL="457200" lvl="0" indent="-342900" algn="l" rtl="0">
              <a:lnSpc>
                <a:spcPct val="115000"/>
              </a:lnSpc>
              <a:spcBef>
                <a:spcPts val="0"/>
              </a:spcBef>
              <a:spcAft>
                <a:spcPts val="0"/>
              </a:spcAft>
              <a:buClr>
                <a:srgbClr val="000000"/>
              </a:buClr>
              <a:buSzPts val="1800"/>
              <a:buAutoNum type="arabicPeriod"/>
            </a:pPr>
            <a:r>
              <a:rPr lang="en-US" sz="1600" dirty="0" err="1">
                <a:solidFill>
                  <a:srgbClr val="000000"/>
                </a:solidFill>
                <a:latin typeface="PT Sans Narrow" panose="020B0604020202020204" charset="0"/>
                <a:ea typeface="Cambria" panose="02040503050406030204" pitchFamily="18" charset="0"/>
              </a:rPr>
              <a:t>Narasinga</a:t>
            </a:r>
            <a:r>
              <a:rPr lang="en-US" sz="1600" dirty="0">
                <a:solidFill>
                  <a:srgbClr val="000000"/>
                </a:solidFill>
                <a:latin typeface="PT Sans Narrow" panose="020B0604020202020204" charset="0"/>
                <a:ea typeface="Cambria" panose="02040503050406030204" pitchFamily="18" charset="0"/>
              </a:rPr>
              <a:t> Rao – Finance Domain Expert, Oracle</a:t>
            </a:r>
          </a:p>
          <a:p>
            <a:pPr lvl="0">
              <a:buClr>
                <a:srgbClr val="000000"/>
              </a:buClr>
              <a:buAutoNum type="arabicPeriod"/>
            </a:pPr>
            <a:r>
              <a:rPr lang="en-US" sz="1600" dirty="0">
                <a:solidFill>
                  <a:srgbClr val="000000"/>
                </a:solidFill>
                <a:latin typeface="PT Sans Narrow" panose="020B0604020202020204" charset="0"/>
                <a:ea typeface="Cambria" panose="02040503050406030204" pitchFamily="18" charset="0"/>
              </a:rPr>
              <a:t>Vinay – Finance Domain Expert, HCL</a:t>
            </a:r>
            <a:endParaRPr sz="1600" dirty="0">
              <a:solidFill>
                <a:srgbClr val="000000"/>
              </a:solidFill>
              <a:latin typeface="PT Sans Narrow" panose="020B0604020202020204" charset="0"/>
              <a:ea typeface="Cambria" panose="02040503050406030204" pitchFamily="18" charset="0"/>
            </a:endParaRPr>
          </a:p>
          <a:p>
            <a:pPr marL="457200" lvl="0" indent="0" algn="l" rtl="0">
              <a:lnSpc>
                <a:spcPct val="115000"/>
              </a:lnSpc>
              <a:spcBef>
                <a:spcPts val="0"/>
              </a:spcBef>
              <a:spcAft>
                <a:spcPts val="0"/>
              </a:spcAft>
              <a:buSzPts val="1800"/>
              <a:buNone/>
            </a:pPr>
            <a:endParaRPr sz="1600" dirty="0">
              <a:latin typeface="PT Sans Narrow" panose="020B0604020202020204" charset="0"/>
              <a:ea typeface="Cambria" panose="02040503050406030204" pitchFamily="18" charset="0"/>
            </a:endParaRPr>
          </a:p>
        </p:txBody>
      </p:sp>
      <p:sp>
        <p:nvSpPr>
          <p:cNvPr id="89" name="Google Shape;89;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Team</a:t>
            </a:r>
            <a:endParaRPr sz="3600" b="1" i="0" u="none" strike="noStrike" cap="none" dirty="0">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3742660" y="1266325"/>
            <a:ext cx="5089640" cy="3302700"/>
          </a:xfrm>
          <a:prstGeom prst="rect">
            <a:avLst/>
          </a:prstGeom>
          <a:noFill/>
          <a:ln>
            <a:noFill/>
          </a:ln>
        </p:spPr>
        <p:txBody>
          <a:bodyPr spcFirstLastPara="1" wrap="square" lIns="91425" tIns="91425" rIns="91425" bIns="91425" anchor="t" anchorCtr="0">
            <a:noAutofit/>
          </a:bodyPr>
          <a:lstStyle/>
          <a:p>
            <a:pPr marL="0" indent="0">
              <a:buNone/>
            </a:pPr>
            <a:r>
              <a:rPr lang="en-US" sz="1400" b="1" dirty="0">
                <a:solidFill>
                  <a:srgbClr val="000000"/>
                </a:solidFill>
                <a:latin typeface="PT Sans Narrow" panose="020B0604020202020204" charset="0"/>
                <a:ea typeface="Cambria" panose="02040503050406030204" pitchFamily="18" charset="0"/>
                <a:cs typeface="Arial"/>
                <a:sym typeface="Arial"/>
              </a:rPr>
              <a:t>Global Gems and Jewellery Market Size: </a:t>
            </a:r>
          </a:p>
          <a:p>
            <a:pPr marL="0" indent="0">
              <a:buNone/>
            </a:pPr>
            <a:r>
              <a:rPr lang="en-US" sz="1400" dirty="0">
                <a:solidFill>
                  <a:srgbClr val="000000"/>
                </a:solidFill>
                <a:latin typeface="PT Sans Narrow" panose="020B0604020202020204" charset="0"/>
                <a:ea typeface="Cambria" panose="02040503050406030204" pitchFamily="18" charset="0"/>
                <a:cs typeface="Arial"/>
                <a:sym typeface="Arial"/>
              </a:rPr>
              <a:t>US$ 75 billion as of 2018 and is estimated to reach US$ 100 billion by 2025</a:t>
            </a:r>
            <a:endParaRPr lang="en-US" sz="1400" b="1" dirty="0">
              <a:solidFill>
                <a:srgbClr val="000000"/>
              </a:solidFill>
              <a:latin typeface="PT Sans Narrow" panose="020B0604020202020204" charset="0"/>
              <a:ea typeface="Cambria" panose="02040503050406030204" pitchFamily="18" charset="0"/>
              <a:cs typeface="Arial"/>
              <a:sym typeface="Arial"/>
            </a:endParaRPr>
          </a:p>
          <a:p>
            <a:pPr marL="0" indent="0">
              <a:buNone/>
            </a:pPr>
            <a:endParaRPr lang="en-US" sz="1400" b="1" dirty="0">
              <a:solidFill>
                <a:schemeClr val="bg2">
                  <a:lumMod val="50000"/>
                </a:schemeClr>
              </a:solidFill>
              <a:latin typeface="PT Sans Narrow" panose="020B0604020202020204" charset="0"/>
              <a:ea typeface="Cambria" panose="02040503050406030204" pitchFamily="18" charset="0"/>
            </a:endParaRPr>
          </a:p>
          <a:p>
            <a:pPr marL="0" marR="0" lvl="0" indent="0" algn="l" rtl="0">
              <a:lnSpc>
                <a:spcPct val="115000"/>
              </a:lnSpc>
              <a:spcBef>
                <a:spcPts val="0"/>
              </a:spcBef>
              <a:spcAft>
                <a:spcPts val="0"/>
              </a:spcAft>
              <a:buSzPts val="1800"/>
              <a:buNone/>
            </a:pPr>
            <a:r>
              <a:rPr lang="en-US" sz="1400" b="1" dirty="0">
                <a:solidFill>
                  <a:srgbClr val="000000"/>
                </a:solidFill>
                <a:latin typeface="PT Sans Narrow" panose="020B0604020202020204" charset="0"/>
                <a:ea typeface="Cambria" panose="02040503050406030204" pitchFamily="18" charset="0"/>
              </a:rPr>
              <a:t>Characteristics of Indian Gems and Jewellery Trading </a:t>
            </a:r>
          </a:p>
          <a:p>
            <a:pPr marL="171450" indent="-171450"/>
            <a:r>
              <a:rPr lang="en-US" sz="1400" b="1" dirty="0">
                <a:solidFill>
                  <a:srgbClr val="000000"/>
                </a:solidFill>
                <a:latin typeface="PT Sans Narrow" panose="020B0604020202020204" charset="0"/>
                <a:ea typeface="Cambria" panose="02040503050406030204" pitchFamily="18" charset="0"/>
              </a:rPr>
              <a:t>Third</a:t>
            </a:r>
            <a:r>
              <a:rPr lang="en-US" sz="1400" dirty="0">
                <a:solidFill>
                  <a:srgbClr val="000000"/>
                </a:solidFill>
                <a:latin typeface="PT Sans Narrow" panose="020B0604020202020204" charset="0"/>
                <a:ea typeface="Cambria" panose="02040503050406030204" pitchFamily="18" charset="0"/>
              </a:rPr>
              <a:t> largest in the world, contributes to </a:t>
            </a:r>
            <a:r>
              <a:rPr lang="en-US" sz="1400" b="1" dirty="0">
                <a:solidFill>
                  <a:srgbClr val="000000"/>
                </a:solidFill>
                <a:latin typeface="PT Sans Narrow" panose="020B0604020202020204" charset="0"/>
                <a:ea typeface="Cambria" panose="02040503050406030204" pitchFamily="18" charset="0"/>
              </a:rPr>
              <a:t>29% </a:t>
            </a:r>
            <a:r>
              <a:rPr lang="en-US" sz="1400" dirty="0">
                <a:solidFill>
                  <a:srgbClr val="000000"/>
                </a:solidFill>
                <a:latin typeface="PT Sans Narrow" panose="020B0604020202020204" charset="0"/>
                <a:ea typeface="Cambria" panose="02040503050406030204" pitchFamily="18" charset="0"/>
              </a:rPr>
              <a:t>of global jewellery consumption </a:t>
            </a:r>
          </a:p>
          <a:p>
            <a:pPr marL="171450" indent="-171450"/>
            <a:r>
              <a:rPr lang="en-US" sz="1400" dirty="0">
                <a:solidFill>
                  <a:srgbClr val="000000"/>
                </a:solidFill>
                <a:latin typeface="PT Sans Narrow" panose="020B0604020202020204" charset="0"/>
                <a:ea typeface="Cambria" panose="02040503050406030204" pitchFamily="18" charset="0"/>
              </a:rPr>
              <a:t>Fragmented Industry. Paternal approach (workers-extended families) </a:t>
            </a:r>
          </a:p>
          <a:p>
            <a:pPr marL="171450" indent="-171450"/>
            <a:r>
              <a:rPr lang="en-US" sz="1400" dirty="0">
                <a:solidFill>
                  <a:srgbClr val="000000"/>
                </a:solidFill>
                <a:latin typeface="PT Sans Narrow" panose="020B0604020202020204" charset="0"/>
                <a:ea typeface="Cambria" panose="02040503050406030204" pitchFamily="18" charset="0"/>
              </a:rPr>
              <a:t>Large number of MSME players</a:t>
            </a:r>
          </a:p>
          <a:p>
            <a:pPr marL="171450" indent="-171450"/>
            <a:r>
              <a:rPr lang="en-US" sz="1400" dirty="0">
                <a:solidFill>
                  <a:srgbClr val="000000"/>
                </a:solidFill>
                <a:latin typeface="PT Sans Narrow" panose="020B0604020202020204" charset="0"/>
                <a:ea typeface="Cambria" panose="02040503050406030204" pitchFamily="18" charset="0"/>
              </a:rPr>
              <a:t>Capital Intensive, highly sensitive to Export-Import Regulations</a:t>
            </a:r>
          </a:p>
          <a:p>
            <a:pPr marL="171450" indent="-171450"/>
            <a:r>
              <a:rPr lang="en-US" sz="1400" dirty="0">
                <a:solidFill>
                  <a:srgbClr val="000000"/>
                </a:solidFill>
                <a:latin typeface="PT Sans Narrow" panose="020B0604020202020204" charset="0"/>
                <a:ea typeface="Cambria" panose="02040503050406030204" pitchFamily="18" charset="0"/>
              </a:rPr>
              <a:t>Heavy dependence on Trade Finance instruments as source for working capital</a:t>
            </a:r>
          </a:p>
          <a:p>
            <a:pPr marL="171450" indent="-171450"/>
            <a:r>
              <a:rPr lang="en-US" sz="1400" dirty="0">
                <a:solidFill>
                  <a:srgbClr val="000000"/>
                </a:solidFill>
                <a:latin typeface="PT Sans Narrow" panose="020B0604020202020204" charset="0"/>
                <a:ea typeface="Cambria" panose="02040503050406030204" pitchFamily="18" charset="0"/>
              </a:rPr>
              <a:t>NPA levels 1%</a:t>
            </a:r>
          </a:p>
          <a:p>
            <a:pPr marL="0" indent="0">
              <a:buNone/>
            </a:pPr>
            <a:endParaRPr lang="en-US" sz="1400" dirty="0">
              <a:solidFill>
                <a:schemeClr val="bg2">
                  <a:lumMod val="50000"/>
                </a:schemeClr>
              </a:solidFill>
              <a:latin typeface="PT Sans Narrow" panose="020B0604020202020204" charset="0"/>
              <a:ea typeface="Cambria" panose="02040503050406030204" pitchFamily="18" charset="0"/>
            </a:endParaRPr>
          </a:p>
        </p:txBody>
      </p:sp>
      <p:sp>
        <p:nvSpPr>
          <p:cNvPr id="95" name="Google Shape;95;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Answers to the Questionnaire (Data)</a:t>
            </a:r>
            <a:endParaRPr sz="3600" b="1" i="0" u="none" strike="noStrike" cap="none">
              <a:solidFill>
                <a:schemeClr val="accent1"/>
              </a:solidFill>
              <a:latin typeface="PT Sans Narrow"/>
              <a:ea typeface="PT Sans Narrow"/>
              <a:cs typeface="PT Sans Narrow"/>
              <a:sym typeface="PT Sans Narrow"/>
            </a:endParaRPr>
          </a:p>
        </p:txBody>
      </p:sp>
      <p:pic>
        <p:nvPicPr>
          <p:cNvPr id="4" name="Picture 3">
            <a:extLst>
              <a:ext uri="{FF2B5EF4-FFF2-40B4-BE49-F238E27FC236}">
                <a16:creationId xmlns:a16="http://schemas.microsoft.com/office/drawing/2014/main" id="{BB304C28-6F8F-49E5-8D36-89BB90FA930A}"/>
              </a:ext>
            </a:extLst>
          </p:cNvPr>
          <p:cNvPicPr>
            <a:picLocks noChangeAspect="1"/>
          </p:cNvPicPr>
          <p:nvPr/>
        </p:nvPicPr>
        <p:blipFill rotWithShape="1">
          <a:blip r:embed="rId3"/>
          <a:srcRect r="39682"/>
          <a:stretch/>
        </p:blipFill>
        <p:spPr>
          <a:xfrm>
            <a:off x="311700" y="1386596"/>
            <a:ext cx="3154514" cy="1543224"/>
          </a:xfrm>
          <a:prstGeom prst="rect">
            <a:avLst/>
          </a:prstGeom>
          <a:ln>
            <a:solidFill>
              <a:schemeClr val="bg2"/>
            </a:solidFill>
          </a:ln>
        </p:spPr>
      </p:pic>
      <p:pic>
        <p:nvPicPr>
          <p:cNvPr id="5" name="Picture 4">
            <a:extLst>
              <a:ext uri="{FF2B5EF4-FFF2-40B4-BE49-F238E27FC236}">
                <a16:creationId xmlns:a16="http://schemas.microsoft.com/office/drawing/2014/main" id="{2F1D821C-06D8-476D-AF07-7A17CA1AF6E4}"/>
              </a:ext>
            </a:extLst>
          </p:cNvPr>
          <p:cNvPicPr>
            <a:picLocks noChangeAspect="1"/>
          </p:cNvPicPr>
          <p:nvPr/>
        </p:nvPicPr>
        <p:blipFill rotWithShape="1">
          <a:blip r:embed="rId4"/>
          <a:srcRect t="6017" r="50414" b="12228"/>
          <a:stretch/>
        </p:blipFill>
        <p:spPr>
          <a:xfrm>
            <a:off x="311700" y="3025801"/>
            <a:ext cx="3154514" cy="1543224"/>
          </a:xfrm>
          <a:prstGeom prst="rect">
            <a:avLst/>
          </a:prstGeom>
          <a:ln>
            <a:solidFill>
              <a:schemeClr val="bg2"/>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3600"/>
              <a:buFont typeface="PT Sans Narrow"/>
              <a:buNone/>
            </a:pPr>
            <a:r>
              <a:rPr lang="en-US" dirty="0"/>
              <a:t>Existing System</a:t>
            </a:r>
            <a:endParaRPr sz="3600" b="1" i="0" u="none" strike="noStrike" cap="none" dirty="0">
              <a:solidFill>
                <a:schemeClr val="accent1"/>
              </a:solidFill>
              <a:latin typeface="PT Sans Narrow"/>
              <a:ea typeface="PT Sans Narrow"/>
              <a:cs typeface="PT Sans Narrow"/>
              <a:sym typeface="PT Sans Narrow"/>
            </a:endParaRPr>
          </a:p>
        </p:txBody>
      </p:sp>
      <p:sp>
        <p:nvSpPr>
          <p:cNvPr id="3" name="TextBox 2">
            <a:extLst>
              <a:ext uri="{FF2B5EF4-FFF2-40B4-BE49-F238E27FC236}">
                <a16:creationId xmlns:a16="http://schemas.microsoft.com/office/drawing/2014/main" id="{9DC64B3E-9BC6-4658-B3C4-F6F1A3612A65}"/>
              </a:ext>
            </a:extLst>
          </p:cNvPr>
          <p:cNvSpPr txBox="1"/>
          <p:nvPr/>
        </p:nvSpPr>
        <p:spPr>
          <a:xfrm>
            <a:off x="390293" y="1271239"/>
            <a:ext cx="771664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Exchange of Invoice and other documents multiple times to multiple entities, involving trust and data to third parties</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Fraudulent documents</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Overvaluation/ Non-existence of Collateral</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Dichotomies in sanctioning procedures (MSMEs vs. High Profile Clients)</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Lack of Tools to identify high-risk patterns and transactions</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Lack of oversight/ Collusion with Senior Management on compliance deviation</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Inefficient and Manual verification and validation</a:t>
            </a:r>
          </a:p>
          <a:p>
            <a:pPr marL="285750" indent="-285750">
              <a:buFont typeface="Arial" panose="020B0604020202020204" pitchFamily="34" charset="0"/>
              <a:buChar char="•"/>
            </a:pPr>
            <a:r>
              <a:rPr lang="en-US" sz="2000" dirty="0">
                <a:latin typeface="PT Sans Narrow" panose="020B0604020202020204" charset="0"/>
                <a:ea typeface="Cambria" panose="02040503050406030204" pitchFamily="18" charset="0"/>
              </a:rPr>
              <a:t>High borrowing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Proposed Solution</a:t>
            </a:r>
            <a:endParaRPr i="0" u="none" strike="noStrike" cap="none" dirty="0">
              <a:solidFill>
                <a:schemeClr val="accent1"/>
              </a:solidFill>
            </a:endParaRPr>
          </a:p>
        </p:txBody>
      </p:sp>
      <p:sp>
        <p:nvSpPr>
          <p:cNvPr id="2" name="Text Placeholder 1">
            <a:extLst>
              <a:ext uri="{FF2B5EF4-FFF2-40B4-BE49-F238E27FC236}">
                <a16:creationId xmlns:a16="http://schemas.microsoft.com/office/drawing/2014/main" id="{D03699E2-C601-4DD2-9E58-8CEF9518723D}"/>
              </a:ext>
            </a:extLst>
          </p:cNvPr>
          <p:cNvSpPr>
            <a:spLocks noGrp="1"/>
          </p:cNvSpPr>
          <p:nvPr>
            <p:ph type="body" idx="1"/>
          </p:nvPr>
        </p:nvSpPr>
        <p:spPr>
          <a:xfrm>
            <a:off x="311700" y="1266325"/>
            <a:ext cx="5456054" cy="3621764"/>
          </a:xfrm>
        </p:spPr>
        <p:txBody>
          <a:bodyPr>
            <a:normAutofit/>
          </a:bodyPr>
          <a:lstStyle/>
          <a:p>
            <a:r>
              <a:rPr lang="en-US" sz="1400" dirty="0">
                <a:latin typeface="PT Sans Narrow" panose="020B0604020202020204" charset="0"/>
                <a:ea typeface="Cambria" panose="02040503050406030204" pitchFamily="18" charset="0"/>
              </a:rPr>
              <a:t>Blockchain based electronic negotiable instruments for Trade Finance in the Gems and Jewellery Industry</a:t>
            </a:r>
          </a:p>
          <a:p>
            <a:pPr>
              <a:lnSpc>
                <a:spcPct val="100000"/>
              </a:lnSpc>
            </a:pPr>
            <a:r>
              <a:rPr lang="en-US" sz="1400" dirty="0">
                <a:latin typeface="PT Sans Narrow" panose="020B0604020202020204" charset="0"/>
                <a:ea typeface="Cambria" panose="02040503050406030204" pitchFamily="18" charset="0"/>
              </a:rPr>
              <a:t>Enables uniform screening and sanctioning mechanisms</a:t>
            </a:r>
          </a:p>
          <a:p>
            <a:pPr>
              <a:lnSpc>
                <a:spcPct val="100000"/>
              </a:lnSpc>
            </a:pPr>
            <a:r>
              <a:rPr lang="en-US" sz="1400" dirty="0">
                <a:latin typeface="PT Sans Narrow" panose="020B0604020202020204" charset="0"/>
                <a:ea typeface="Cambria" panose="02040503050406030204" pitchFamily="18" charset="0"/>
              </a:rPr>
              <a:t>Ensures transaction integrity, member authentication and non-repudiation, assesses buyer credit limit, collateral security, inventory valuation</a:t>
            </a:r>
          </a:p>
          <a:p>
            <a:pPr>
              <a:lnSpc>
                <a:spcPct val="100000"/>
              </a:lnSpc>
            </a:pPr>
            <a:r>
              <a:rPr lang="en-US" sz="1400" dirty="0">
                <a:latin typeface="PT Sans Narrow" panose="020B0604020202020204" charset="0"/>
                <a:ea typeface="Cambria" panose="02040503050406030204" pitchFamily="18" charset="0"/>
              </a:rPr>
              <a:t>Protection against risk of non-completion via automated event-driven executing Smart Contracts</a:t>
            </a:r>
          </a:p>
          <a:p>
            <a:r>
              <a:rPr lang="en-US" sz="1400" dirty="0">
                <a:latin typeface="PT Sans Narrow" panose="020B0604020202020204" charset="0"/>
                <a:ea typeface="Cambria" panose="02040503050406030204" pitchFamily="18" charset="0"/>
              </a:rPr>
              <a:t>Reduces fraud risk by complementing paper documents with unique digital copies with full life cycle and audit trail</a:t>
            </a:r>
          </a:p>
          <a:p>
            <a:r>
              <a:rPr lang="en-US" sz="1400" dirty="0">
                <a:latin typeface="PT Sans Narrow" panose="020B0604020202020204" charset="0"/>
                <a:ea typeface="Cambria" panose="02040503050406030204" pitchFamily="18" charset="0"/>
              </a:rPr>
              <a:t>Addresses gap in regulatory scrutiny (Off Balance Sheet - contingent liabilities)</a:t>
            </a:r>
          </a:p>
          <a:p>
            <a:pPr lvl="1">
              <a:spcBef>
                <a:spcPts val="0"/>
              </a:spcBef>
            </a:pPr>
            <a:r>
              <a:rPr lang="en-US" sz="1200" dirty="0">
                <a:latin typeface="PT Sans Narrow" panose="020B0604020202020204" charset="0"/>
                <a:ea typeface="Cambria" panose="02040503050406030204" pitchFamily="18" charset="0"/>
              </a:rPr>
              <a:t>Concurrent auditing built-into the system</a:t>
            </a:r>
          </a:p>
          <a:p>
            <a:pPr lvl="1">
              <a:spcBef>
                <a:spcPts val="0"/>
              </a:spcBef>
            </a:pPr>
            <a:r>
              <a:rPr lang="en-US" sz="1200" dirty="0">
                <a:latin typeface="PT Sans Narrow" panose="020B0604020202020204" charset="0"/>
                <a:ea typeface="Cambria" panose="02040503050406030204" pitchFamily="18" charset="0"/>
              </a:rPr>
              <a:t>Immutable record of “Contingent Credits” for regulatory reporting</a:t>
            </a:r>
          </a:p>
          <a:p>
            <a:r>
              <a:rPr lang="en-US" sz="1400" dirty="0">
                <a:latin typeface="PT Sans Narrow" panose="020B0604020202020204" charset="0"/>
                <a:ea typeface="Cambria" panose="02040503050406030204" pitchFamily="18" charset="0"/>
              </a:rPr>
              <a:t>Highly Available systems</a:t>
            </a:r>
          </a:p>
          <a:p>
            <a:endParaRPr lang="en-US" sz="1500" dirty="0">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FDC3D354-3AC5-4CE8-B7F8-9B3527D7089B}"/>
              </a:ext>
            </a:extLst>
          </p:cNvPr>
          <p:cNvGraphicFramePr>
            <a:graphicFrameLocks noGrp="1"/>
          </p:cNvGraphicFramePr>
          <p:nvPr>
            <p:extLst>
              <p:ext uri="{D42A27DB-BD31-4B8C-83A1-F6EECF244321}">
                <p14:modId xmlns:p14="http://schemas.microsoft.com/office/powerpoint/2010/main" val="4274766430"/>
              </p:ext>
            </p:extLst>
          </p:nvPr>
        </p:nvGraphicFramePr>
        <p:xfrm>
          <a:off x="5767754" y="1280624"/>
          <a:ext cx="3271635" cy="3235105"/>
        </p:xfrm>
        <a:graphic>
          <a:graphicData uri="http://schemas.openxmlformats.org/drawingml/2006/table">
            <a:tbl>
              <a:tblPr firstRow="1" bandRow="1">
                <a:tableStyleId>{69012ECD-51FC-41F1-AA8D-1B2483CD663E}</a:tableStyleId>
              </a:tblPr>
              <a:tblGrid>
                <a:gridCol w="1414699">
                  <a:extLst>
                    <a:ext uri="{9D8B030D-6E8A-4147-A177-3AD203B41FA5}">
                      <a16:colId xmlns:a16="http://schemas.microsoft.com/office/drawing/2014/main" val="504244233"/>
                    </a:ext>
                  </a:extLst>
                </a:gridCol>
                <a:gridCol w="928468">
                  <a:extLst>
                    <a:ext uri="{9D8B030D-6E8A-4147-A177-3AD203B41FA5}">
                      <a16:colId xmlns:a16="http://schemas.microsoft.com/office/drawing/2014/main" val="2704735178"/>
                    </a:ext>
                  </a:extLst>
                </a:gridCol>
                <a:gridCol w="928468">
                  <a:extLst>
                    <a:ext uri="{9D8B030D-6E8A-4147-A177-3AD203B41FA5}">
                      <a16:colId xmlns:a16="http://schemas.microsoft.com/office/drawing/2014/main" val="3153841391"/>
                    </a:ext>
                  </a:extLst>
                </a:gridCol>
              </a:tblGrid>
              <a:tr h="475213">
                <a:tc>
                  <a:txBody>
                    <a:bodyPr/>
                    <a:lstStyle/>
                    <a:p>
                      <a:pPr algn="l"/>
                      <a:r>
                        <a:rPr lang="en-US" sz="1000" dirty="0">
                          <a:solidFill>
                            <a:schemeClr val="bg1"/>
                          </a:solidFill>
                          <a:latin typeface="Cambria" panose="02040503050406030204" pitchFamily="18" charset="0"/>
                          <a:ea typeface="Cambria" panose="02040503050406030204" pitchFamily="18" charset="0"/>
                        </a:rPr>
                        <a:t>Cost Structure</a:t>
                      </a:r>
                      <a:endParaRPr lang="en-IN" sz="1000" dirty="0">
                        <a:solidFill>
                          <a:schemeClr val="bg1"/>
                        </a:solidFill>
                        <a:latin typeface="Cambria" panose="02040503050406030204" pitchFamily="18" charset="0"/>
                        <a:ea typeface="Cambria" panose="02040503050406030204" pitchFamily="18" charset="0"/>
                      </a:endParaRPr>
                    </a:p>
                  </a:txBody>
                  <a:tcPr anchor="ctr"/>
                </a:tc>
                <a:tc>
                  <a:txBody>
                    <a:bodyPr/>
                    <a:lstStyle/>
                    <a:p>
                      <a:pPr algn="l"/>
                      <a:r>
                        <a:rPr lang="en-US" sz="1000" dirty="0">
                          <a:solidFill>
                            <a:schemeClr val="bg1"/>
                          </a:solidFill>
                          <a:latin typeface="Cambria" panose="02040503050406030204" pitchFamily="18" charset="0"/>
                          <a:ea typeface="Cambria" panose="02040503050406030204" pitchFamily="18" charset="0"/>
                        </a:rPr>
                        <a:t>Current State</a:t>
                      </a:r>
                      <a:endParaRPr lang="en-IN" sz="1000" dirty="0">
                        <a:solidFill>
                          <a:schemeClr val="bg1"/>
                        </a:solidFill>
                        <a:latin typeface="Cambria" panose="02040503050406030204" pitchFamily="18" charset="0"/>
                        <a:ea typeface="Cambria" panose="02040503050406030204" pitchFamily="18" charset="0"/>
                      </a:endParaRPr>
                    </a:p>
                  </a:txBody>
                  <a:tcPr anchor="ctr"/>
                </a:tc>
                <a:tc>
                  <a:txBody>
                    <a:bodyPr/>
                    <a:lstStyle/>
                    <a:p>
                      <a:pPr algn="l"/>
                      <a:r>
                        <a:rPr lang="en-US" sz="1000" dirty="0">
                          <a:solidFill>
                            <a:schemeClr val="bg1"/>
                          </a:solidFill>
                          <a:latin typeface="Cambria" panose="02040503050406030204" pitchFamily="18" charset="0"/>
                          <a:ea typeface="Cambria" panose="02040503050406030204" pitchFamily="18" charset="0"/>
                        </a:rPr>
                        <a:t>Proposed Solution</a:t>
                      </a:r>
                      <a:endParaRPr lang="en-IN" sz="1000" dirty="0">
                        <a:solidFill>
                          <a:schemeClr val="bg1"/>
                        </a:solidFill>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589686437"/>
                  </a:ext>
                </a:extLst>
              </a:tr>
              <a:tr h="444751">
                <a:tc>
                  <a:txBody>
                    <a:bodyPr/>
                    <a:lstStyle/>
                    <a:p>
                      <a:pPr algn="l"/>
                      <a:r>
                        <a:rPr lang="en-US" sz="1000" dirty="0">
                          <a:solidFill>
                            <a:schemeClr val="bg2">
                              <a:lumMod val="50000"/>
                            </a:schemeClr>
                          </a:solidFill>
                          <a:latin typeface="Cambria" panose="02040503050406030204" pitchFamily="18" charset="0"/>
                          <a:ea typeface="Cambria" panose="02040503050406030204" pitchFamily="18" charset="0"/>
                        </a:rPr>
                        <a:t>Interest Charges</a:t>
                      </a:r>
                      <a:endParaRPr lang="en-IN" sz="1000" dirty="0">
                        <a:solidFill>
                          <a:schemeClr val="bg2">
                            <a:lumMod val="50000"/>
                          </a:schemeClr>
                        </a:solidFill>
                        <a:latin typeface="Cambria" panose="02040503050406030204" pitchFamily="18" charset="0"/>
                        <a:ea typeface="Cambria" panose="02040503050406030204" pitchFamily="18" charset="0"/>
                      </a:endParaRPr>
                    </a:p>
                  </a:txBody>
                  <a:tcPr anchor="ctr"/>
                </a:tc>
                <a:tc>
                  <a:txBody>
                    <a:bodyPr/>
                    <a:lstStyle/>
                    <a:p>
                      <a:pPr algn="ctr"/>
                      <a:r>
                        <a:rPr lang="en-IN" sz="1600" dirty="0">
                          <a:solidFill>
                            <a:schemeClr val="bg2">
                              <a:lumMod val="50000"/>
                            </a:schemeClr>
                          </a:solidFill>
                          <a:latin typeface="Cambria" panose="02040503050406030204" pitchFamily="18" charset="0"/>
                          <a:ea typeface="Cambria" panose="02040503050406030204" pitchFamily="18" charset="0"/>
                          <a:sym typeface="Wingdings" panose="05000000000000000000" pitchFamily="2" charset="2"/>
                        </a:rPr>
                        <a:t></a:t>
                      </a:r>
                      <a:endParaRPr lang="en-IN" sz="1600" dirty="0">
                        <a:solidFill>
                          <a:schemeClr val="bg2">
                            <a:lumMod val="50000"/>
                          </a:schemeClr>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586359107"/>
                  </a:ext>
                </a:extLst>
              </a:tr>
              <a:tr h="444751">
                <a:tc>
                  <a:txBody>
                    <a:bodyPr/>
                    <a:lstStyle/>
                    <a:p>
                      <a:pPr algn="l"/>
                      <a:r>
                        <a:rPr lang="en-US" sz="1000" dirty="0">
                          <a:solidFill>
                            <a:schemeClr val="bg2">
                              <a:lumMod val="50000"/>
                            </a:schemeClr>
                          </a:solidFill>
                          <a:latin typeface="Cambria" panose="02040503050406030204" pitchFamily="18" charset="0"/>
                          <a:ea typeface="Cambria" panose="02040503050406030204" pitchFamily="18" charset="0"/>
                        </a:rPr>
                        <a:t>Cost of Issuing LC</a:t>
                      </a:r>
                      <a:endParaRPr lang="en-IN" sz="1000" dirty="0">
                        <a:solidFill>
                          <a:schemeClr val="bg2">
                            <a:lumMod val="50000"/>
                          </a:schemeClr>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348310429"/>
                  </a:ext>
                </a:extLst>
              </a:tr>
              <a:tr h="475213">
                <a:tc>
                  <a:txBody>
                    <a:bodyPr/>
                    <a:lstStyle/>
                    <a:p>
                      <a:pPr algn="l"/>
                      <a:r>
                        <a:rPr lang="en-IN" sz="1000" dirty="0">
                          <a:solidFill>
                            <a:schemeClr val="bg2">
                              <a:lumMod val="50000"/>
                            </a:schemeClr>
                          </a:solidFill>
                          <a:latin typeface="Cambria" panose="02040503050406030204" pitchFamily="18" charset="0"/>
                          <a:ea typeface="Cambria" panose="02040503050406030204" pitchFamily="18" charset="0"/>
                        </a:rPr>
                        <a:t>Forward / Hedging Cost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1553060063"/>
                  </a:ext>
                </a:extLst>
              </a:tr>
              <a:tr h="444751">
                <a:tc>
                  <a:txBody>
                    <a:bodyPr/>
                    <a:lstStyle/>
                    <a:p>
                      <a:pPr algn="l"/>
                      <a:r>
                        <a:rPr lang="en-IN" sz="1000" dirty="0">
                          <a:solidFill>
                            <a:schemeClr val="bg2">
                              <a:lumMod val="50000"/>
                            </a:schemeClr>
                          </a:solidFill>
                          <a:latin typeface="Cambria" panose="02040503050406030204" pitchFamily="18" charset="0"/>
                          <a:ea typeface="Cambria" panose="02040503050406030204" pitchFamily="18" charset="0"/>
                        </a:rPr>
                        <a:t>Arrangement fee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4090747512"/>
                  </a:ext>
                </a:extLst>
              </a:tr>
              <a:tr h="475213">
                <a:tc>
                  <a:txBody>
                    <a:bodyPr/>
                    <a:lstStyle/>
                    <a:p>
                      <a:pPr algn="l"/>
                      <a:r>
                        <a:rPr lang="en-IN" sz="1000" dirty="0">
                          <a:solidFill>
                            <a:schemeClr val="bg2">
                              <a:lumMod val="50000"/>
                            </a:schemeClr>
                          </a:solidFill>
                          <a:latin typeface="Cambria" panose="02040503050406030204" pitchFamily="18" charset="0"/>
                          <a:ea typeface="Cambria" panose="02040503050406030204" pitchFamily="18" charset="0"/>
                        </a:rPr>
                        <a:t>Intermediary bank charges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185621141"/>
                  </a:ext>
                </a:extLst>
              </a:tr>
              <a:tr h="4752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2">
                              <a:lumMod val="50000"/>
                            </a:schemeClr>
                          </a:solidFill>
                          <a:latin typeface="Cambria" panose="02040503050406030204" pitchFamily="18" charset="0"/>
                          <a:ea typeface="Cambria" panose="02040503050406030204" pitchFamily="18" charset="0"/>
                        </a:rPr>
                        <a:t>Withholding Tax(WHT)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Wingdings" panose="05000000000000000000" pitchFamily="2" charset="2"/>
                        </a:rPr>
                        <a:t></a:t>
                      </a: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695D46">
                            <a:lumMod val="50000"/>
                          </a:srgbClr>
                        </a:solidFill>
                        <a:effectLst/>
                        <a:uLnTx/>
                        <a:uFillTx/>
                        <a:latin typeface="Cambria" panose="02040503050406030204" pitchFamily="18" charset="0"/>
                        <a:ea typeface="Cambria" panose="02040503050406030204" pitchFamily="18" charset="0"/>
                        <a:cs typeface="+mn-cs"/>
                        <a:sym typeface="Arial"/>
                      </a:endParaRPr>
                    </a:p>
                  </a:txBody>
                  <a:tcPr anchor="ctr"/>
                </a:tc>
                <a:extLst>
                  <a:ext uri="{0D108BD9-81ED-4DB2-BD59-A6C34878D82A}">
                    <a16:rowId xmlns:a16="http://schemas.microsoft.com/office/drawing/2014/main" val="17260012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dirty="0"/>
              <a:t>Application Specific - Architecture</a:t>
            </a:r>
            <a:endParaRPr dirty="0"/>
          </a:p>
        </p:txBody>
      </p:sp>
      <p:sp>
        <p:nvSpPr>
          <p:cNvPr id="10" name="Rectangle: Rounded Corners 9">
            <a:extLst>
              <a:ext uri="{FF2B5EF4-FFF2-40B4-BE49-F238E27FC236}">
                <a16:creationId xmlns:a16="http://schemas.microsoft.com/office/drawing/2014/main" id="{28566EA2-6CDB-45C7-9495-FC1F5624ED13}"/>
              </a:ext>
            </a:extLst>
          </p:cNvPr>
          <p:cNvSpPr/>
          <p:nvPr/>
        </p:nvSpPr>
        <p:spPr>
          <a:xfrm>
            <a:off x="1472244" y="3014495"/>
            <a:ext cx="4901609" cy="183394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bg2">
                    <a:lumMod val="50000"/>
                  </a:schemeClr>
                </a:solidFill>
                <a:latin typeface="Cambria" panose="02040503050406030204" pitchFamily="18" charset="0"/>
                <a:ea typeface="Cambria" panose="02040503050406030204" pitchFamily="18" charset="0"/>
              </a:rPr>
              <a:t>  Hyperledger Fabric</a:t>
            </a:r>
            <a:endParaRPr lang="en-IN" sz="1200" b="1" dirty="0">
              <a:solidFill>
                <a:schemeClr val="bg2">
                  <a:lumMod val="50000"/>
                </a:schemeClr>
              </a:solidFill>
              <a:latin typeface="Cambria" panose="02040503050406030204" pitchFamily="18" charset="0"/>
              <a:ea typeface="Cambria" panose="02040503050406030204" pitchFamily="18" charset="0"/>
            </a:endParaRPr>
          </a:p>
        </p:txBody>
      </p:sp>
      <p:sp>
        <p:nvSpPr>
          <p:cNvPr id="4" name="Rectangle: Rounded Corners 3">
            <a:extLst>
              <a:ext uri="{FF2B5EF4-FFF2-40B4-BE49-F238E27FC236}">
                <a16:creationId xmlns:a16="http://schemas.microsoft.com/office/drawing/2014/main" id="{447A339E-CF71-4590-B915-B6CEED2EADCB}"/>
              </a:ext>
            </a:extLst>
          </p:cNvPr>
          <p:cNvSpPr/>
          <p:nvPr/>
        </p:nvSpPr>
        <p:spPr>
          <a:xfrm>
            <a:off x="1472244" y="1275904"/>
            <a:ext cx="4901609" cy="7074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bg2">
                    <a:lumMod val="50000"/>
                  </a:schemeClr>
                </a:solidFill>
                <a:latin typeface="Cambria" panose="02040503050406030204" pitchFamily="18" charset="0"/>
                <a:ea typeface="Cambria" panose="02040503050406030204" pitchFamily="18" charset="0"/>
              </a:rPr>
              <a:t>  Trade Finance Product Server</a:t>
            </a:r>
            <a:endParaRPr lang="en-IN" sz="1200" b="1" dirty="0">
              <a:solidFill>
                <a:schemeClr val="bg2">
                  <a:lumMod val="50000"/>
                </a:schemeClr>
              </a:solidFill>
              <a:latin typeface="Cambria" panose="02040503050406030204" pitchFamily="18" charset="0"/>
              <a:ea typeface="Cambria" panose="02040503050406030204" pitchFamily="18" charset="0"/>
            </a:endParaRPr>
          </a:p>
        </p:txBody>
      </p:sp>
      <p:sp>
        <p:nvSpPr>
          <p:cNvPr id="3" name="Rectangle: Rounded Corners 2">
            <a:extLst>
              <a:ext uri="{FF2B5EF4-FFF2-40B4-BE49-F238E27FC236}">
                <a16:creationId xmlns:a16="http://schemas.microsoft.com/office/drawing/2014/main" id="{9EFF7C8D-E775-4BBA-ACC8-47440F04D865}"/>
              </a:ext>
            </a:extLst>
          </p:cNvPr>
          <p:cNvSpPr/>
          <p:nvPr/>
        </p:nvSpPr>
        <p:spPr>
          <a:xfrm>
            <a:off x="2597902" y="1606805"/>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HTML/ CSS/ JS</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7" name="Rectangle: Rounded Corners 6">
            <a:extLst>
              <a:ext uri="{FF2B5EF4-FFF2-40B4-BE49-F238E27FC236}">
                <a16:creationId xmlns:a16="http://schemas.microsoft.com/office/drawing/2014/main" id="{F6B69C5A-53B6-48A9-BDEC-3D8F1FE6D860}"/>
              </a:ext>
            </a:extLst>
          </p:cNvPr>
          <p:cNvSpPr/>
          <p:nvPr/>
        </p:nvSpPr>
        <p:spPr>
          <a:xfrm>
            <a:off x="4212090" y="1614836"/>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MongoDB</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9" name="Rectangle: Rounded Corners 8">
            <a:extLst>
              <a:ext uri="{FF2B5EF4-FFF2-40B4-BE49-F238E27FC236}">
                <a16:creationId xmlns:a16="http://schemas.microsoft.com/office/drawing/2014/main" id="{237B3232-94CA-41A0-981F-E2ADDE69D686}"/>
              </a:ext>
            </a:extLst>
          </p:cNvPr>
          <p:cNvSpPr/>
          <p:nvPr/>
        </p:nvSpPr>
        <p:spPr>
          <a:xfrm>
            <a:off x="1472244" y="2145199"/>
            <a:ext cx="4901609" cy="7074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bg2">
                    <a:lumMod val="50000"/>
                  </a:schemeClr>
                </a:solidFill>
                <a:latin typeface="Cambria" panose="02040503050406030204" pitchFamily="18" charset="0"/>
                <a:ea typeface="Cambria" panose="02040503050406030204" pitchFamily="18" charset="0"/>
              </a:rPr>
              <a:t>  Blockchain API Gateway</a:t>
            </a:r>
            <a:endParaRPr lang="en-IN" sz="1200" b="1" dirty="0">
              <a:solidFill>
                <a:schemeClr val="bg2">
                  <a:lumMod val="50000"/>
                </a:schemeClr>
              </a:solidFill>
              <a:latin typeface="Cambria" panose="02040503050406030204" pitchFamily="18" charset="0"/>
              <a:ea typeface="Cambria" panose="02040503050406030204" pitchFamily="18" charset="0"/>
            </a:endParaRPr>
          </a:p>
        </p:txBody>
      </p:sp>
      <p:sp>
        <p:nvSpPr>
          <p:cNvPr id="11" name="Rectangle: Rounded Corners 10">
            <a:extLst>
              <a:ext uri="{FF2B5EF4-FFF2-40B4-BE49-F238E27FC236}">
                <a16:creationId xmlns:a16="http://schemas.microsoft.com/office/drawing/2014/main" id="{C0CF738B-CE50-495A-A330-72741F9AF8AF}"/>
              </a:ext>
            </a:extLst>
          </p:cNvPr>
          <p:cNvSpPr/>
          <p:nvPr/>
        </p:nvSpPr>
        <p:spPr>
          <a:xfrm>
            <a:off x="1749182" y="246434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NodeJS</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2" name="Rectangle: Rounded Corners 11">
            <a:extLst>
              <a:ext uri="{FF2B5EF4-FFF2-40B4-BE49-F238E27FC236}">
                <a16:creationId xmlns:a16="http://schemas.microsoft.com/office/drawing/2014/main" id="{4C8959FA-C678-4B4D-BB78-97F377E54EBA}"/>
              </a:ext>
            </a:extLst>
          </p:cNvPr>
          <p:cNvSpPr/>
          <p:nvPr/>
        </p:nvSpPr>
        <p:spPr>
          <a:xfrm>
            <a:off x="3375471" y="246434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2">
                    <a:lumMod val="50000"/>
                  </a:schemeClr>
                </a:solidFill>
                <a:latin typeface="Cambria" panose="02040503050406030204" pitchFamily="18" charset="0"/>
                <a:ea typeface="Cambria" panose="02040503050406030204" pitchFamily="18" charset="0"/>
              </a:rPr>
              <a:t>ExpressJS</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3" name="Rectangle: Rounded Corners 12">
            <a:extLst>
              <a:ext uri="{FF2B5EF4-FFF2-40B4-BE49-F238E27FC236}">
                <a16:creationId xmlns:a16="http://schemas.microsoft.com/office/drawing/2014/main" id="{1DC17266-F802-4A43-8382-F0C15E8EFEB8}"/>
              </a:ext>
            </a:extLst>
          </p:cNvPr>
          <p:cNvSpPr/>
          <p:nvPr/>
        </p:nvSpPr>
        <p:spPr>
          <a:xfrm>
            <a:off x="4874662" y="246434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Hyperledger Fabric SDK</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50040677-BF2C-49E6-9F4D-6489412362C3}"/>
              </a:ext>
            </a:extLst>
          </p:cNvPr>
          <p:cNvSpPr/>
          <p:nvPr/>
        </p:nvSpPr>
        <p:spPr>
          <a:xfrm>
            <a:off x="1749182" y="363393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Request LC</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5" name="Rectangle: Rounded Corners 14">
            <a:extLst>
              <a:ext uri="{FF2B5EF4-FFF2-40B4-BE49-F238E27FC236}">
                <a16:creationId xmlns:a16="http://schemas.microsoft.com/office/drawing/2014/main" id="{B7F6C848-E7F7-4BB3-8396-F71C935163F8}"/>
              </a:ext>
            </a:extLst>
          </p:cNvPr>
          <p:cNvSpPr/>
          <p:nvPr/>
        </p:nvSpPr>
        <p:spPr>
          <a:xfrm>
            <a:off x="3375470" y="363393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Issue LC</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51DFACDF-1510-4C71-8C0D-E4AA101E884E}"/>
              </a:ext>
            </a:extLst>
          </p:cNvPr>
          <p:cNvSpPr/>
          <p:nvPr/>
        </p:nvSpPr>
        <p:spPr>
          <a:xfrm>
            <a:off x="4934697" y="3633767"/>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Request Payment</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19" name="Rectangle: Rounded Corners 18">
            <a:extLst>
              <a:ext uri="{FF2B5EF4-FFF2-40B4-BE49-F238E27FC236}">
                <a16:creationId xmlns:a16="http://schemas.microsoft.com/office/drawing/2014/main" id="{62E87D9E-0681-46E4-BA72-A3AAAAF6149B}"/>
              </a:ext>
            </a:extLst>
          </p:cNvPr>
          <p:cNvSpPr/>
          <p:nvPr/>
        </p:nvSpPr>
        <p:spPr>
          <a:xfrm>
            <a:off x="4934697" y="4365459"/>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Buyer</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5" name="Rectangle: Rounded Corners 4">
            <a:extLst>
              <a:ext uri="{FF2B5EF4-FFF2-40B4-BE49-F238E27FC236}">
                <a16:creationId xmlns:a16="http://schemas.microsoft.com/office/drawing/2014/main" id="{2D91588F-1B10-44FA-BD81-08A51CCD442A}"/>
              </a:ext>
            </a:extLst>
          </p:cNvPr>
          <p:cNvSpPr/>
          <p:nvPr/>
        </p:nvSpPr>
        <p:spPr>
          <a:xfrm>
            <a:off x="1664446" y="3380458"/>
            <a:ext cx="4464854" cy="653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2">
                    <a:lumMod val="50000"/>
                  </a:schemeClr>
                </a:solidFill>
                <a:latin typeface="Cambria" panose="02040503050406030204" pitchFamily="18" charset="0"/>
                <a:ea typeface="Cambria" panose="02040503050406030204" pitchFamily="18" charset="0"/>
              </a:rPr>
              <a:t>  Smart Contract</a:t>
            </a:r>
            <a:endParaRPr lang="en-IN" sz="1100" b="1" dirty="0">
              <a:solidFill>
                <a:schemeClr val="bg2">
                  <a:lumMod val="50000"/>
                </a:schemeClr>
              </a:solidFill>
              <a:latin typeface="Cambria" panose="02040503050406030204" pitchFamily="18" charset="0"/>
              <a:ea typeface="Cambria" panose="02040503050406030204" pitchFamily="18" charset="0"/>
            </a:endParaRPr>
          </a:p>
        </p:txBody>
      </p:sp>
      <p:sp>
        <p:nvSpPr>
          <p:cNvPr id="20" name="Rectangle: Rounded Corners 19">
            <a:extLst>
              <a:ext uri="{FF2B5EF4-FFF2-40B4-BE49-F238E27FC236}">
                <a16:creationId xmlns:a16="http://schemas.microsoft.com/office/drawing/2014/main" id="{741F6127-C78C-437C-95C6-8EF1A6487FBE}"/>
              </a:ext>
            </a:extLst>
          </p:cNvPr>
          <p:cNvSpPr/>
          <p:nvPr/>
        </p:nvSpPr>
        <p:spPr>
          <a:xfrm>
            <a:off x="3375470" y="4366623"/>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Seller</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22" name="Rectangle: Rounded Corners 21">
            <a:extLst>
              <a:ext uri="{FF2B5EF4-FFF2-40B4-BE49-F238E27FC236}">
                <a16:creationId xmlns:a16="http://schemas.microsoft.com/office/drawing/2014/main" id="{0C181B67-BA79-49CD-8A23-3B0421690BFB}"/>
              </a:ext>
            </a:extLst>
          </p:cNvPr>
          <p:cNvSpPr/>
          <p:nvPr/>
        </p:nvSpPr>
        <p:spPr>
          <a:xfrm>
            <a:off x="1664446" y="4108522"/>
            <a:ext cx="4464854" cy="66549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bg2">
                    <a:lumMod val="50000"/>
                  </a:schemeClr>
                </a:solidFill>
                <a:latin typeface="Cambria" panose="02040503050406030204" pitchFamily="18" charset="0"/>
                <a:ea typeface="Cambria" panose="02040503050406030204" pitchFamily="18" charset="0"/>
              </a:rPr>
              <a:t>  Identity</a:t>
            </a:r>
            <a:endParaRPr lang="en-IN" sz="1100" b="1" dirty="0">
              <a:solidFill>
                <a:schemeClr val="bg2">
                  <a:lumMod val="50000"/>
                </a:schemeClr>
              </a:solidFill>
              <a:latin typeface="Cambria" panose="02040503050406030204" pitchFamily="18" charset="0"/>
              <a:ea typeface="Cambria" panose="02040503050406030204" pitchFamily="18" charset="0"/>
            </a:endParaRPr>
          </a:p>
        </p:txBody>
      </p:sp>
      <p:sp>
        <p:nvSpPr>
          <p:cNvPr id="31" name="Rectangle: Rounded Corners 30">
            <a:extLst>
              <a:ext uri="{FF2B5EF4-FFF2-40B4-BE49-F238E27FC236}">
                <a16:creationId xmlns:a16="http://schemas.microsoft.com/office/drawing/2014/main" id="{6DD17700-A45F-450E-B5F7-1DD940CAB187}"/>
              </a:ext>
            </a:extLst>
          </p:cNvPr>
          <p:cNvSpPr/>
          <p:nvPr/>
        </p:nvSpPr>
        <p:spPr>
          <a:xfrm>
            <a:off x="1816243" y="4365459"/>
            <a:ext cx="1095153" cy="2893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Bank</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sp>
        <p:nvSpPr>
          <p:cNvPr id="32" name="Rectangle: Rounded Corners 31">
            <a:extLst>
              <a:ext uri="{FF2B5EF4-FFF2-40B4-BE49-F238E27FC236}">
                <a16:creationId xmlns:a16="http://schemas.microsoft.com/office/drawing/2014/main" id="{94F21CA4-2E8F-49FB-AD50-AB3376E72008}"/>
              </a:ext>
            </a:extLst>
          </p:cNvPr>
          <p:cNvSpPr/>
          <p:nvPr/>
        </p:nvSpPr>
        <p:spPr>
          <a:xfrm>
            <a:off x="6904988" y="3294307"/>
            <a:ext cx="766767" cy="12743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50000"/>
                  </a:schemeClr>
                </a:solidFill>
                <a:latin typeface="Cambria" panose="02040503050406030204" pitchFamily="18" charset="0"/>
                <a:ea typeface="Cambria" panose="02040503050406030204" pitchFamily="18" charset="0"/>
              </a:rPr>
              <a:t>CouchDB</a:t>
            </a:r>
            <a:endParaRPr lang="en-IN" sz="1000" dirty="0">
              <a:solidFill>
                <a:schemeClr val="bg2">
                  <a:lumMod val="50000"/>
                </a:schemeClr>
              </a:solidFill>
              <a:latin typeface="Cambria" panose="02040503050406030204" pitchFamily="18" charset="0"/>
              <a:ea typeface="Cambria" panose="02040503050406030204" pitchFamily="18" charset="0"/>
            </a:endParaRPr>
          </a:p>
        </p:txBody>
      </p:sp>
      <p:cxnSp>
        <p:nvCxnSpPr>
          <p:cNvPr id="24" name="Straight Arrow Connector 23">
            <a:extLst>
              <a:ext uri="{FF2B5EF4-FFF2-40B4-BE49-F238E27FC236}">
                <a16:creationId xmlns:a16="http://schemas.microsoft.com/office/drawing/2014/main" id="{32E0B52C-CCA3-4B6E-85F7-E053C8C558C0}"/>
              </a:ext>
            </a:extLst>
          </p:cNvPr>
          <p:cNvCxnSpPr>
            <a:cxnSpLocks/>
            <a:stCxn id="10" idx="3"/>
            <a:endCxn id="32" idx="1"/>
          </p:cNvCxnSpPr>
          <p:nvPr/>
        </p:nvCxnSpPr>
        <p:spPr>
          <a:xfrm>
            <a:off x="6373853" y="3931469"/>
            <a:ext cx="5311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Rectangle 2067">
            <a:extLst>
              <a:ext uri="{FF2B5EF4-FFF2-40B4-BE49-F238E27FC236}">
                <a16:creationId xmlns:a16="http://schemas.microsoft.com/office/drawing/2014/main" id="{C34F76F1-347B-4938-9FE2-90E4D3F56D6F}"/>
              </a:ext>
            </a:extLst>
          </p:cNvPr>
          <p:cNvSpPr/>
          <p:nvPr/>
        </p:nvSpPr>
        <p:spPr>
          <a:xfrm>
            <a:off x="311700" y="1068430"/>
            <a:ext cx="6228207" cy="3544319"/>
          </a:xfrm>
          <a:prstGeom prst="rect">
            <a:avLst/>
          </a:prstGeom>
          <a:noFill/>
          <a:ln w="63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DEE10D8-CA03-4A36-B4E9-9AB62DFD06A5}"/>
              </a:ext>
            </a:extLst>
          </p:cNvPr>
          <p:cNvSpPr>
            <a:spLocks noGrp="1"/>
          </p:cNvSpPr>
          <p:nvPr>
            <p:ph type="title"/>
          </p:nvPr>
        </p:nvSpPr>
        <p:spPr>
          <a:xfrm>
            <a:off x="311700" y="41368"/>
            <a:ext cx="8520600" cy="707400"/>
          </a:xfrm>
        </p:spPr>
        <p:txBody>
          <a:bodyPr/>
          <a:lstStyle/>
          <a:p>
            <a:r>
              <a:rPr lang="en-US" dirty="0"/>
              <a:t>Application Specific-Network </a:t>
            </a:r>
            <a:endParaRPr lang="en-IN" dirty="0"/>
          </a:p>
        </p:txBody>
      </p:sp>
      <p:sp>
        <p:nvSpPr>
          <p:cNvPr id="10" name="Rectangle: Rounded Corners 9">
            <a:extLst>
              <a:ext uri="{FF2B5EF4-FFF2-40B4-BE49-F238E27FC236}">
                <a16:creationId xmlns:a16="http://schemas.microsoft.com/office/drawing/2014/main" id="{D62DCC06-827E-4C3E-A3CF-99B33E2C7A23}"/>
              </a:ext>
            </a:extLst>
          </p:cNvPr>
          <p:cNvSpPr/>
          <p:nvPr/>
        </p:nvSpPr>
        <p:spPr>
          <a:xfrm>
            <a:off x="2387705" y="1178882"/>
            <a:ext cx="1781142" cy="110392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000" b="1" dirty="0">
                <a:solidFill>
                  <a:schemeClr val="bg2">
                    <a:lumMod val="50000"/>
                  </a:schemeClr>
                </a:solidFill>
                <a:latin typeface="Cambria" panose="02040503050406030204" pitchFamily="18" charset="0"/>
                <a:ea typeface="Cambria" panose="02040503050406030204" pitchFamily="18" charset="0"/>
              </a:rPr>
              <a:t>Bank</a:t>
            </a:r>
            <a:endParaRPr lang="en-IN" sz="800" b="1" dirty="0">
              <a:solidFill>
                <a:schemeClr val="bg2">
                  <a:lumMod val="50000"/>
                </a:schemeClr>
              </a:solidFill>
              <a:latin typeface="Cambria" panose="02040503050406030204" pitchFamily="18" charset="0"/>
              <a:ea typeface="Cambria" panose="02040503050406030204" pitchFamily="18" charset="0"/>
            </a:endParaRPr>
          </a:p>
        </p:txBody>
      </p:sp>
      <p:sp>
        <p:nvSpPr>
          <p:cNvPr id="11" name="Rectangle: Rounded Corners 10">
            <a:extLst>
              <a:ext uri="{FF2B5EF4-FFF2-40B4-BE49-F238E27FC236}">
                <a16:creationId xmlns:a16="http://schemas.microsoft.com/office/drawing/2014/main" id="{008DC309-20AC-441E-AE86-2A6A912C501C}"/>
              </a:ext>
            </a:extLst>
          </p:cNvPr>
          <p:cNvSpPr/>
          <p:nvPr/>
        </p:nvSpPr>
        <p:spPr>
          <a:xfrm>
            <a:off x="377265" y="3421566"/>
            <a:ext cx="1781142" cy="105917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050" b="1" dirty="0">
                <a:solidFill>
                  <a:schemeClr val="bg2">
                    <a:lumMod val="50000"/>
                  </a:schemeClr>
                </a:solidFill>
                <a:latin typeface="Cambria" panose="02040503050406030204" pitchFamily="18" charset="0"/>
                <a:ea typeface="Cambria" panose="02040503050406030204" pitchFamily="18" charset="0"/>
              </a:rPr>
              <a:t>Buyer</a:t>
            </a:r>
            <a:endParaRPr lang="en-IN" sz="1000" b="1" dirty="0">
              <a:solidFill>
                <a:schemeClr val="bg2">
                  <a:lumMod val="50000"/>
                </a:schemeClr>
              </a:solidFill>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6A49F3DD-60D0-4016-913C-258F64FC0CD5}"/>
              </a:ext>
            </a:extLst>
          </p:cNvPr>
          <p:cNvSpPr/>
          <p:nvPr/>
        </p:nvSpPr>
        <p:spPr>
          <a:xfrm>
            <a:off x="4758765" y="3421565"/>
            <a:ext cx="1781142" cy="105917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000" b="1" dirty="0">
                <a:solidFill>
                  <a:schemeClr val="bg2">
                    <a:lumMod val="50000"/>
                  </a:schemeClr>
                </a:solidFill>
                <a:latin typeface="Cambria" panose="02040503050406030204" pitchFamily="18" charset="0"/>
                <a:ea typeface="Cambria" panose="02040503050406030204" pitchFamily="18" charset="0"/>
              </a:rPr>
              <a:t>Seller</a:t>
            </a:r>
            <a:endParaRPr lang="en-IN" sz="1000" b="1" dirty="0">
              <a:solidFill>
                <a:schemeClr val="bg2">
                  <a:lumMod val="50000"/>
                </a:schemeClr>
              </a:solidFill>
              <a:latin typeface="Cambria" panose="02040503050406030204" pitchFamily="18" charset="0"/>
              <a:ea typeface="Cambria" panose="02040503050406030204" pitchFamily="18" charset="0"/>
            </a:endParaRPr>
          </a:p>
        </p:txBody>
      </p:sp>
      <p:sp>
        <p:nvSpPr>
          <p:cNvPr id="16" name="Oval 15">
            <a:extLst>
              <a:ext uri="{FF2B5EF4-FFF2-40B4-BE49-F238E27FC236}">
                <a16:creationId xmlns:a16="http://schemas.microsoft.com/office/drawing/2014/main" id="{283B9EBA-F53A-4ADB-8D38-3EFBF52C3450}"/>
              </a:ext>
            </a:extLst>
          </p:cNvPr>
          <p:cNvSpPr/>
          <p:nvPr/>
        </p:nvSpPr>
        <p:spPr>
          <a:xfrm>
            <a:off x="3615905" y="2600995"/>
            <a:ext cx="1505394" cy="586120"/>
          </a:xfrm>
          <a:prstGeom prst="ellipse">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solidFill>
                  <a:sysClr val="windowText" lastClr="000000"/>
                </a:solidFill>
                <a:latin typeface="Cambria" panose="02040503050406030204" pitchFamily="18" charset="0"/>
                <a:ea typeface="Cambria" panose="02040503050406030204" pitchFamily="18" charset="0"/>
              </a:rPr>
              <a:t>Channel</a:t>
            </a:r>
            <a:endParaRPr lang="en-IN" sz="1000" b="1" dirty="0">
              <a:solidFill>
                <a:sysClr val="windowText" lastClr="000000"/>
              </a:solidFill>
              <a:latin typeface="Cambria" panose="02040503050406030204" pitchFamily="18" charset="0"/>
              <a:ea typeface="Cambria" panose="02040503050406030204" pitchFamily="18" charset="0"/>
            </a:endParaRPr>
          </a:p>
        </p:txBody>
      </p:sp>
      <p:sp>
        <p:nvSpPr>
          <p:cNvPr id="17" name="Oval 16">
            <a:extLst>
              <a:ext uri="{FF2B5EF4-FFF2-40B4-BE49-F238E27FC236}">
                <a16:creationId xmlns:a16="http://schemas.microsoft.com/office/drawing/2014/main" id="{1EC828A2-9379-42C7-98EE-B906187400D4}"/>
              </a:ext>
            </a:extLst>
          </p:cNvPr>
          <p:cNvSpPr/>
          <p:nvPr/>
        </p:nvSpPr>
        <p:spPr>
          <a:xfrm>
            <a:off x="1772881" y="2600995"/>
            <a:ext cx="1505394" cy="586120"/>
          </a:xfrm>
          <a:prstGeom prst="ellipse">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solidFill>
                  <a:sysClr val="windowText" lastClr="000000"/>
                </a:solidFill>
                <a:latin typeface="Cambria" panose="02040503050406030204" pitchFamily="18" charset="0"/>
                <a:ea typeface="Cambria" panose="02040503050406030204" pitchFamily="18" charset="0"/>
              </a:rPr>
              <a:t>Orderer</a:t>
            </a:r>
            <a:endParaRPr lang="en-IN" sz="1200" b="1" dirty="0">
              <a:solidFill>
                <a:sysClr val="windowText" lastClr="000000"/>
              </a:solidFill>
              <a:latin typeface="Cambria" panose="02040503050406030204" pitchFamily="18" charset="0"/>
              <a:ea typeface="Cambria" panose="02040503050406030204" pitchFamily="18" charset="0"/>
            </a:endParaRPr>
          </a:p>
        </p:txBody>
      </p:sp>
      <p:sp>
        <p:nvSpPr>
          <p:cNvPr id="18" name="Arrow: Up-Down 17">
            <a:extLst>
              <a:ext uri="{FF2B5EF4-FFF2-40B4-BE49-F238E27FC236}">
                <a16:creationId xmlns:a16="http://schemas.microsoft.com/office/drawing/2014/main" id="{2BE8365F-C91F-40ED-8DC0-E1A7BD6A7BBD}"/>
              </a:ext>
            </a:extLst>
          </p:cNvPr>
          <p:cNvSpPr/>
          <p:nvPr/>
        </p:nvSpPr>
        <p:spPr>
          <a:xfrm rot="2772781">
            <a:off x="1416749" y="1345476"/>
            <a:ext cx="118712" cy="2407518"/>
          </a:xfrm>
          <a:prstGeom prst="upDownArrow">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Up-Down 20">
            <a:extLst>
              <a:ext uri="{FF2B5EF4-FFF2-40B4-BE49-F238E27FC236}">
                <a16:creationId xmlns:a16="http://schemas.microsoft.com/office/drawing/2014/main" id="{CDF5D7B7-2292-4944-9DAF-C877CD942C72}"/>
              </a:ext>
            </a:extLst>
          </p:cNvPr>
          <p:cNvSpPr/>
          <p:nvPr/>
        </p:nvSpPr>
        <p:spPr>
          <a:xfrm rot="18827219" flipH="1">
            <a:off x="5047501" y="1295777"/>
            <a:ext cx="111791" cy="2464466"/>
          </a:xfrm>
          <a:prstGeom prst="upDownArrow">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Up-Down 21">
            <a:extLst>
              <a:ext uri="{FF2B5EF4-FFF2-40B4-BE49-F238E27FC236}">
                <a16:creationId xmlns:a16="http://schemas.microsoft.com/office/drawing/2014/main" id="{950D5DB2-FE68-4013-9BAC-DEFFC023DA4B}"/>
              </a:ext>
            </a:extLst>
          </p:cNvPr>
          <p:cNvSpPr/>
          <p:nvPr/>
        </p:nvSpPr>
        <p:spPr>
          <a:xfrm rot="16200000" flipH="1">
            <a:off x="3395147" y="2694996"/>
            <a:ext cx="118134" cy="2464466"/>
          </a:xfrm>
          <a:prstGeom prst="upDownArrow">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36D2F498-5AEE-47B2-98E6-A5727223122F}"/>
              </a:ext>
            </a:extLst>
          </p:cNvPr>
          <p:cNvCxnSpPr>
            <a:cxnSpLocks/>
            <a:stCxn id="17" idx="0"/>
          </p:cNvCxnSpPr>
          <p:nvPr/>
        </p:nvCxnSpPr>
        <p:spPr>
          <a:xfrm flipV="1">
            <a:off x="2525578" y="2271944"/>
            <a:ext cx="346283" cy="329051"/>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86325B3E-DD74-4D7D-87AF-5DAFF4E8DDE1}"/>
              </a:ext>
            </a:extLst>
          </p:cNvPr>
          <p:cNvCxnSpPr>
            <a:cxnSpLocks/>
            <a:stCxn id="17" idx="3"/>
          </p:cNvCxnSpPr>
          <p:nvPr/>
        </p:nvCxnSpPr>
        <p:spPr>
          <a:xfrm flipH="1">
            <a:off x="1685063" y="3101280"/>
            <a:ext cx="308278" cy="320285"/>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B6F1F3B6-7C45-4258-B7C1-FED98065A876}"/>
              </a:ext>
            </a:extLst>
          </p:cNvPr>
          <p:cNvCxnSpPr>
            <a:cxnSpLocks/>
            <a:endCxn id="16" idx="0"/>
          </p:cNvCxnSpPr>
          <p:nvPr/>
        </p:nvCxnSpPr>
        <p:spPr>
          <a:xfrm>
            <a:off x="4022064" y="2316647"/>
            <a:ext cx="346538" cy="28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D5EFEE-1017-45ED-AB0C-A12DB3EABE38}"/>
              </a:ext>
            </a:extLst>
          </p:cNvPr>
          <p:cNvCxnSpPr>
            <a:endCxn id="16" idx="3"/>
          </p:cNvCxnSpPr>
          <p:nvPr/>
        </p:nvCxnSpPr>
        <p:spPr>
          <a:xfrm flipV="1">
            <a:off x="2158407" y="3101280"/>
            <a:ext cx="1677958" cy="65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1FC00A-E3F3-417E-A6BC-25FFF3F9DC53}"/>
              </a:ext>
            </a:extLst>
          </p:cNvPr>
          <p:cNvCxnSpPr>
            <a:cxnSpLocks/>
            <a:stCxn id="14" idx="0"/>
            <a:endCxn id="16" idx="5"/>
          </p:cNvCxnSpPr>
          <p:nvPr/>
        </p:nvCxnSpPr>
        <p:spPr>
          <a:xfrm flipH="1" flipV="1">
            <a:off x="4900839" y="3101280"/>
            <a:ext cx="748497" cy="320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C09D14E-5D67-451D-BD2A-797ADA36F4D2}"/>
              </a:ext>
            </a:extLst>
          </p:cNvPr>
          <p:cNvCxnSpPr>
            <a:stCxn id="17" idx="5"/>
          </p:cNvCxnSpPr>
          <p:nvPr/>
        </p:nvCxnSpPr>
        <p:spPr>
          <a:xfrm>
            <a:off x="3057815" y="3101280"/>
            <a:ext cx="1700950" cy="652017"/>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nvGrpSpPr>
          <p:cNvPr id="52" name="Group 51">
            <a:extLst>
              <a:ext uri="{FF2B5EF4-FFF2-40B4-BE49-F238E27FC236}">
                <a16:creationId xmlns:a16="http://schemas.microsoft.com/office/drawing/2014/main" id="{4AB9CB35-27D3-4C0E-A846-8F3366D69496}"/>
              </a:ext>
            </a:extLst>
          </p:cNvPr>
          <p:cNvGrpSpPr/>
          <p:nvPr/>
        </p:nvGrpSpPr>
        <p:grpSpPr>
          <a:xfrm>
            <a:off x="2554752" y="1449426"/>
            <a:ext cx="1467312" cy="804312"/>
            <a:chOff x="2812338" y="1377371"/>
            <a:chExt cx="1467312" cy="804312"/>
          </a:xfrm>
        </p:grpSpPr>
        <p:pic>
          <p:nvPicPr>
            <p:cNvPr id="2054" name="Picture 6" descr="Image result for certification">
              <a:extLst>
                <a:ext uri="{FF2B5EF4-FFF2-40B4-BE49-F238E27FC236}">
                  <a16:creationId xmlns:a16="http://schemas.microsoft.com/office/drawing/2014/main" id="{58799BDE-C88B-4EE9-99C3-7E9505C79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338" y="1377371"/>
              <a:ext cx="411126" cy="4111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membership handshake">
              <a:extLst>
                <a:ext uri="{FF2B5EF4-FFF2-40B4-BE49-F238E27FC236}">
                  <a16:creationId xmlns:a16="http://schemas.microsoft.com/office/drawing/2014/main" id="{096EB5E9-0BF6-44C9-8533-33389B5FB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934" y="1377371"/>
              <a:ext cx="411126" cy="411126"/>
            </a:xfrm>
            <a:prstGeom prst="ellipse">
              <a:avLst/>
            </a:prstGeom>
            <a:ln w="952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Image result for business peers">
              <a:extLst>
                <a:ext uri="{FF2B5EF4-FFF2-40B4-BE49-F238E27FC236}">
                  <a16:creationId xmlns:a16="http://schemas.microsoft.com/office/drawing/2014/main" id="{A661B67C-577E-4AB5-853F-15C2AF46F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30" y="1382377"/>
              <a:ext cx="406120" cy="40612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2" descr="Image result for smart contract blockchain">
              <a:extLst>
                <a:ext uri="{FF2B5EF4-FFF2-40B4-BE49-F238E27FC236}">
                  <a16:creationId xmlns:a16="http://schemas.microsoft.com/office/drawing/2014/main" id="{6D5CC9DA-B449-4B23-AF69-852A0FE94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714" y="1761713"/>
              <a:ext cx="404475" cy="404475"/>
            </a:xfrm>
            <a:prstGeom prst="ellipse">
              <a:avLst/>
            </a:prstGeom>
            <a:ln w="635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9" name="Picture 14" descr="Image result for database">
              <a:extLst>
                <a:ext uri="{FF2B5EF4-FFF2-40B4-BE49-F238E27FC236}">
                  <a16:creationId xmlns:a16="http://schemas.microsoft.com/office/drawing/2014/main" id="{547A0754-D032-46A0-A486-06905BB769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730" y="1777208"/>
              <a:ext cx="404475" cy="404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11D021A7-EF2E-4E1C-B398-5C24F7C2DF6D}"/>
              </a:ext>
            </a:extLst>
          </p:cNvPr>
          <p:cNvGrpSpPr/>
          <p:nvPr/>
        </p:nvGrpSpPr>
        <p:grpSpPr>
          <a:xfrm>
            <a:off x="523405" y="3674576"/>
            <a:ext cx="1467312" cy="804312"/>
            <a:chOff x="2812338" y="1377371"/>
            <a:chExt cx="1467312" cy="804312"/>
          </a:xfrm>
        </p:grpSpPr>
        <p:pic>
          <p:nvPicPr>
            <p:cNvPr id="70" name="Picture 6" descr="Image result for certification">
              <a:extLst>
                <a:ext uri="{FF2B5EF4-FFF2-40B4-BE49-F238E27FC236}">
                  <a16:creationId xmlns:a16="http://schemas.microsoft.com/office/drawing/2014/main" id="{8C0BAE41-4756-44CE-82BD-39C25CE95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338" y="1377371"/>
              <a:ext cx="411126" cy="41112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Image result for membership handshake">
              <a:extLst>
                <a:ext uri="{FF2B5EF4-FFF2-40B4-BE49-F238E27FC236}">
                  <a16:creationId xmlns:a16="http://schemas.microsoft.com/office/drawing/2014/main" id="{BBA6FC97-18EB-4446-A4B8-B969174EA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934" y="1377371"/>
              <a:ext cx="411126" cy="411126"/>
            </a:xfrm>
            <a:prstGeom prst="ellipse">
              <a:avLst/>
            </a:prstGeom>
            <a:ln w="952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2" name="Picture 10" descr="Image result for business peers">
              <a:extLst>
                <a:ext uri="{FF2B5EF4-FFF2-40B4-BE49-F238E27FC236}">
                  <a16:creationId xmlns:a16="http://schemas.microsoft.com/office/drawing/2014/main" id="{61E353FE-7CB9-4D5D-B261-0FFE49279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30" y="1382377"/>
              <a:ext cx="406120" cy="40612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Image result for smart contract blockchain">
              <a:extLst>
                <a:ext uri="{FF2B5EF4-FFF2-40B4-BE49-F238E27FC236}">
                  <a16:creationId xmlns:a16="http://schemas.microsoft.com/office/drawing/2014/main" id="{9BD596C3-F8DB-4587-8D2E-47CD1BEA2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714" y="1761713"/>
              <a:ext cx="404475" cy="404475"/>
            </a:xfrm>
            <a:prstGeom prst="ellipse">
              <a:avLst/>
            </a:prstGeom>
            <a:ln w="635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4" name="Picture 14" descr="Image result for database">
              <a:extLst>
                <a:ext uri="{FF2B5EF4-FFF2-40B4-BE49-F238E27FC236}">
                  <a16:creationId xmlns:a16="http://schemas.microsoft.com/office/drawing/2014/main" id="{311F3D5E-1691-4CC1-82A6-FF0B57E126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730" y="1777208"/>
              <a:ext cx="404475" cy="404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a:extLst>
              <a:ext uri="{FF2B5EF4-FFF2-40B4-BE49-F238E27FC236}">
                <a16:creationId xmlns:a16="http://schemas.microsoft.com/office/drawing/2014/main" id="{1A3B1036-D6A8-4C40-A40C-C649BEEDD0EF}"/>
              </a:ext>
            </a:extLst>
          </p:cNvPr>
          <p:cNvGrpSpPr/>
          <p:nvPr/>
        </p:nvGrpSpPr>
        <p:grpSpPr>
          <a:xfrm>
            <a:off x="4908926" y="3663944"/>
            <a:ext cx="1467312" cy="804312"/>
            <a:chOff x="5206640" y="3578882"/>
            <a:chExt cx="1467312" cy="804312"/>
          </a:xfrm>
        </p:grpSpPr>
        <p:pic>
          <p:nvPicPr>
            <p:cNvPr id="76" name="Picture 6" descr="Image result for certification">
              <a:extLst>
                <a:ext uri="{FF2B5EF4-FFF2-40B4-BE49-F238E27FC236}">
                  <a16:creationId xmlns:a16="http://schemas.microsoft.com/office/drawing/2014/main" id="{A168EEAF-3E53-479F-8CD3-3565B29E2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640" y="3578882"/>
              <a:ext cx="411126" cy="41112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Image result for membership handshake">
              <a:extLst>
                <a:ext uri="{FF2B5EF4-FFF2-40B4-BE49-F238E27FC236}">
                  <a16:creationId xmlns:a16="http://schemas.microsoft.com/office/drawing/2014/main" id="{656B022E-10E5-4DA1-A74B-C48C41D9C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236" y="3578882"/>
              <a:ext cx="411126" cy="411126"/>
            </a:xfrm>
            <a:prstGeom prst="ellipse">
              <a:avLst/>
            </a:prstGeom>
            <a:ln w="952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8" name="Picture 10" descr="Image result for business peers">
              <a:extLst>
                <a:ext uri="{FF2B5EF4-FFF2-40B4-BE49-F238E27FC236}">
                  <a16:creationId xmlns:a16="http://schemas.microsoft.com/office/drawing/2014/main" id="{B981FD2C-80D6-499B-AD0C-76D5F6656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832" y="3583888"/>
              <a:ext cx="406120" cy="40612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descr="Image result for smart contract blockchain">
              <a:extLst>
                <a:ext uri="{FF2B5EF4-FFF2-40B4-BE49-F238E27FC236}">
                  <a16:creationId xmlns:a16="http://schemas.microsoft.com/office/drawing/2014/main" id="{144838C3-0772-4E6B-91D7-221A658B82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8016" y="3963224"/>
              <a:ext cx="404475" cy="404475"/>
            </a:xfrm>
            <a:prstGeom prst="ellipse">
              <a:avLst/>
            </a:prstGeom>
            <a:ln w="635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0" name="Picture 14" descr="Image result for database">
              <a:extLst>
                <a:ext uri="{FF2B5EF4-FFF2-40B4-BE49-F238E27FC236}">
                  <a16:creationId xmlns:a16="http://schemas.microsoft.com/office/drawing/2014/main" id="{A573A7C8-4BF2-4072-9E38-9AB848878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32" y="3978719"/>
              <a:ext cx="404475" cy="404475"/>
            </a:xfrm>
            <a:prstGeom prst="rect">
              <a:avLst/>
            </a:prstGeom>
            <a:noFill/>
            <a:extLst>
              <a:ext uri="{909E8E84-426E-40DD-AFC4-6F175D3DCCD1}">
                <a14:hiddenFill xmlns:a14="http://schemas.microsoft.com/office/drawing/2010/main">
                  <a:solidFill>
                    <a:srgbClr val="FFFFFF"/>
                  </a:solidFill>
                </a14:hiddenFill>
              </a:ext>
            </a:extLst>
          </p:spPr>
        </p:pic>
      </p:grpSp>
      <p:pic>
        <p:nvPicPr>
          <p:cNvPr id="2064" name="Picture 16" descr="Image result for core banking system">
            <a:extLst>
              <a:ext uri="{FF2B5EF4-FFF2-40B4-BE49-F238E27FC236}">
                <a16:creationId xmlns:a16="http://schemas.microsoft.com/office/drawing/2014/main" id="{F94ED066-1961-4142-A2B5-D05988F8EC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1668" y="1134972"/>
            <a:ext cx="707400" cy="707400"/>
          </a:xfrm>
          <a:prstGeom prst="rect">
            <a:avLst/>
          </a:prstGeom>
          <a:noFill/>
          <a:extLst>
            <a:ext uri="{909E8E84-426E-40DD-AFC4-6F175D3DCCD1}">
              <a14:hiddenFill xmlns:a14="http://schemas.microsoft.com/office/drawing/2010/main">
                <a:solidFill>
                  <a:srgbClr val="FFFFFF"/>
                </a:solidFill>
              </a14:hiddenFill>
            </a:ext>
          </a:extLst>
        </p:spPr>
      </p:pic>
      <p:sp>
        <p:nvSpPr>
          <p:cNvPr id="2049" name="Arrow: Right 2048">
            <a:extLst>
              <a:ext uri="{FF2B5EF4-FFF2-40B4-BE49-F238E27FC236}">
                <a16:creationId xmlns:a16="http://schemas.microsoft.com/office/drawing/2014/main" id="{A9BC64C8-E516-47F9-A035-F8BE25C4980B}"/>
              </a:ext>
            </a:extLst>
          </p:cNvPr>
          <p:cNvSpPr/>
          <p:nvPr/>
        </p:nvSpPr>
        <p:spPr>
          <a:xfrm>
            <a:off x="6553696" y="1365061"/>
            <a:ext cx="463792" cy="26991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9C9CED36-7106-46DA-A7FE-13A2E73E3F04}"/>
              </a:ext>
            </a:extLst>
          </p:cNvPr>
          <p:cNvSpPr txBox="1"/>
          <p:nvPr/>
        </p:nvSpPr>
        <p:spPr>
          <a:xfrm>
            <a:off x="7678435" y="1293228"/>
            <a:ext cx="1143232" cy="400110"/>
          </a:xfrm>
          <a:prstGeom prst="rect">
            <a:avLst/>
          </a:prstGeom>
          <a:noFill/>
        </p:spPr>
        <p:txBody>
          <a:bodyPr wrap="square" rtlCol="0">
            <a:spAutoFit/>
          </a:bodyPr>
          <a:lstStyle/>
          <a:p>
            <a:r>
              <a:rPr lang="en-US" sz="1000" dirty="0">
                <a:latin typeface="Cambria" panose="02040503050406030204" pitchFamily="18" charset="0"/>
                <a:ea typeface="Cambria" panose="02040503050406030204" pitchFamily="18" charset="0"/>
              </a:rPr>
              <a:t>Core Banking</a:t>
            </a:r>
          </a:p>
          <a:p>
            <a:r>
              <a:rPr lang="en-US" sz="1000" dirty="0">
                <a:latin typeface="Cambria" panose="02040503050406030204" pitchFamily="18" charset="0"/>
                <a:ea typeface="Cambria" panose="02040503050406030204" pitchFamily="18" charset="0"/>
              </a:rPr>
              <a:t>System</a:t>
            </a:r>
            <a:endParaRPr lang="en-IN" sz="1000" dirty="0">
              <a:latin typeface="Cambria" panose="02040503050406030204" pitchFamily="18" charset="0"/>
              <a:ea typeface="Cambria" panose="02040503050406030204" pitchFamily="18" charset="0"/>
            </a:endParaRPr>
          </a:p>
        </p:txBody>
      </p:sp>
      <p:grpSp>
        <p:nvGrpSpPr>
          <p:cNvPr id="102" name="Group 101">
            <a:extLst>
              <a:ext uri="{FF2B5EF4-FFF2-40B4-BE49-F238E27FC236}">
                <a16:creationId xmlns:a16="http://schemas.microsoft.com/office/drawing/2014/main" id="{0B29934F-2A3F-4D7F-8BF3-18CFA84DEE45}"/>
              </a:ext>
            </a:extLst>
          </p:cNvPr>
          <p:cNvGrpSpPr/>
          <p:nvPr/>
        </p:nvGrpSpPr>
        <p:grpSpPr>
          <a:xfrm>
            <a:off x="6982467" y="2284283"/>
            <a:ext cx="1678178" cy="2539002"/>
            <a:chOff x="7492827" y="2390612"/>
            <a:chExt cx="1678178" cy="2539002"/>
          </a:xfrm>
        </p:grpSpPr>
        <p:pic>
          <p:nvPicPr>
            <p:cNvPr id="93" name="Picture 6" descr="Image result for certification">
              <a:extLst>
                <a:ext uri="{FF2B5EF4-FFF2-40B4-BE49-F238E27FC236}">
                  <a16:creationId xmlns:a16="http://schemas.microsoft.com/office/drawing/2014/main" id="{AFDC62AA-E924-4E64-A03B-90B8989BC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055" y="3378515"/>
              <a:ext cx="314765" cy="27070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Image result for membership handshake">
              <a:extLst>
                <a:ext uri="{FF2B5EF4-FFF2-40B4-BE49-F238E27FC236}">
                  <a16:creationId xmlns:a16="http://schemas.microsoft.com/office/drawing/2014/main" id="{8956303E-9A1E-4A7E-BC0E-3FE1F4ECD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282" y="3703790"/>
              <a:ext cx="314765" cy="270701"/>
            </a:xfrm>
            <a:prstGeom prst="ellipse">
              <a:avLst/>
            </a:prstGeom>
            <a:ln w="9525"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97" name="Picture 10" descr="Image result for business peers">
              <a:extLst>
                <a:ext uri="{FF2B5EF4-FFF2-40B4-BE49-F238E27FC236}">
                  <a16:creationId xmlns:a16="http://schemas.microsoft.com/office/drawing/2014/main" id="{2386FE12-1307-493D-AED9-99B976E86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936" y="4024460"/>
              <a:ext cx="310932" cy="26740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4" descr="Image result for database">
              <a:extLst>
                <a:ext uri="{FF2B5EF4-FFF2-40B4-BE49-F238E27FC236}">
                  <a16:creationId xmlns:a16="http://schemas.microsoft.com/office/drawing/2014/main" id="{A840E2B7-32C2-47F0-BC8D-E81A0EA45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8851" y="4346439"/>
              <a:ext cx="309673" cy="266321"/>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2" descr="Image result for smart contract blockchain">
              <a:extLst>
                <a:ext uri="{FF2B5EF4-FFF2-40B4-BE49-F238E27FC236}">
                  <a16:creationId xmlns:a16="http://schemas.microsoft.com/office/drawing/2014/main" id="{E275FB21-4386-406D-8C37-14D605CCC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0216" y="4663293"/>
              <a:ext cx="309673" cy="266321"/>
            </a:xfrm>
            <a:prstGeom prst="ellipse">
              <a:avLst/>
            </a:prstGeom>
            <a:ln w="635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F22D771F-621E-437B-8339-9DF2A7BDFBAF}"/>
                </a:ext>
              </a:extLst>
            </p:cNvPr>
            <p:cNvSpPr txBox="1"/>
            <p:nvPr/>
          </p:nvSpPr>
          <p:spPr>
            <a:xfrm>
              <a:off x="7949638" y="3393129"/>
              <a:ext cx="502605" cy="21544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CA</a:t>
              </a:r>
              <a:endParaRPr lang="en-IN" sz="800" dirty="0">
                <a:latin typeface="Cambria" panose="02040503050406030204" pitchFamily="18" charset="0"/>
                <a:ea typeface="Cambria" panose="02040503050406030204" pitchFamily="18" charset="0"/>
              </a:endParaRPr>
            </a:p>
          </p:txBody>
        </p:sp>
        <p:sp>
          <p:nvSpPr>
            <p:cNvPr id="105" name="TextBox 104">
              <a:extLst>
                <a:ext uri="{FF2B5EF4-FFF2-40B4-BE49-F238E27FC236}">
                  <a16:creationId xmlns:a16="http://schemas.microsoft.com/office/drawing/2014/main" id="{8639232F-D07F-4C88-9069-58EE882207E1}"/>
                </a:ext>
              </a:extLst>
            </p:cNvPr>
            <p:cNvSpPr txBox="1"/>
            <p:nvPr/>
          </p:nvSpPr>
          <p:spPr>
            <a:xfrm>
              <a:off x="7949636" y="3804517"/>
              <a:ext cx="502605" cy="21544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MSP</a:t>
              </a:r>
              <a:endParaRPr lang="en-IN" sz="800" dirty="0">
                <a:latin typeface="Cambria" panose="02040503050406030204" pitchFamily="18" charset="0"/>
                <a:ea typeface="Cambria" panose="02040503050406030204" pitchFamily="18" charset="0"/>
              </a:endParaRPr>
            </a:p>
          </p:txBody>
        </p:sp>
        <p:sp>
          <p:nvSpPr>
            <p:cNvPr id="106" name="TextBox 105">
              <a:extLst>
                <a:ext uri="{FF2B5EF4-FFF2-40B4-BE49-F238E27FC236}">
                  <a16:creationId xmlns:a16="http://schemas.microsoft.com/office/drawing/2014/main" id="{0538C71C-FA98-4469-A902-2B0CA11187C5}"/>
                </a:ext>
              </a:extLst>
            </p:cNvPr>
            <p:cNvSpPr txBox="1"/>
            <p:nvPr/>
          </p:nvSpPr>
          <p:spPr>
            <a:xfrm>
              <a:off x="7949637" y="4077101"/>
              <a:ext cx="502605" cy="21544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Peer</a:t>
              </a:r>
              <a:endParaRPr lang="en-IN" sz="800" dirty="0">
                <a:latin typeface="Cambria" panose="02040503050406030204" pitchFamily="18" charset="0"/>
                <a:ea typeface="Cambria" panose="02040503050406030204" pitchFamily="18" charset="0"/>
              </a:endParaRPr>
            </a:p>
          </p:txBody>
        </p:sp>
        <p:sp>
          <p:nvSpPr>
            <p:cNvPr id="107" name="TextBox 106">
              <a:extLst>
                <a:ext uri="{FF2B5EF4-FFF2-40B4-BE49-F238E27FC236}">
                  <a16:creationId xmlns:a16="http://schemas.microsoft.com/office/drawing/2014/main" id="{9B7E2513-4E0C-4ED9-BB18-BDF0F84C74E3}"/>
                </a:ext>
              </a:extLst>
            </p:cNvPr>
            <p:cNvSpPr txBox="1"/>
            <p:nvPr/>
          </p:nvSpPr>
          <p:spPr>
            <a:xfrm>
              <a:off x="7949637" y="4398625"/>
              <a:ext cx="502605" cy="21544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Ledger</a:t>
              </a:r>
              <a:endParaRPr lang="en-IN" sz="800" dirty="0">
                <a:latin typeface="Cambria" panose="02040503050406030204" pitchFamily="18" charset="0"/>
                <a:ea typeface="Cambria" panose="02040503050406030204" pitchFamily="18" charset="0"/>
              </a:endParaRPr>
            </a:p>
          </p:txBody>
        </p:sp>
        <p:sp>
          <p:nvSpPr>
            <p:cNvPr id="108" name="TextBox 107">
              <a:extLst>
                <a:ext uri="{FF2B5EF4-FFF2-40B4-BE49-F238E27FC236}">
                  <a16:creationId xmlns:a16="http://schemas.microsoft.com/office/drawing/2014/main" id="{9CA241D1-F11A-4B2B-8F61-62ABEABC1FF1}"/>
                </a:ext>
              </a:extLst>
            </p:cNvPr>
            <p:cNvSpPr txBox="1"/>
            <p:nvPr/>
          </p:nvSpPr>
          <p:spPr>
            <a:xfrm>
              <a:off x="7949634" y="4662261"/>
              <a:ext cx="975118" cy="21544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Smart Contract</a:t>
              </a:r>
              <a:endParaRPr lang="en-IN" sz="800" dirty="0">
                <a:latin typeface="Cambria" panose="02040503050406030204" pitchFamily="18" charset="0"/>
                <a:ea typeface="Cambria" panose="02040503050406030204" pitchFamily="18" charset="0"/>
              </a:endParaRPr>
            </a:p>
          </p:txBody>
        </p:sp>
        <p:sp>
          <p:nvSpPr>
            <p:cNvPr id="2059" name="Arrow: Up-Down 2058">
              <a:extLst>
                <a:ext uri="{FF2B5EF4-FFF2-40B4-BE49-F238E27FC236}">
                  <a16:creationId xmlns:a16="http://schemas.microsoft.com/office/drawing/2014/main" id="{A18C6C02-976B-4BD4-9352-D7FEB4AEDC40}"/>
                </a:ext>
              </a:extLst>
            </p:cNvPr>
            <p:cNvSpPr/>
            <p:nvPr/>
          </p:nvSpPr>
          <p:spPr>
            <a:xfrm rot="5400000">
              <a:off x="7622430" y="2952049"/>
              <a:ext cx="197601" cy="456807"/>
            </a:xfrm>
            <a:prstGeom prst="upDownArrow">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dirty="0">
                <a:latin typeface="Cambria" panose="02040503050406030204" pitchFamily="18" charset="0"/>
                <a:ea typeface="Cambria" panose="02040503050406030204" pitchFamily="18" charset="0"/>
              </a:endParaRPr>
            </a:p>
          </p:txBody>
        </p:sp>
        <p:sp>
          <p:nvSpPr>
            <p:cNvPr id="124" name="TextBox 123">
              <a:extLst>
                <a:ext uri="{FF2B5EF4-FFF2-40B4-BE49-F238E27FC236}">
                  <a16:creationId xmlns:a16="http://schemas.microsoft.com/office/drawing/2014/main" id="{F7431855-4980-4BC9-AB3E-2E2DA305FDC7}"/>
                </a:ext>
              </a:extLst>
            </p:cNvPr>
            <p:cNvSpPr txBox="1"/>
            <p:nvPr/>
          </p:nvSpPr>
          <p:spPr>
            <a:xfrm>
              <a:off x="8037452" y="3042979"/>
              <a:ext cx="1034964" cy="33855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Transaction sync and Endorsement</a:t>
              </a:r>
              <a:endParaRPr lang="en-IN" sz="800" dirty="0">
                <a:latin typeface="Cambria" panose="02040503050406030204" pitchFamily="18" charset="0"/>
                <a:ea typeface="Cambria" panose="02040503050406030204" pitchFamily="18" charset="0"/>
              </a:endParaRPr>
            </a:p>
          </p:txBody>
        </p:sp>
        <p:cxnSp>
          <p:nvCxnSpPr>
            <p:cNvPr id="2072" name="Straight Arrow Connector 2071">
              <a:extLst>
                <a:ext uri="{FF2B5EF4-FFF2-40B4-BE49-F238E27FC236}">
                  <a16:creationId xmlns:a16="http://schemas.microsoft.com/office/drawing/2014/main" id="{0B9DC681-1354-4F29-A262-4EA42E4DD931}"/>
                </a:ext>
              </a:extLst>
            </p:cNvPr>
            <p:cNvCxnSpPr>
              <a:cxnSpLocks/>
            </p:cNvCxnSpPr>
            <p:nvPr/>
          </p:nvCxnSpPr>
          <p:spPr>
            <a:xfrm>
              <a:off x="7546282" y="2860235"/>
              <a:ext cx="40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8683CD9B-246C-4AE7-866F-39C610D9A062}"/>
                </a:ext>
              </a:extLst>
            </p:cNvPr>
            <p:cNvSpPr txBox="1"/>
            <p:nvPr/>
          </p:nvSpPr>
          <p:spPr>
            <a:xfrm>
              <a:off x="7997375" y="2686125"/>
              <a:ext cx="1173630" cy="33855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Join and Communicate Privately</a:t>
              </a:r>
              <a:endParaRPr lang="en-IN" sz="800" dirty="0">
                <a:latin typeface="Cambria" panose="02040503050406030204" pitchFamily="18" charset="0"/>
                <a:ea typeface="Cambria" panose="02040503050406030204" pitchFamily="18" charset="0"/>
              </a:endParaRPr>
            </a:p>
          </p:txBody>
        </p:sp>
        <p:cxnSp>
          <p:nvCxnSpPr>
            <p:cNvPr id="138" name="Straight Arrow Connector 137">
              <a:extLst>
                <a:ext uri="{FF2B5EF4-FFF2-40B4-BE49-F238E27FC236}">
                  <a16:creationId xmlns:a16="http://schemas.microsoft.com/office/drawing/2014/main" id="{E9977CEB-CE7E-4E76-BA85-D3CAF291458D}"/>
                </a:ext>
              </a:extLst>
            </p:cNvPr>
            <p:cNvCxnSpPr>
              <a:cxnSpLocks/>
            </p:cNvCxnSpPr>
            <p:nvPr/>
          </p:nvCxnSpPr>
          <p:spPr>
            <a:xfrm>
              <a:off x="7540075" y="2564722"/>
              <a:ext cx="40128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9" name="TextBox 138">
              <a:extLst>
                <a:ext uri="{FF2B5EF4-FFF2-40B4-BE49-F238E27FC236}">
                  <a16:creationId xmlns:a16="http://schemas.microsoft.com/office/drawing/2014/main" id="{46975D2E-D57B-4FC2-937C-6AD57823C972}"/>
                </a:ext>
              </a:extLst>
            </p:cNvPr>
            <p:cNvSpPr txBox="1"/>
            <p:nvPr/>
          </p:nvSpPr>
          <p:spPr>
            <a:xfrm>
              <a:off x="7991168" y="2390612"/>
              <a:ext cx="1173630" cy="338554"/>
            </a:xfrm>
            <a:prstGeom prst="rect">
              <a:avLst/>
            </a:prstGeom>
            <a:noFill/>
          </p:spPr>
          <p:txBody>
            <a:bodyPr wrap="square" rtlCol="0">
              <a:spAutoFit/>
            </a:bodyPr>
            <a:lstStyle/>
            <a:p>
              <a:r>
                <a:rPr lang="en-US" sz="800" dirty="0">
                  <a:latin typeface="Cambria" panose="02040503050406030204" pitchFamily="18" charset="0"/>
                  <a:ea typeface="Cambria" panose="02040503050406030204" pitchFamily="18" charset="0"/>
                </a:rPr>
                <a:t>Validate Transaction and Commit</a:t>
              </a:r>
              <a:endParaRPr lang="en-IN" sz="800" dirty="0">
                <a:latin typeface="Cambria" panose="02040503050406030204" pitchFamily="18" charset="0"/>
                <a:ea typeface="Cambria" panose="02040503050406030204" pitchFamily="18" charset="0"/>
              </a:endParaRPr>
            </a:p>
          </p:txBody>
        </p:sp>
      </p:grpSp>
      <p:pic>
        <p:nvPicPr>
          <p:cNvPr id="2077" name="Graphic 2076" descr="User">
            <a:extLst>
              <a:ext uri="{FF2B5EF4-FFF2-40B4-BE49-F238E27FC236}">
                <a16:creationId xmlns:a16="http://schemas.microsoft.com/office/drawing/2014/main" id="{00FFECB7-A661-4ADA-9450-7648578D0C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7397" y="4644932"/>
            <a:ext cx="457200" cy="457200"/>
          </a:xfrm>
          <a:prstGeom prst="rect">
            <a:avLst/>
          </a:prstGeom>
        </p:spPr>
      </p:pic>
      <p:pic>
        <p:nvPicPr>
          <p:cNvPr id="145" name="Graphic 144" descr="User">
            <a:extLst>
              <a:ext uri="{FF2B5EF4-FFF2-40B4-BE49-F238E27FC236}">
                <a16:creationId xmlns:a16="http://schemas.microsoft.com/office/drawing/2014/main" id="{1902DAF2-C485-46AC-A1F8-D0739BDB7D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39522" y="4644932"/>
            <a:ext cx="457200" cy="457200"/>
          </a:xfrm>
          <a:prstGeom prst="rect">
            <a:avLst/>
          </a:prstGeom>
        </p:spPr>
      </p:pic>
      <p:pic>
        <p:nvPicPr>
          <p:cNvPr id="147" name="Graphic 146" descr="Bank User">
            <a:extLst>
              <a:ext uri="{FF2B5EF4-FFF2-40B4-BE49-F238E27FC236}">
                <a16:creationId xmlns:a16="http://schemas.microsoft.com/office/drawing/2014/main" id="{34EE1B48-2966-4BE7-AD43-426F9E11A3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97995" y="604794"/>
            <a:ext cx="457200" cy="457200"/>
          </a:xfrm>
          <a:prstGeom prst="rect">
            <a:avLst/>
          </a:prstGeom>
        </p:spPr>
      </p:pic>
      <p:sp>
        <p:nvSpPr>
          <p:cNvPr id="151" name="TextBox 150">
            <a:extLst>
              <a:ext uri="{FF2B5EF4-FFF2-40B4-BE49-F238E27FC236}">
                <a16:creationId xmlns:a16="http://schemas.microsoft.com/office/drawing/2014/main" id="{69C62CBC-D71C-417F-9CD1-DB21ED8635AE}"/>
              </a:ext>
            </a:extLst>
          </p:cNvPr>
          <p:cNvSpPr txBox="1"/>
          <p:nvPr/>
        </p:nvSpPr>
        <p:spPr>
          <a:xfrm>
            <a:off x="3336674" y="792632"/>
            <a:ext cx="1143232" cy="246221"/>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Bank User</a:t>
            </a:r>
            <a:endParaRPr lang="en-IN" sz="1000" b="1" dirty="0">
              <a:latin typeface="Cambria" panose="02040503050406030204" pitchFamily="18" charset="0"/>
              <a:ea typeface="Cambria" panose="02040503050406030204" pitchFamily="18" charset="0"/>
            </a:endParaRPr>
          </a:p>
        </p:txBody>
      </p:sp>
      <p:sp>
        <p:nvSpPr>
          <p:cNvPr id="152" name="TextBox 151">
            <a:extLst>
              <a:ext uri="{FF2B5EF4-FFF2-40B4-BE49-F238E27FC236}">
                <a16:creationId xmlns:a16="http://schemas.microsoft.com/office/drawing/2014/main" id="{09B37780-D41F-4036-81FE-34A71B3C11F1}"/>
              </a:ext>
            </a:extLst>
          </p:cNvPr>
          <p:cNvSpPr txBox="1"/>
          <p:nvPr/>
        </p:nvSpPr>
        <p:spPr>
          <a:xfrm>
            <a:off x="1519092" y="4791473"/>
            <a:ext cx="1143232" cy="246221"/>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Buyer User</a:t>
            </a:r>
            <a:endParaRPr lang="en-IN" sz="1000" b="1" dirty="0">
              <a:latin typeface="Cambria" panose="02040503050406030204" pitchFamily="18" charset="0"/>
              <a:ea typeface="Cambria" panose="02040503050406030204" pitchFamily="18" charset="0"/>
            </a:endParaRPr>
          </a:p>
        </p:txBody>
      </p:sp>
      <p:sp>
        <p:nvSpPr>
          <p:cNvPr id="153" name="TextBox 152">
            <a:extLst>
              <a:ext uri="{FF2B5EF4-FFF2-40B4-BE49-F238E27FC236}">
                <a16:creationId xmlns:a16="http://schemas.microsoft.com/office/drawing/2014/main" id="{650C2539-124C-4F02-B73C-5FC472AB22C0}"/>
              </a:ext>
            </a:extLst>
          </p:cNvPr>
          <p:cNvSpPr txBox="1"/>
          <p:nvPr/>
        </p:nvSpPr>
        <p:spPr>
          <a:xfrm>
            <a:off x="5838436" y="4791073"/>
            <a:ext cx="1143232" cy="246221"/>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Seller User</a:t>
            </a:r>
            <a:endParaRPr lang="en-IN" sz="1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265927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1608</Words>
  <Application>Microsoft Office PowerPoint</Application>
  <PresentationFormat>On-screen Show (16:9)</PresentationFormat>
  <Paragraphs>203</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Open Sans</vt:lpstr>
      <vt:lpstr>Cambria</vt:lpstr>
      <vt:lpstr>Arial</vt:lpstr>
      <vt:lpstr>PT Sans Narrow</vt:lpstr>
      <vt:lpstr>Tropic</vt:lpstr>
      <vt:lpstr>Blockchain Hackathon Team 8</vt:lpstr>
      <vt:lpstr>Agenda</vt:lpstr>
      <vt:lpstr>Problem Statement</vt:lpstr>
      <vt:lpstr>Team</vt:lpstr>
      <vt:lpstr>Answers to the Questionnaire (Data)</vt:lpstr>
      <vt:lpstr>Existing System</vt:lpstr>
      <vt:lpstr>Proposed Solution</vt:lpstr>
      <vt:lpstr>Application Specific - Architecture</vt:lpstr>
      <vt:lpstr>Application Specific-Network </vt:lpstr>
      <vt:lpstr>User Actions</vt:lpstr>
      <vt:lpstr>Sequence Diagram</vt:lpstr>
      <vt:lpstr>Post Course</vt:lpstr>
      <vt:lpstr>Demo- Execution of the application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Hackathon Team 8</dc:title>
  <cp:lastModifiedBy>Vinay Mahendra</cp:lastModifiedBy>
  <cp:revision>90</cp:revision>
  <dcterms:modified xsi:type="dcterms:W3CDTF">2018-12-22T12:33:54Z</dcterms:modified>
</cp:coreProperties>
</file>