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59" r:id="rId4"/>
    <p:sldId id="261" r:id="rId5"/>
    <p:sldId id="265" r:id="rId6"/>
    <p:sldId id="263" r:id="rId7"/>
    <p:sldId id="264" r:id="rId8"/>
    <p:sldId id="262"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98915" autoAdjust="0"/>
  </p:normalViewPr>
  <p:slideViewPr>
    <p:cSldViewPr>
      <p:cViewPr varScale="1">
        <p:scale>
          <a:sx n="64" d="100"/>
          <a:sy n="64" d="100"/>
        </p:scale>
        <p:origin x="1200" y="48"/>
      </p:cViewPr>
      <p:guideLst>
        <p:guide orient="horz" pos="2160"/>
        <p:guide pos="2880"/>
      </p:guideLst>
    </p:cSldViewPr>
  </p:slideViewPr>
  <p:outlineViewPr>
    <p:cViewPr>
      <p:scale>
        <a:sx n="33" d="100"/>
        <a:sy n="33" d="100"/>
      </p:scale>
      <p:origin x="0" y="65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B2ABF85C-CCB0-44F3-84E8-EF37D675D819}" type="datetimeFigureOut">
              <a:rPr lang="en-US"/>
              <a:pPr/>
              <a:t>6/30/2023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7474DBA-FBA7-4CCB-9B1A-C49F34361C6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p:spPr>
      </p:sp>
      <p:sp>
        <p:nvSpPr>
          <p:cNvPr id="92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ln>
            <a:miter lim="800000"/>
            <a:headEnd/>
            <a:tailEnd/>
          </a:ln>
        </p:spPr>
        <p:txBody>
          <a:bodyPr/>
          <a:lstStyle/>
          <a:p>
            <a:fld id="{9AC58067-0336-4695-9C41-8AAD36169087}" type="slidenum">
              <a:rPr lang="en-US" altLang="en-US"/>
              <a:pPr/>
              <a:t>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DD6A0F1-1773-4648-B198-64BBBEEE4DD8}"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CBE3394A-8E4B-4EAC-86BA-8874E5E6A3F1}"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594D48A-3AD6-4F89-9755-D8183EAFC149}"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7032918-B78D-48D3-9023-2B83025287DE}"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2446CC4-61A1-48C1-B991-1A9C6F90F2E1}"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7934869-47B3-446D-9398-05667BA90B02}"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A7E6B67-C374-4F14-A9F9-315B828896B3}"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0A5A0B32-BF88-409A-84F2-E3978B071007}"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0D9D039E-9502-4272-9236-2B6E0B59EB0B}"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206176AD-A57D-413D-B800-7FACBACAC106}"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0D63111-250F-46E3-818F-8DCD03F55A40}"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47F72B67-43D5-416D-B713-27780031DA9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295400"/>
            <a:ext cx="7772400" cy="2914650"/>
          </a:xfrm>
        </p:spPr>
        <p:txBody>
          <a:bodyPr/>
          <a:lstStyle/>
          <a:p>
            <a:pPr eaLnBrk="1" hangingPunct="1"/>
            <a:r>
              <a:rPr lang="en-US" sz="4000" b="1" dirty="0"/>
              <a:t>MNA in Deterministic Networks</a:t>
            </a:r>
            <a:br>
              <a:rPr lang="en-US" sz="4000" b="1" dirty="0"/>
            </a:br>
            <a:br>
              <a:rPr lang="en-US" altLang="en-US" sz="4000" dirty="0"/>
            </a:br>
            <a:endParaRPr lang="en-US" altLang="en-US" sz="2400" dirty="0"/>
          </a:p>
        </p:txBody>
      </p:sp>
      <p:sp>
        <p:nvSpPr>
          <p:cNvPr id="4" name="Rectangle 3"/>
          <p:cNvSpPr/>
          <p:nvPr/>
        </p:nvSpPr>
        <p:spPr>
          <a:xfrm>
            <a:off x="3886200" y="4953000"/>
            <a:ext cx="4419600" cy="341632"/>
          </a:xfrm>
          <a:prstGeom prst="rect">
            <a:avLst/>
          </a:prstGeom>
        </p:spPr>
        <p:txBody>
          <a:bodyPr wrap="square">
            <a:spAutoFit/>
          </a:bodyPr>
          <a:lstStyle/>
          <a:p>
            <a:pPr algn="r" hangingPunct="1">
              <a:lnSpc>
                <a:spcPct val="90000"/>
              </a:lnSpc>
              <a:tabLst>
                <a:tab pos="723900" algn="l"/>
                <a:tab pos="1447800" algn="l"/>
                <a:tab pos="2171700" algn="l"/>
                <a:tab pos="2895600" algn="l"/>
                <a:tab pos="3619500" algn="l"/>
              </a:tabLst>
            </a:pPr>
            <a:r>
              <a:rPr lang="en-US" dirty="0">
                <a:solidFill>
                  <a:srgbClr val="000000"/>
                </a:solidFill>
              </a:rPr>
              <a:t>July 6, 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56B3-8DFE-344E-8456-115AED75D1D7}"/>
              </a:ext>
            </a:extLst>
          </p:cNvPr>
          <p:cNvSpPr>
            <a:spLocks noGrp="1"/>
          </p:cNvSpPr>
          <p:nvPr>
            <p:ph type="title"/>
          </p:nvPr>
        </p:nvSpPr>
        <p:spPr/>
        <p:txBody>
          <a:bodyPr/>
          <a:lstStyle/>
          <a:p>
            <a:r>
              <a:rPr lang="en-US" sz="3200" dirty="0"/>
              <a:t>Deterministic Networking</a:t>
            </a:r>
          </a:p>
        </p:txBody>
      </p:sp>
      <p:sp>
        <p:nvSpPr>
          <p:cNvPr id="3" name="Content Placeholder 2">
            <a:extLst>
              <a:ext uri="{FF2B5EF4-FFF2-40B4-BE49-F238E27FC236}">
                <a16:creationId xmlns:a16="http://schemas.microsoft.com/office/drawing/2014/main" id="{F63C4FC9-6B0F-8C81-C724-497B1A05C599}"/>
              </a:ext>
            </a:extLst>
          </p:cNvPr>
          <p:cNvSpPr>
            <a:spLocks noGrp="1"/>
          </p:cNvSpPr>
          <p:nvPr>
            <p:ph idx="1"/>
          </p:nvPr>
        </p:nvSpPr>
        <p:spPr/>
        <p:txBody>
          <a:bodyPr/>
          <a:lstStyle/>
          <a:p>
            <a:r>
              <a:rPr lang="en-US" sz="2400" dirty="0"/>
              <a:t>Provides a capability to carry specified unicast or multicast data flows for real-time applications with extremely low data loss rates and bounded latency within a network domain.</a:t>
            </a:r>
          </a:p>
          <a:p>
            <a:r>
              <a:rPr lang="en-US" sz="2400" dirty="0"/>
              <a:t>Techniques used include:</a:t>
            </a:r>
          </a:p>
          <a:p>
            <a:pPr marL="685800" lvl="1"/>
            <a:r>
              <a:rPr lang="en-US" sz="1800" dirty="0"/>
              <a:t>reserving data-plane resources for individual (or aggregated) DetNet flows (including for active and hybrid OAM) in some or all of the intermediate nodes along the path of the flow</a:t>
            </a:r>
          </a:p>
          <a:p>
            <a:pPr marL="685800" lvl="1"/>
            <a:r>
              <a:rPr lang="en-US" sz="1800" dirty="0"/>
              <a:t>providing explicit routes for DetNet flows that do not immediately change with the network topology</a:t>
            </a:r>
          </a:p>
          <a:p>
            <a:pPr marL="685800" lvl="1"/>
            <a:r>
              <a:rPr lang="en-US" sz="1800" dirty="0"/>
              <a:t>distributing data from DetNet flow packets over time and/or space to ensure delivery of each packet's data despite the loss of a path (Packet Replication, Duplicate Elimination, and Order Preservation Functions (PREOF)</a:t>
            </a:r>
          </a:p>
        </p:txBody>
      </p:sp>
    </p:spTree>
    <p:extLst>
      <p:ext uri="{BB962C8B-B14F-4D97-AF65-F5344CB8AC3E}">
        <p14:creationId xmlns:p14="http://schemas.microsoft.com/office/powerpoint/2010/main" val="270058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z="3200" dirty="0"/>
              <a:t>Deterministic Network over MPLS</a:t>
            </a:r>
          </a:p>
        </p:txBody>
      </p:sp>
      <p:sp>
        <p:nvSpPr>
          <p:cNvPr id="8195" name="Rectangle 3"/>
          <p:cNvSpPr>
            <a:spLocks noGrp="1" noChangeArrowheads="1"/>
          </p:cNvSpPr>
          <p:nvPr>
            <p:ph type="body" idx="1"/>
          </p:nvPr>
        </p:nvSpPr>
        <p:spPr>
          <a:xfrm>
            <a:off x="457200" y="1600200"/>
            <a:ext cx="8229600" cy="4800600"/>
          </a:xfrm>
        </p:spPr>
        <p:txBody>
          <a:bodyPr/>
          <a:lstStyle/>
          <a:p>
            <a:pPr eaLnBrk="1" hangingPunct="1"/>
            <a:r>
              <a:rPr lang="en-US" altLang="en-US" sz="2000" dirty="0"/>
              <a:t>DetNet with MPLS data plane uses PW and MPLS-TE encapsulations and mechanisms</a:t>
            </a:r>
          </a:p>
          <a:p>
            <a:pPr eaLnBrk="1" hangingPunct="1"/>
            <a:r>
              <a:rPr lang="en-US" altLang="en-US" sz="2000" dirty="0"/>
              <a:t>In fact, DetNet over MPLS is an example of Post-Stack Header (PSH)</a:t>
            </a:r>
          </a:p>
          <a:p>
            <a:pPr eaLnBrk="1" hangingPunct="1"/>
            <a:r>
              <a:rPr lang="en-US" altLang="en-US" sz="2000" dirty="0"/>
              <a:t>F-Label(s) support DetNet forwarding sub-layer</a:t>
            </a:r>
          </a:p>
          <a:p>
            <a:pPr eaLnBrk="1" hangingPunct="1"/>
            <a:r>
              <a:rPr lang="en-US" altLang="en-US" sz="2000" dirty="0"/>
              <a:t>S-Label and d-CW support DetNet service sub-layer, e.g., PREOF</a:t>
            </a:r>
          </a:p>
          <a:p>
            <a:pPr eaLnBrk="1" hangingPunct="1"/>
            <a:r>
              <a:rPr lang="en-US" altLang="en-US" sz="2000" dirty="0"/>
              <a:t>d-CW conforms to the Generic PW MPLS Control Word defined in RFC 4385</a:t>
            </a:r>
          </a:p>
          <a:p>
            <a:pPr eaLnBrk="1" hangingPunct="1">
              <a:buNone/>
            </a:pPr>
            <a:endParaRPr lang="en-US" altLang="en-US" sz="2400" dirty="0"/>
          </a:p>
        </p:txBody>
      </p:sp>
      <p:sp>
        <p:nvSpPr>
          <p:cNvPr id="4" name="TextBox 3">
            <a:extLst>
              <a:ext uri="{FF2B5EF4-FFF2-40B4-BE49-F238E27FC236}">
                <a16:creationId xmlns:a16="http://schemas.microsoft.com/office/drawing/2014/main" id="{A3E660BF-DBC8-9295-B904-662ED35BBD91}"/>
              </a:ext>
            </a:extLst>
          </p:cNvPr>
          <p:cNvSpPr txBox="1"/>
          <p:nvPr/>
        </p:nvSpPr>
        <p:spPr>
          <a:xfrm>
            <a:off x="498296" y="4800600"/>
            <a:ext cx="8188504" cy="1323439"/>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r>
              <a:rPr lang="en-US" sz="10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0                   1                   2                   3</a:t>
            </a:r>
          </a:p>
          <a:p>
            <a:r>
              <a:rPr lang="en-US" sz="1600" b="1" dirty="0">
                <a:latin typeface="Courier New" panose="02070309020205020404" pitchFamily="49" charset="0"/>
                <a:cs typeface="Courier New" panose="02070309020205020404" pitchFamily="49" charset="0"/>
              </a:rPr>
              <a:t> 0 1 2 3 4 5 6 7 8 9 0 1 2 3 4 5 6 7 8 9 0 1 2 3 4 5 6 7 8 9 0 1</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|0 0 0 0|                 Sequence Number                       |</a:t>
            </a:r>
          </a:p>
          <a:p>
            <a:r>
              <a:rPr lang="en-US" sz="1600" b="1" dirty="0">
                <a:latin typeface="Courier New" panose="02070309020205020404" pitchFamily="49" charset="0"/>
                <a:cs typeface="Courier New" panose="020703090202050204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CCE0-953C-BDAC-E43F-3790F730F4DA}"/>
              </a:ext>
            </a:extLst>
          </p:cNvPr>
          <p:cNvSpPr>
            <a:spLocks noGrp="1"/>
          </p:cNvSpPr>
          <p:nvPr>
            <p:ph type="title"/>
          </p:nvPr>
        </p:nvSpPr>
        <p:spPr/>
        <p:txBody>
          <a:bodyPr/>
          <a:lstStyle/>
          <a:p>
            <a:r>
              <a:rPr lang="en-US" sz="3200" dirty="0"/>
              <a:t>DetNet MPLS OAM</a:t>
            </a:r>
          </a:p>
        </p:txBody>
      </p:sp>
      <p:sp>
        <p:nvSpPr>
          <p:cNvPr id="3" name="Content Placeholder 2">
            <a:extLst>
              <a:ext uri="{FF2B5EF4-FFF2-40B4-BE49-F238E27FC236}">
                <a16:creationId xmlns:a16="http://schemas.microsoft.com/office/drawing/2014/main" id="{4660F49E-A060-AF4F-BE90-AF29C1D20345}"/>
              </a:ext>
            </a:extLst>
          </p:cNvPr>
          <p:cNvSpPr>
            <a:spLocks noGrp="1"/>
          </p:cNvSpPr>
          <p:nvPr>
            <p:ph idx="1"/>
          </p:nvPr>
        </p:nvSpPr>
        <p:spPr/>
        <p:txBody>
          <a:bodyPr/>
          <a:lstStyle/>
          <a:p>
            <a:r>
              <a:rPr lang="en-US" sz="2400" dirty="0"/>
              <a:t>d-ACH identifies that the payload is not a DetNet data packet, For example, an OAM packet</a:t>
            </a:r>
          </a:p>
          <a:p>
            <a:pPr marL="0" indent="0">
              <a:buNone/>
            </a:pPr>
            <a:endParaRPr lang="en-US" dirty="0"/>
          </a:p>
        </p:txBody>
      </p:sp>
      <p:sp>
        <p:nvSpPr>
          <p:cNvPr id="4" name="TextBox 3">
            <a:extLst>
              <a:ext uri="{FF2B5EF4-FFF2-40B4-BE49-F238E27FC236}">
                <a16:creationId xmlns:a16="http://schemas.microsoft.com/office/drawing/2014/main" id="{B0140712-DBCF-EFDE-2E94-27BB9AC0C22E}"/>
              </a:ext>
            </a:extLst>
          </p:cNvPr>
          <p:cNvSpPr txBox="1"/>
          <p:nvPr/>
        </p:nvSpPr>
        <p:spPr>
          <a:xfrm>
            <a:off x="457200" y="3276600"/>
            <a:ext cx="8188504" cy="1815882"/>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r>
              <a:rPr lang="en-US" sz="10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0                   1                   2                   3</a:t>
            </a:r>
          </a:p>
          <a:p>
            <a:r>
              <a:rPr lang="en-US" sz="1600" b="1" dirty="0">
                <a:latin typeface="Courier New" panose="02070309020205020404" pitchFamily="49" charset="0"/>
                <a:cs typeface="Courier New" panose="02070309020205020404" pitchFamily="49" charset="0"/>
              </a:rPr>
              <a:t> 0 1 2 3 4 5 6 7 8 9 0 1 2 3 4 5 6 7 8 9 0 1 2 3 4 5 6 7 8 9 0 1</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|0 0 0 1|Version|Sequence Number|         Channel Type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Node ID               |Level|  Flags  |Ses.ID |</a:t>
            </a:r>
          </a:p>
          <a:p>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4715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5290-8DFC-DA5B-014E-0417240CFF3F}"/>
              </a:ext>
            </a:extLst>
          </p:cNvPr>
          <p:cNvSpPr>
            <a:spLocks noGrp="1"/>
          </p:cNvSpPr>
          <p:nvPr>
            <p:ph type="title"/>
          </p:nvPr>
        </p:nvSpPr>
        <p:spPr/>
        <p:txBody>
          <a:bodyPr/>
          <a:lstStyle/>
          <a:p>
            <a:r>
              <a:rPr lang="en-US" sz="3200" dirty="0"/>
              <a:t>DetNet MPLS Aggregation</a:t>
            </a:r>
          </a:p>
        </p:txBody>
      </p:sp>
      <p:sp>
        <p:nvSpPr>
          <p:cNvPr id="3" name="Content Placeholder 2">
            <a:extLst>
              <a:ext uri="{FF2B5EF4-FFF2-40B4-BE49-F238E27FC236}">
                <a16:creationId xmlns:a16="http://schemas.microsoft.com/office/drawing/2014/main" id="{9DC0E044-514A-9872-D2F1-645FB2EB9873}"/>
              </a:ext>
            </a:extLst>
          </p:cNvPr>
          <p:cNvSpPr>
            <a:spLocks noGrp="1"/>
          </p:cNvSpPr>
          <p:nvPr>
            <p:ph idx="1"/>
          </p:nvPr>
        </p:nvSpPr>
        <p:spPr>
          <a:xfrm>
            <a:off x="457200" y="1600200"/>
            <a:ext cx="3810000" cy="4983162"/>
          </a:xfrm>
        </p:spPr>
        <p:txBody>
          <a:bodyPr/>
          <a:lstStyle/>
          <a:p>
            <a:pPr marL="114300" marR="0" indent="0">
              <a:spcBef>
                <a:spcPts val="0"/>
              </a:spcBef>
              <a:spcAft>
                <a:spcPts val="0"/>
              </a:spcAft>
              <a:buNone/>
            </a:pPr>
            <a:r>
              <a:rPr lang="en-US" sz="2000" dirty="0">
                <a:effectLst/>
                <a:latin typeface="Calibri" panose="020F0502020204030204" pitchFamily="34" charset="0"/>
                <a:ea typeface="Calibri" panose="020F0502020204030204" pitchFamily="34" charset="0"/>
              </a:rPr>
              <a:t>The DetNet data plane allows for the aggregation of DetNet flows to improved  scaling. Because of the per flow resource allocation requirement of DetNet  aggregation of flows is essential for scalability. Aggregation is achieved by  using multiple label stacks, where an aggregate PW contains the individual  DetNet flow's [RFC 8964, Figure 6.]. Inserting post stack data by MNA nodes in  such DetNet aggregates breaks aggregation/de-aggregation functionalities of DetNet.</a:t>
            </a:r>
          </a:p>
          <a:p>
            <a:pPr marL="114300" marR="0" indent="0">
              <a:spcBef>
                <a:spcPts val="0"/>
              </a:spcBef>
              <a:spcAft>
                <a:spcPts val="0"/>
              </a:spcAft>
              <a:buNone/>
            </a:pPr>
            <a:endParaRPr lang="en-US" sz="2000" dirty="0">
              <a:effectLst/>
              <a:latin typeface="Calibri" panose="020F0502020204030204" pitchFamily="34" charset="0"/>
              <a:ea typeface="Calibri" panose="020F0502020204030204" pitchFamily="34" charset="0"/>
            </a:endParaRPr>
          </a:p>
          <a:p>
            <a:pPr marL="0" indent="0">
              <a:buNone/>
            </a:pPr>
            <a:endParaRPr lang="en-US" dirty="0"/>
          </a:p>
        </p:txBody>
      </p:sp>
      <p:sp>
        <p:nvSpPr>
          <p:cNvPr id="9" name="TextBox 8">
            <a:extLst>
              <a:ext uri="{FF2B5EF4-FFF2-40B4-BE49-F238E27FC236}">
                <a16:creationId xmlns:a16="http://schemas.microsoft.com/office/drawing/2014/main" id="{F860AF8E-A4CB-39B6-74C8-AA5F8B8F01A5}"/>
              </a:ext>
            </a:extLst>
          </p:cNvPr>
          <p:cNvSpPr txBox="1"/>
          <p:nvPr/>
        </p:nvSpPr>
        <p:spPr>
          <a:xfrm>
            <a:off x="4578626" y="1600200"/>
            <a:ext cx="3907735" cy="4800600"/>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|DetNet Flow Payload Packet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d-CW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S-Label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F-Label(s)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d-CW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A-Label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F-Label(s)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Data Link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Physical          |</a:t>
            </a:r>
          </a:p>
          <a:p>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0651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7BCF-A5C4-E7C8-8E01-8863756DD5B3}"/>
              </a:ext>
            </a:extLst>
          </p:cNvPr>
          <p:cNvSpPr>
            <a:spLocks noGrp="1"/>
          </p:cNvSpPr>
          <p:nvPr>
            <p:ph type="title"/>
          </p:nvPr>
        </p:nvSpPr>
        <p:spPr/>
        <p:txBody>
          <a:bodyPr/>
          <a:lstStyle/>
          <a:p>
            <a:r>
              <a:rPr lang="en-US" sz="3200" dirty="0"/>
              <a:t>DetNet MPLS and MNA</a:t>
            </a:r>
          </a:p>
        </p:txBody>
      </p:sp>
      <p:sp>
        <p:nvSpPr>
          <p:cNvPr id="3" name="Content Placeholder 2">
            <a:extLst>
              <a:ext uri="{FF2B5EF4-FFF2-40B4-BE49-F238E27FC236}">
                <a16:creationId xmlns:a16="http://schemas.microsoft.com/office/drawing/2014/main" id="{F46B45A6-8B0D-F92B-14E9-60347F07BD47}"/>
              </a:ext>
            </a:extLst>
          </p:cNvPr>
          <p:cNvSpPr>
            <a:spLocks noGrp="1"/>
          </p:cNvSpPr>
          <p:nvPr>
            <p:ph idx="1"/>
          </p:nvPr>
        </p:nvSpPr>
        <p:spPr>
          <a:xfrm>
            <a:off x="457200" y="1417638"/>
            <a:ext cx="8229600" cy="4830762"/>
          </a:xfrm>
        </p:spPr>
        <p:txBody>
          <a:bodyPr/>
          <a:lstStyle/>
          <a:p>
            <a:r>
              <a:rPr lang="en-US" sz="2400" dirty="0"/>
              <a:t>The use of ISD MNA in DetNet MPLS can be well-controlled, reserving additional resources for DetNet flow to which ISD MNA is applied</a:t>
            </a:r>
          </a:p>
          <a:p>
            <a:r>
              <a:rPr lang="en-US" sz="2400" dirty="0"/>
              <a:t>The use of PSD MNA might not only require additional resources but introduce processing overhead in DetNet Relay nodes (source and/or destination nodes in the DetNet service sub-layer)</a:t>
            </a:r>
          </a:p>
          <a:p>
            <a:r>
              <a:rPr lang="en-US" sz="2400" dirty="0"/>
              <a:t>Possible ambiguity encoding post-stack. Would PSD MNA precede, for example, d-CW or d-CW precede PSD MNA?</a:t>
            </a:r>
          </a:p>
        </p:txBody>
      </p:sp>
    </p:spTree>
    <p:extLst>
      <p:ext uri="{BB962C8B-B14F-4D97-AF65-F5344CB8AC3E}">
        <p14:creationId xmlns:p14="http://schemas.microsoft.com/office/powerpoint/2010/main" val="93107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E63DE-B9A0-38FE-1D89-AF264A7B86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C509FA-2634-5DB2-4CB4-0B5A17AA7953}"/>
              </a:ext>
            </a:extLst>
          </p:cNvPr>
          <p:cNvSpPr>
            <a:spLocks noGrp="1"/>
          </p:cNvSpPr>
          <p:nvPr>
            <p:ph idx="1"/>
          </p:nvPr>
        </p:nvSpPr>
        <p:spPr>
          <a:xfrm>
            <a:off x="457200" y="1600200"/>
            <a:ext cx="8229600" cy="2956825"/>
          </a:xfrm>
        </p:spPr>
        <p:txBody>
          <a:bodyPr/>
          <a:lstStyle/>
          <a:p>
            <a:pPr marL="0" indent="0">
              <a:buNone/>
            </a:pPr>
            <a:endParaRPr lang="en-US" dirty="0"/>
          </a:p>
        </p:txBody>
      </p:sp>
      <p:sp>
        <p:nvSpPr>
          <p:cNvPr id="4" name="TextBox 3">
            <a:extLst>
              <a:ext uri="{FF2B5EF4-FFF2-40B4-BE49-F238E27FC236}">
                <a16:creationId xmlns:a16="http://schemas.microsoft.com/office/drawing/2014/main" id="{3767CC20-02E8-F733-43A6-3F25250B00C2}"/>
              </a:ext>
            </a:extLst>
          </p:cNvPr>
          <p:cNvSpPr txBox="1"/>
          <p:nvPr/>
        </p:nvSpPr>
        <p:spPr>
          <a:xfrm>
            <a:off x="207065" y="533400"/>
            <a:ext cx="8763000" cy="2800767"/>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r>
              <a:rPr lang="en-US" sz="10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0                   1                   2                   3</a:t>
            </a:r>
          </a:p>
          <a:p>
            <a:r>
              <a:rPr lang="en-US" sz="1600" b="1" dirty="0">
                <a:latin typeface="Courier New" panose="02070309020205020404" pitchFamily="49" charset="0"/>
                <a:cs typeface="Courier New" panose="02070309020205020404" pitchFamily="49" charset="0"/>
              </a:rPr>
              <a:t> 0 1 2 3 4 5 6 7 8 9 0 1 2 3 4 5 6 7 8 9 0 1 2 3 4 5 6 7 8 9 0 1</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|0 0 0 0|                 Sequence Number                       | d-CW</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|N </a:t>
            </a:r>
            <a:r>
              <a:rPr lang="en-US" sz="1600" b="1" dirty="0" err="1">
                <a:latin typeface="Courier New" panose="02070309020205020404" pitchFamily="49" charset="0"/>
                <a:cs typeface="Courier New" panose="02070309020205020404" pitchFamily="49" charset="0"/>
              </a:rPr>
              <a:t>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N|Version</a:t>
            </a:r>
            <a:r>
              <a:rPr lang="en-US" sz="1600" b="1" dirty="0">
                <a:latin typeface="Courier New" panose="02070309020205020404" pitchFamily="49" charset="0"/>
                <a:cs typeface="Courier New" panose="02070309020205020404" pitchFamily="49" charset="0"/>
              </a:rPr>
              <a:t>|  PS-MNA-LEN   |    TYPE = POST-STACK-MNA      | PS</a:t>
            </a:r>
          </a:p>
          <a:p>
            <a:r>
              <a:rPr lang="en-US" sz="1600" b="1" dirty="0">
                <a:latin typeface="Courier New" panose="02070309020205020404" pitchFamily="49" charset="0"/>
                <a:cs typeface="Courier New" panose="02070309020205020404" pitchFamily="49" charset="0"/>
              </a:rPr>
              <a:t>+-+-+-+-+-+-+-+-+-+-+-+-+-+-+-+-+-+-+-+-+-+-+-+-+-+-+-+-+-+-+-+-+ MNA</a:t>
            </a:r>
          </a:p>
          <a:p>
            <a:r>
              <a:rPr lang="en-US" sz="1600" b="1" dirty="0">
                <a:latin typeface="Courier New" panose="02070309020205020404" pitchFamily="49" charset="0"/>
                <a:cs typeface="Courier New" panose="02070309020205020404" pitchFamily="49" charset="0"/>
              </a:rPr>
              <a:t>~                         Ancillary Data                        ~ HDR</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Payload                           ~</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9312066E-0C0A-3F32-AFEF-722416DAE6F4}"/>
              </a:ext>
            </a:extLst>
          </p:cNvPr>
          <p:cNvSpPr txBox="1"/>
          <p:nvPr/>
        </p:nvSpPr>
        <p:spPr>
          <a:xfrm>
            <a:off x="190500" y="3592929"/>
            <a:ext cx="8763000" cy="2800767"/>
          </a:xfrm>
          <a:prstGeom prst="rect">
            <a:avLst/>
          </a:prstGeom>
          <a:solidFill>
            <a:schemeClr val="bg1">
              <a:lumMod val="95000"/>
            </a:schemeClr>
          </a:solidFill>
          <a:ln>
            <a:solidFill>
              <a:schemeClr val="bg1">
                <a:lumMod val="50000"/>
              </a:schemeClr>
            </a:solidFill>
          </a:ln>
          <a:effectLst>
            <a:outerShdw blurRad="50800" dist="38100" dir="2700000" algn="tl" rotWithShape="0">
              <a:prstClr val="black">
                <a:alpha val="40000"/>
              </a:prstClr>
            </a:outerShdw>
          </a:effectLst>
        </p:spPr>
        <p:txBody>
          <a:bodyPr wrap="square" rtlCol="0">
            <a:spAutoFit/>
          </a:bodyPr>
          <a:lstStyle/>
          <a:p>
            <a:r>
              <a:rPr lang="en-US" sz="10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0                   1                   2                   3</a:t>
            </a:r>
          </a:p>
          <a:p>
            <a:r>
              <a:rPr lang="en-US" sz="1600" b="1" dirty="0">
                <a:latin typeface="Courier New" panose="02070309020205020404" pitchFamily="49" charset="0"/>
                <a:cs typeface="Courier New" panose="02070309020205020404" pitchFamily="49" charset="0"/>
              </a:rPr>
              <a:t> 0 1 2 3 4 5 6 7 8 9 0 1 2 3 4 5 6 7 8 9 0 1 2 3 4 5 6 7 8 9 0 1</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|N </a:t>
            </a:r>
            <a:r>
              <a:rPr lang="en-US" sz="1600" b="1" dirty="0" err="1">
                <a:latin typeface="Courier New" panose="02070309020205020404" pitchFamily="49" charset="0"/>
                <a:cs typeface="Courier New" panose="02070309020205020404" pitchFamily="49" charset="0"/>
              </a:rPr>
              <a:t>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N|Version</a:t>
            </a:r>
            <a:r>
              <a:rPr lang="en-US" sz="1600" b="1" dirty="0">
                <a:latin typeface="Courier New" panose="02070309020205020404" pitchFamily="49" charset="0"/>
                <a:cs typeface="Courier New" panose="02070309020205020404" pitchFamily="49" charset="0"/>
              </a:rPr>
              <a:t>|  PS-MNA-LEN   |    TYPE = POST-STACK-MNA      | PS</a:t>
            </a:r>
          </a:p>
          <a:p>
            <a:r>
              <a:rPr lang="en-US" sz="1600" b="1" dirty="0">
                <a:latin typeface="Courier New" panose="02070309020205020404" pitchFamily="49" charset="0"/>
                <a:cs typeface="Courier New" panose="02070309020205020404" pitchFamily="49" charset="0"/>
              </a:rPr>
              <a:t>+-+-+-+-+-+-+-+-+-+-+-+-+-+-+-+-+-+-+-+-+-+-+-+-+-+-+-+-+-+-+-+-+ MNA</a:t>
            </a:r>
          </a:p>
          <a:p>
            <a:r>
              <a:rPr lang="en-US" sz="1600" b="1" dirty="0">
                <a:latin typeface="Courier New" panose="02070309020205020404" pitchFamily="49" charset="0"/>
                <a:cs typeface="Courier New" panose="02070309020205020404" pitchFamily="49" charset="0"/>
              </a:rPr>
              <a:t>~                         Ancillary Data                        ~ HDR</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|0 0 0 0|                 Sequence Number                       | d-CW</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Payload                           ~</a:t>
            </a:r>
          </a:p>
          <a:p>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3307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A6F0-A39F-9CDD-99E6-2FD35F0E6392}"/>
              </a:ext>
            </a:extLst>
          </p:cNvPr>
          <p:cNvSpPr>
            <a:spLocks noGrp="1"/>
          </p:cNvSpPr>
          <p:nvPr>
            <p:ph type="title"/>
          </p:nvPr>
        </p:nvSpPr>
        <p:spPr/>
        <p:txBody>
          <a:bodyPr/>
          <a:lstStyle/>
          <a:p>
            <a:r>
              <a:rPr lang="en-US" sz="3200" dirty="0"/>
              <a:t>Questions?</a:t>
            </a:r>
          </a:p>
        </p:txBody>
      </p:sp>
      <p:sp>
        <p:nvSpPr>
          <p:cNvPr id="3" name="Content Placeholder 2">
            <a:extLst>
              <a:ext uri="{FF2B5EF4-FFF2-40B4-BE49-F238E27FC236}">
                <a16:creationId xmlns:a16="http://schemas.microsoft.com/office/drawing/2014/main" id="{C2F82EBA-8CB3-134F-D159-A32602C0438D}"/>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dirty="0"/>
              <a:t>Thank you!</a:t>
            </a:r>
          </a:p>
        </p:txBody>
      </p:sp>
    </p:spTree>
    <p:extLst>
      <p:ext uri="{BB962C8B-B14F-4D97-AF65-F5344CB8AC3E}">
        <p14:creationId xmlns:p14="http://schemas.microsoft.com/office/powerpoint/2010/main" val="77918686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53162</TotalTime>
  <Words>706</Words>
  <Application>Microsoft Office PowerPoint</Application>
  <PresentationFormat>On-screen Show (4:3)</PresentationFormat>
  <Paragraphs>80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 New</vt:lpstr>
      <vt:lpstr>Default Design</vt:lpstr>
      <vt:lpstr>MNA in Deterministic Networks  </vt:lpstr>
      <vt:lpstr>Deterministic Networking</vt:lpstr>
      <vt:lpstr>Deterministic Network over MPLS</vt:lpstr>
      <vt:lpstr>DetNet MPLS OAM</vt:lpstr>
      <vt:lpstr>DetNet MPLS Aggregation</vt:lpstr>
      <vt:lpstr>DetNet MPLS and MNA</vt:lpstr>
      <vt:lpstr>PowerPoint Presentation</vt:lpstr>
      <vt:lpstr>Questions?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MPLS-TP CV Advertisement in PW VCCV draft-mirsky-mpls-tp-cv-adv-00</dc:title>
  <dc:creator>egremir</dc:creator>
  <cp:lastModifiedBy>Gregory Mirsky</cp:lastModifiedBy>
  <cp:revision>350</cp:revision>
  <dcterms:created xsi:type="dcterms:W3CDTF">2012-03-16T01:32:35Z</dcterms:created>
  <dcterms:modified xsi:type="dcterms:W3CDTF">2023-06-30T16:45:31Z</dcterms:modified>
</cp:coreProperties>
</file>