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  <p:embeddedFont>
      <p:font typeface="Montserrat ExtraBold"/>
      <p:bold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922644837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922644837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922644837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35922644837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922644837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35922644837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922644837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35922644837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922644837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35922644837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922644837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5922644837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922644837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5922644837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922644837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5922644837_2_1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922644837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35922644837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922644837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35922644837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922644837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35922644837_2_1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922644837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5922644837_2_1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922644837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35922644837_2_1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922644837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5922644837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79" name="Google Shape;79;p18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 " id="80" name="Google Shape;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8" name="Google Shape;98;p2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3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GB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9" name="Google Shape;109;p23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14" name="Google Shape;1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4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27" name="Google Shape;1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137" name="Google Shape;137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141" name="Google Shape;1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29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GB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4" name="Google Shape;154;p30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GB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55" name="Google Shape;155;p30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58" name="Google Shape;15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-GB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b="0" i="0" sz="4200" u="none" cap="none" strike="noStrike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75925" y="1613875"/>
            <a:ext cx="93855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Messaging-Based Data Pipeline Using Kafka,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PySpark, HDFS</a:t>
            </a: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Hive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4800"/>
          </a:p>
        </p:txBody>
      </p:sp>
      <p:sp>
        <p:nvSpPr>
          <p:cNvPr id="166" name="Google Shape;166;p33"/>
          <p:cNvSpPr txBox="1"/>
          <p:nvPr>
            <p:ph idx="1" type="subTitle"/>
          </p:nvPr>
        </p:nvSpPr>
        <p:spPr>
          <a:xfrm>
            <a:off x="658750" y="525770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>
            <p:ph idx="2" type="body"/>
          </p:nvPr>
        </p:nvSpPr>
        <p:spPr>
          <a:xfrm>
            <a:off x="307600" y="3580675"/>
            <a:ext cx="4877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Dhruv Gupta - dg4394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Harshit Ojha - ho2228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Sampurna Khuntia - skk9199</a:t>
            </a:r>
            <a:endParaRPr sz="12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Dhairyasheel Patil - dp3979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236750" y="328025"/>
            <a:ext cx="8549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875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/>
              <a:t> Real-Time Processing (PySpark)</a:t>
            </a:r>
            <a:endParaRPr sz="3600"/>
          </a:p>
        </p:txBody>
      </p:sp>
      <p:sp>
        <p:nvSpPr>
          <p:cNvPr id="241" name="Google Shape;241;p42"/>
          <p:cNvSpPr/>
          <p:nvPr/>
        </p:nvSpPr>
        <p:spPr>
          <a:xfrm>
            <a:off x="469525" y="1143000"/>
            <a:ext cx="7388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PySpark consumes messages from the Kafka topic (</a:t>
            </a:r>
            <a:r>
              <a:rPr b="0" i="0" lang="en-GB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dezyre_data_csv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Parses comma-separated values into structured data using a defined schema.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aggregations and grouping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by country, timestamp).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Converts the output to JSON and publishes to another Kafka topic </a:t>
            </a:r>
            <a:r>
              <a:rPr b="0" i="0" lang="en-GB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dezyre_out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1817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36750" y="328025"/>
            <a:ext cx="8549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875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/>
              <a:t>Hadoop HDFS (Storage)</a:t>
            </a:r>
            <a:endParaRPr sz="3600"/>
          </a:p>
        </p:txBody>
      </p:sp>
      <p:sp>
        <p:nvSpPr>
          <p:cNvPr id="247" name="Google Shape;247;p43"/>
          <p:cNvSpPr/>
          <p:nvPr/>
        </p:nvSpPr>
        <p:spPr>
          <a:xfrm>
            <a:off x="469525" y="1143000"/>
            <a:ext cx="7388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Kafka-processed data is written into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HDFS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long-term storage.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 acts as a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lake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distributed and fault-tolerant architecture.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processed data for batch jobs and historical queries.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1817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236750" y="328025"/>
            <a:ext cx="8549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875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/>
              <a:t>Orchestration (Airflow)</a:t>
            </a:r>
            <a:endParaRPr sz="3600"/>
          </a:p>
        </p:txBody>
      </p:sp>
      <p:sp>
        <p:nvSpPr>
          <p:cNvPr id="253" name="Google Shape;253;p44"/>
          <p:cNvSpPr/>
          <p:nvPr/>
        </p:nvSpPr>
        <p:spPr>
          <a:xfrm>
            <a:off x="477250" y="1034950"/>
            <a:ext cx="7388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Airflow manages the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scheduling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via DAGs.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Hive queries or ingestion workflows based on time/data availability.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coordination between Kafka, HDFS, and Hive.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1817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236750" y="328025"/>
            <a:ext cx="8712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875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/>
              <a:t>Query &amp; Visualize (Hive + BI Tool)</a:t>
            </a:r>
            <a:endParaRPr sz="3600"/>
          </a:p>
        </p:txBody>
      </p:sp>
      <p:sp>
        <p:nvSpPr>
          <p:cNvPr id="259" name="Google Shape;259;p45"/>
          <p:cNvSpPr/>
          <p:nvPr/>
        </p:nvSpPr>
        <p:spPr>
          <a:xfrm>
            <a:off x="500450" y="1229825"/>
            <a:ext cx="7388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Hive maps HDFS data as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tables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SQL-like querying.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 tools (e.g.,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connect to Hive for visual dashboards and reports.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business users to gain insights from processed, structured data.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1817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2417850" y="1512457"/>
            <a:ext cx="4308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7000"/>
              <a:t>Thank You!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7022" y="926561"/>
            <a:ext cx="60492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Problem Statement</a:t>
            </a:r>
            <a:endParaRPr/>
          </a:p>
        </p:txBody>
      </p:sp>
      <p:cxnSp>
        <p:nvCxnSpPr>
          <p:cNvPr id="173" name="Google Shape;173;p34"/>
          <p:cNvCxnSpPr/>
          <p:nvPr/>
        </p:nvCxnSpPr>
        <p:spPr>
          <a:xfrm>
            <a:off x="400833" y="1682465"/>
            <a:ext cx="57621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/>
        </p:nvSpPr>
        <p:spPr>
          <a:xfrm>
            <a:off x="400833" y="1961316"/>
            <a:ext cx="8076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Organisations face challenges in processing high-throughput data streams in real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the limitations of monolithic data ingestion and processing systems. Many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pipelines are not modular or resilient, resulting in data loss or inefficiencies.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architecture that leverages messaging systems like Kafka for decoupling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PySpark for scalable transformations can address this. However, integrating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orchestrating these tools into a single cohesive pipeline remains challenging.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971672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</a:pPr>
            <a:r>
              <a:rPr lang="en-GB" sz="3600"/>
              <a:t>A Big Data Problem?</a:t>
            </a:r>
            <a:br>
              <a:rPr lang="en-GB" sz="3600"/>
            </a:br>
            <a:endParaRPr sz="3600"/>
          </a:p>
        </p:txBody>
      </p:sp>
      <p:sp>
        <p:nvSpPr>
          <p:cNvPr id="180" name="Google Shape;180;p35"/>
          <p:cNvSpPr/>
          <p:nvPr/>
        </p:nvSpPr>
        <p:spPr>
          <a:xfrm>
            <a:off x="452797" y="1140121"/>
            <a:ext cx="3867802" cy="1459609"/>
          </a:xfrm>
          <a:prstGeom prst="roundRect">
            <a:avLst>
              <a:gd fmla="val 3949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740569" y="1205548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Volume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740569" y="1525895"/>
            <a:ext cx="3332083" cy="1015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The system handles large-scale streaming data from APIs and stores it in HDFS.</a:t>
            </a:r>
            <a:b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Kafka and HDFS ensure scalable and reliable data storage for massive datasets.</a:t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2125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4674038" y="1119204"/>
            <a:ext cx="3729394" cy="1480525"/>
          </a:xfrm>
          <a:prstGeom prst="roundRect">
            <a:avLst>
              <a:gd fmla="val 3949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4885730" y="1140127"/>
            <a:ext cx="2551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Velocity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4885729" y="1493104"/>
            <a:ext cx="3332083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Real-time data is ingested, processed, and streamed using NiFi, Kafka, and PySpark.</a:t>
            </a:r>
            <a:b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The architecture supports low-latency processing and continuous data flow.</a:t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2125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452797" y="2763855"/>
            <a:ext cx="3867802" cy="1680729"/>
          </a:xfrm>
          <a:prstGeom prst="roundRect">
            <a:avLst>
              <a:gd fmla="val 3432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740569" y="2799934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740569" y="3116755"/>
            <a:ext cx="3332083" cy="1327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Data arrives in multiple formats like JSON and CSV and is normalized using NiFi.</a:t>
            </a:r>
            <a:b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Different tools handle structured, semi-structured, and unstructured data seamlessly.</a:t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2125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4697170" y="2763855"/>
            <a:ext cx="3706261" cy="1680729"/>
          </a:xfrm>
          <a:prstGeom prst="roundRect">
            <a:avLst>
              <a:gd fmla="val 3432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4885730" y="2777898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Veracity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4885725" y="3163375"/>
            <a:ext cx="33321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Timestamps, schema enforcement, and checkpointing ensure data accuracy and consistency.</a:t>
            </a:r>
            <a:b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200" u="none" cap="none" strike="noStrike">
                <a:solidFill>
                  <a:srgbClr val="404155"/>
                </a:solidFill>
                <a:latin typeface="Montserrat"/>
                <a:ea typeface="Montserrat"/>
                <a:cs typeface="Montserrat"/>
                <a:sym typeface="Montserrat"/>
              </a:rPr>
              <a:t>Airflow manages task dependencies and retries, improving data trustworthiness.</a:t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2125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1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</a:pPr>
            <a:r>
              <a:rPr lang="en-GB"/>
              <a:t>Big Data Technologies used 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762525" y="1587425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98" name="Google Shape;198;p36"/>
          <p:cNvSpPr txBox="1"/>
          <p:nvPr>
            <p:ph idx="2" type="body"/>
          </p:nvPr>
        </p:nvSpPr>
        <p:spPr>
          <a:xfrm>
            <a:off x="2943625" y="1587425"/>
            <a:ext cx="54378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>
                <a:solidFill>
                  <a:schemeClr val="dk2"/>
                </a:solidFill>
              </a:rPr>
              <a:t>Provides powerful processors like InvokeHTTP, EvaluateJsonPath, and SplitJson.</a:t>
            </a:r>
            <a:endParaRPr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Supports real-time data ingestion from APIs and file systems.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Enables distributed real-time data processing using Spark Streaming.</a:t>
            </a:r>
            <a:endParaRPr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Supports schema-based parsing, aggregation, and transformation.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Acts as a distributed message broker for streaming data.</a:t>
            </a:r>
            <a:endParaRPr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Decouples producers (like NiFi) and consumers (like PySpark).</a:t>
            </a:r>
            <a:br>
              <a:rPr lang="en-GB"/>
            </a:b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403" y="2468774"/>
            <a:ext cx="1651522" cy="92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818" y="3544426"/>
            <a:ext cx="1539092" cy="70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 title="nifi.jpeg .jpg"/>
          <p:cNvPicPr preferRelativeResize="0"/>
          <p:nvPr/>
        </p:nvPicPr>
        <p:blipFill rotWithShape="1">
          <a:blip r:embed="rId5">
            <a:alphaModFix/>
          </a:blip>
          <a:srcRect b="4345" l="0" r="0" t="4345"/>
          <a:stretch/>
        </p:blipFill>
        <p:spPr>
          <a:xfrm>
            <a:off x="1054618" y="1616376"/>
            <a:ext cx="1539092" cy="70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</a:pPr>
            <a:r>
              <a:rPr lang="en-GB"/>
              <a:t>Big Data Technologies used 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762525" y="1587425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08" name="Google Shape;208;p37"/>
          <p:cNvSpPr txBox="1"/>
          <p:nvPr>
            <p:ph idx="2" type="body"/>
          </p:nvPr>
        </p:nvSpPr>
        <p:spPr>
          <a:xfrm>
            <a:off x="2961200" y="1675350"/>
            <a:ext cx="54378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>
                <a:solidFill>
                  <a:schemeClr val="dk2"/>
                </a:solidFill>
              </a:rPr>
              <a:t>Orchestrates and schedules complex workflows using DAGs.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Automates task dependencies, retries, and execution timing.</a:t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Monitors the health and progress of the full data pipeline.</a:t>
            </a:r>
            <a:endParaRPr/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Distributed file system designed for large-scale data storage.</a:t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Ensures fault-tolerant and replicated storage across nodes.</a:t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Acts as the data lake for historical and batch processing</a:t>
            </a:r>
            <a:endParaRPr/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Provides SQL-like access (HiveQL) to data stored in HDFS.</a:t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Maps data using external tables for structured querying.</a:t>
            </a:r>
            <a:endParaRPr/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Integrates with BI tools for easy reporting and visualization.</a:t>
            </a:r>
            <a:endParaRPr/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09" name="Google Shape;209;p37" title="hadoophdfs.jpg .jpeg"/>
          <p:cNvPicPr preferRelativeResize="0"/>
          <p:nvPr/>
        </p:nvPicPr>
        <p:blipFill rotWithShape="1">
          <a:blip r:embed="rId3">
            <a:alphaModFix/>
          </a:blip>
          <a:srcRect b="0" l="3587" r="4615" t="0"/>
          <a:stretch/>
        </p:blipFill>
        <p:spPr>
          <a:xfrm>
            <a:off x="852850" y="2468775"/>
            <a:ext cx="1863975" cy="9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 title="hive-logo.png"/>
          <p:cNvPicPr preferRelativeResize="0"/>
          <p:nvPr/>
        </p:nvPicPr>
        <p:blipFill rotWithShape="1">
          <a:blip r:embed="rId4">
            <a:alphaModFix/>
          </a:blip>
          <a:srcRect b="0" l="2998" r="2383" t="0"/>
          <a:stretch/>
        </p:blipFill>
        <p:spPr>
          <a:xfrm>
            <a:off x="1054625" y="3572475"/>
            <a:ext cx="1662200" cy="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 title="AirflowLogo.png"/>
          <p:cNvPicPr preferRelativeResize="0"/>
          <p:nvPr/>
        </p:nvPicPr>
        <p:blipFill rotWithShape="1">
          <a:blip r:embed="rId5">
            <a:alphaModFix/>
          </a:blip>
          <a:srcRect b="0" l="922" r="932" t="0"/>
          <a:stretch/>
        </p:blipFill>
        <p:spPr>
          <a:xfrm>
            <a:off x="931500" y="1616375"/>
            <a:ext cx="1785323" cy="7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 title="DATA-ARCHITECTURE.jpeg"/>
          <p:cNvPicPr preferRelativeResize="0"/>
          <p:nvPr/>
        </p:nvPicPr>
        <p:blipFill rotWithShape="1">
          <a:blip r:embed="rId3">
            <a:alphaModFix/>
          </a:blip>
          <a:srcRect b="9115" l="0" r="0" t="9124"/>
          <a:stretch/>
        </p:blipFill>
        <p:spPr>
          <a:xfrm>
            <a:off x="451704" y="224870"/>
            <a:ext cx="8319542" cy="457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>
            <p:ph type="title"/>
          </p:nvPr>
        </p:nvSpPr>
        <p:spPr>
          <a:xfrm>
            <a:off x="3290252" y="144900"/>
            <a:ext cx="43824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</a:pPr>
            <a:r>
              <a:rPr lang="en-GB" sz="3600"/>
              <a:t>System Design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Data Processing</a:t>
            </a:r>
            <a:endParaRPr/>
          </a:p>
        </p:txBody>
      </p:sp>
      <p:sp>
        <p:nvSpPr>
          <p:cNvPr id="223" name="Google Shape;223;p39"/>
          <p:cNvSpPr txBox="1"/>
          <p:nvPr>
            <p:ph idx="1" type="subTitle"/>
          </p:nvPr>
        </p:nvSpPr>
        <p:spPr>
          <a:xfrm>
            <a:off x="4964106" y="2844601"/>
            <a:ext cx="403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96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236750" y="328025"/>
            <a:ext cx="8549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875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800"/>
              <a:t>Extract Streaming Data   (NiFi)</a:t>
            </a:r>
            <a:endParaRPr sz="3800"/>
          </a:p>
        </p:txBody>
      </p:sp>
      <p:sp>
        <p:nvSpPr>
          <p:cNvPr id="229" name="Google Shape;229;p40"/>
          <p:cNvSpPr/>
          <p:nvPr/>
        </p:nvSpPr>
        <p:spPr>
          <a:xfrm>
            <a:off x="469525" y="1243800"/>
            <a:ext cx="7388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InvokeHTTP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processor pulls real-time data from external APIs.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UpdateAttribute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adds crucial metadata like timestamps for downstream use.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PublishKafka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sends enriched data to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 topic </a:t>
            </a:r>
            <a:r>
              <a:rPr b="0" i="0" lang="en-GB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dezyre_data_csv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stage establishes the raw data pipeline using visual routing and flow management in NiFi.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817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236750" y="328025"/>
            <a:ext cx="8549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875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800"/>
              <a:t>Kafka (Raw Data Queue)</a:t>
            </a:r>
            <a:endParaRPr sz="3800"/>
          </a:p>
        </p:txBody>
      </p:sp>
      <p:sp>
        <p:nvSpPr>
          <p:cNvPr id="235" name="Google Shape;235;p41"/>
          <p:cNvSpPr/>
          <p:nvPr/>
        </p:nvSpPr>
        <p:spPr>
          <a:xfrm>
            <a:off x="469525" y="1243800"/>
            <a:ext cx="7388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acts as a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NiFi (producer) and PySpark (consumer).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decoupling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fault-tolerant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delivery.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parallel and independent processing by downstream consumers.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817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