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5" r:id="rId2"/>
    <p:sldId id="263" r:id="rId3"/>
    <p:sldId id="292" r:id="rId4"/>
    <p:sldId id="293" r:id="rId5"/>
    <p:sldId id="294" r:id="rId6"/>
    <p:sldId id="262" r:id="rId7"/>
    <p:sldId id="297" r:id="rId8"/>
    <p:sldId id="300" r:id="rId9"/>
    <p:sldId id="256" r:id="rId10"/>
    <p:sldId id="299" r:id="rId11"/>
    <p:sldId id="298" r:id="rId12"/>
    <p:sldId id="303" r:id="rId13"/>
    <p:sldId id="301" r:id="rId14"/>
    <p:sldId id="296" r:id="rId15"/>
    <p:sldId id="295"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36"/>
    <p:restoredTop sz="71320"/>
  </p:normalViewPr>
  <p:slideViewPr>
    <p:cSldViewPr snapToGrid="0">
      <p:cViewPr varScale="1">
        <p:scale>
          <a:sx n="96" d="100"/>
          <a:sy n="96" d="100"/>
        </p:scale>
        <p:origin x="672"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1" d="100"/>
          <a:sy n="81" d="100"/>
        </p:scale>
        <p:origin x="40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430855-59FB-4F4C-857F-FBB612A0BF40}"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FCAFF6BD-7CB7-4F24-A0FC-01084919B18F}">
      <dgm:prSet/>
      <dgm:spPr/>
      <dgm:t>
        <a:bodyPr/>
        <a:lstStyle/>
        <a:p>
          <a:r>
            <a:rPr lang="en-US" dirty="0"/>
            <a:t>Low CSAT (3.5/5)</a:t>
          </a:r>
        </a:p>
      </dgm:t>
    </dgm:pt>
    <dgm:pt modelId="{8A5D2320-BD61-4FB1-8F3D-1F0FDFCEB6EB}" type="parTrans" cxnId="{308536C2-3AE5-4868-9BB4-5F938454BDB9}">
      <dgm:prSet/>
      <dgm:spPr/>
      <dgm:t>
        <a:bodyPr/>
        <a:lstStyle/>
        <a:p>
          <a:endParaRPr lang="en-US"/>
        </a:p>
      </dgm:t>
    </dgm:pt>
    <dgm:pt modelId="{84B23079-315C-4821-B743-63CB2CE78C52}" type="sibTrans" cxnId="{308536C2-3AE5-4868-9BB4-5F938454BDB9}">
      <dgm:prSet/>
      <dgm:spPr/>
      <dgm:t>
        <a:bodyPr/>
        <a:lstStyle/>
        <a:p>
          <a:endParaRPr lang="en-US"/>
        </a:p>
      </dgm:t>
    </dgm:pt>
    <dgm:pt modelId="{C7A0C9D5-1F2E-4775-9103-483F4620B40E}">
      <dgm:prSet/>
      <dgm:spPr/>
      <dgm:t>
        <a:bodyPr/>
        <a:lstStyle/>
        <a:p>
          <a:r>
            <a:rPr lang="en-US" dirty="0"/>
            <a:t>Competitors like T-Mobile stealing customers due to easier pricing</a:t>
          </a:r>
        </a:p>
      </dgm:t>
    </dgm:pt>
    <dgm:pt modelId="{DF915FC2-78E9-4BD0-83FB-B8A9E9D5B67F}" type="parTrans" cxnId="{24F73444-FBF3-4876-B734-87D198F6B44A}">
      <dgm:prSet/>
      <dgm:spPr/>
      <dgm:t>
        <a:bodyPr/>
        <a:lstStyle/>
        <a:p>
          <a:endParaRPr lang="en-US"/>
        </a:p>
      </dgm:t>
    </dgm:pt>
    <dgm:pt modelId="{8F8B6B84-66F3-4AEB-8275-977104D2A98C}" type="sibTrans" cxnId="{24F73444-FBF3-4876-B734-87D198F6B44A}">
      <dgm:prSet/>
      <dgm:spPr/>
      <dgm:t>
        <a:bodyPr/>
        <a:lstStyle/>
        <a:p>
          <a:endParaRPr lang="en-US"/>
        </a:p>
      </dgm:t>
    </dgm:pt>
    <dgm:pt modelId="{BAFD49C9-3137-4E28-865F-ACF140DE6EEF}">
      <dgm:prSet/>
      <dgm:spPr/>
      <dgm:t>
        <a:bodyPr/>
        <a:lstStyle/>
        <a:p>
          <a:r>
            <a:rPr lang="en-US" dirty="0"/>
            <a:t>40% of customers canceled at in-home installation technician visits</a:t>
          </a:r>
        </a:p>
      </dgm:t>
    </dgm:pt>
    <dgm:pt modelId="{D8D0269A-1BD2-4BE8-9AA3-B491DC73781E}" type="sibTrans" cxnId="{5AD52D66-4254-4019-B675-0FDC27E626A6}">
      <dgm:prSet/>
      <dgm:spPr/>
      <dgm:t>
        <a:bodyPr/>
        <a:lstStyle/>
        <a:p>
          <a:endParaRPr lang="en-US"/>
        </a:p>
      </dgm:t>
    </dgm:pt>
    <dgm:pt modelId="{DCA95B7F-120B-405D-9961-B74D473EFC50}" type="parTrans" cxnId="{5AD52D66-4254-4019-B675-0FDC27E626A6}">
      <dgm:prSet/>
      <dgm:spPr/>
      <dgm:t>
        <a:bodyPr/>
        <a:lstStyle/>
        <a:p>
          <a:endParaRPr lang="en-US"/>
        </a:p>
      </dgm:t>
    </dgm:pt>
    <dgm:pt modelId="{70BFABC7-7851-E849-AB6F-AA85E4DFDA8D}" type="pres">
      <dgm:prSet presAssocID="{CF430855-59FB-4F4C-857F-FBB612A0BF40}" presName="vert0" presStyleCnt="0">
        <dgm:presLayoutVars>
          <dgm:dir/>
          <dgm:animOne val="branch"/>
          <dgm:animLvl val="lvl"/>
        </dgm:presLayoutVars>
      </dgm:prSet>
      <dgm:spPr/>
    </dgm:pt>
    <dgm:pt modelId="{2C611991-A2BA-4045-A658-E7360AE8642E}" type="pres">
      <dgm:prSet presAssocID="{BAFD49C9-3137-4E28-865F-ACF140DE6EEF}" presName="thickLine" presStyleLbl="alignNode1" presStyleIdx="0" presStyleCnt="3"/>
      <dgm:spPr/>
    </dgm:pt>
    <dgm:pt modelId="{416CA2BE-4B2C-534F-AEB3-DDA713A9ABA6}" type="pres">
      <dgm:prSet presAssocID="{BAFD49C9-3137-4E28-865F-ACF140DE6EEF}" presName="horz1" presStyleCnt="0"/>
      <dgm:spPr/>
    </dgm:pt>
    <dgm:pt modelId="{AFCEDE65-DBC2-9949-9ED4-E363CB63B72E}" type="pres">
      <dgm:prSet presAssocID="{BAFD49C9-3137-4E28-865F-ACF140DE6EEF}" presName="tx1" presStyleLbl="revTx" presStyleIdx="0" presStyleCnt="3"/>
      <dgm:spPr/>
    </dgm:pt>
    <dgm:pt modelId="{88BEF750-9152-AA4E-8274-2ED3163FB86B}" type="pres">
      <dgm:prSet presAssocID="{BAFD49C9-3137-4E28-865F-ACF140DE6EEF}" presName="vert1" presStyleCnt="0"/>
      <dgm:spPr/>
    </dgm:pt>
    <dgm:pt modelId="{438889BC-7B55-234E-AE0D-C415AA33F1DC}" type="pres">
      <dgm:prSet presAssocID="{FCAFF6BD-7CB7-4F24-A0FC-01084919B18F}" presName="thickLine" presStyleLbl="alignNode1" presStyleIdx="1" presStyleCnt="3"/>
      <dgm:spPr/>
    </dgm:pt>
    <dgm:pt modelId="{B6C7EB7F-E8FC-3040-A4C3-ECC08CFE1B70}" type="pres">
      <dgm:prSet presAssocID="{FCAFF6BD-7CB7-4F24-A0FC-01084919B18F}" presName="horz1" presStyleCnt="0"/>
      <dgm:spPr/>
    </dgm:pt>
    <dgm:pt modelId="{B8D329AF-4197-C64A-B032-5BADE91C4D12}" type="pres">
      <dgm:prSet presAssocID="{FCAFF6BD-7CB7-4F24-A0FC-01084919B18F}" presName="tx1" presStyleLbl="revTx" presStyleIdx="1" presStyleCnt="3"/>
      <dgm:spPr/>
    </dgm:pt>
    <dgm:pt modelId="{095E742A-8ADB-784A-ABE7-C49AA1685A42}" type="pres">
      <dgm:prSet presAssocID="{FCAFF6BD-7CB7-4F24-A0FC-01084919B18F}" presName="vert1" presStyleCnt="0"/>
      <dgm:spPr/>
    </dgm:pt>
    <dgm:pt modelId="{C80F1ACA-A38F-7344-896E-635A97F1F8F7}" type="pres">
      <dgm:prSet presAssocID="{C7A0C9D5-1F2E-4775-9103-483F4620B40E}" presName="thickLine" presStyleLbl="alignNode1" presStyleIdx="2" presStyleCnt="3"/>
      <dgm:spPr/>
    </dgm:pt>
    <dgm:pt modelId="{7E4E5FF3-4478-E74A-8D8D-879793219DF5}" type="pres">
      <dgm:prSet presAssocID="{C7A0C9D5-1F2E-4775-9103-483F4620B40E}" presName="horz1" presStyleCnt="0"/>
      <dgm:spPr/>
    </dgm:pt>
    <dgm:pt modelId="{71C4BFA5-B7AC-0D4A-8588-A7FA499CF3F3}" type="pres">
      <dgm:prSet presAssocID="{C7A0C9D5-1F2E-4775-9103-483F4620B40E}" presName="tx1" presStyleLbl="revTx" presStyleIdx="2" presStyleCnt="3"/>
      <dgm:spPr/>
    </dgm:pt>
    <dgm:pt modelId="{EE866C4A-C5C5-B049-BBF1-6029873E57F7}" type="pres">
      <dgm:prSet presAssocID="{C7A0C9D5-1F2E-4775-9103-483F4620B40E}" presName="vert1" presStyleCnt="0"/>
      <dgm:spPr/>
    </dgm:pt>
  </dgm:ptLst>
  <dgm:cxnLst>
    <dgm:cxn modelId="{3FCF200B-9FED-AD45-A5EC-1C2E2A834593}" type="presOf" srcId="{FCAFF6BD-7CB7-4F24-A0FC-01084919B18F}" destId="{B8D329AF-4197-C64A-B032-5BADE91C4D12}" srcOrd="0" destOrd="0" presId="urn:microsoft.com/office/officeart/2008/layout/LinedList"/>
    <dgm:cxn modelId="{9D942020-96B8-4940-A1D7-BE0EDD1697C5}" type="presOf" srcId="{BAFD49C9-3137-4E28-865F-ACF140DE6EEF}" destId="{AFCEDE65-DBC2-9949-9ED4-E363CB63B72E}" srcOrd="0" destOrd="0" presId="urn:microsoft.com/office/officeart/2008/layout/LinedList"/>
    <dgm:cxn modelId="{24F73444-FBF3-4876-B734-87D198F6B44A}" srcId="{CF430855-59FB-4F4C-857F-FBB612A0BF40}" destId="{C7A0C9D5-1F2E-4775-9103-483F4620B40E}" srcOrd="2" destOrd="0" parTransId="{DF915FC2-78E9-4BD0-83FB-B8A9E9D5B67F}" sibTransId="{8F8B6B84-66F3-4AEB-8275-977104D2A98C}"/>
    <dgm:cxn modelId="{7B9D9E4A-174B-BD47-96F6-B36BD40DC78C}" type="presOf" srcId="{C7A0C9D5-1F2E-4775-9103-483F4620B40E}" destId="{71C4BFA5-B7AC-0D4A-8588-A7FA499CF3F3}" srcOrd="0" destOrd="0" presId="urn:microsoft.com/office/officeart/2008/layout/LinedList"/>
    <dgm:cxn modelId="{5AD52D66-4254-4019-B675-0FDC27E626A6}" srcId="{CF430855-59FB-4F4C-857F-FBB612A0BF40}" destId="{BAFD49C9-3137-4E28-865F-ACF140DE6EEF}" srcOrd="0" destOrd="0" parTransId="{DCA95B7F-120B-405D-9961-B74D473EFC50}" sibTransId="{D8D0269A-1BD2-4BE8-9AA3-B491DC73781E}"/>
    <dgm:cxn modelId="{308536C2-3AE5-4868-9BB4-5F938454BDB9}" srcId="{CF430855-59FB-4F4C-857F-FBB612A0BF40}" destId="{FCAFF6BD-7CB7-4F24-A0FC-01084919B18F}" srcOrd="1" destOrd="0" parTransId="{8A5D2320-BD61-4FB1-8F3D-1F0FDFCEB6EB}" sibTransId="{84B23079-315C-4821-B743-63CB2CE78C52}"/>
    <dgm:cxn modelId="{FC158FD7-C053-8640-B666-09058A4F7D4F}" type="presOf" srcId="{CF430855-59FB-4F4C-857F-FBB612A0BF40}" destId="{70BFABC7-7851-E849-AB6F-AA85E4DFDA8D}" srcOrd="0" destOrd="0" presId="urn:microsoft.com/office/officeart/2008/layout/LinedList"/>
    <dgm:cxn modelId="{535A6640-EB6F-8549-864A-7566D5B427CD}" type="presParOf" srcId="{70BFABC7-7851-E849-AB6F-AA85E4DFDA8D}" destId="{2C611991-A2BA-4045-A658-E7360AE8642E}" srcOrd="0" destOrd="0" presId="urn:microsoft.com/office/officeart/2008/layout/LinedList"/>
    <dgm:cxn modelId="{C2850DD5-846D-A14A-B860-CC72DEDBC34C}" type="presParOf" srcId="{70BFABC7-7851-E849-AB6F-AA85E4DFDA8D}" destId="{416CA2BE-4B2C-534F-AEB3-DDA713A9ABA6}" srcOrd="1" destOrd="0" presId="urn:microsoft.com/office/officeart/2008/layout/LinedList"/>
    <dgm:cxn modelId="{226AA3F5-09B7-AA40-9355-298817A436F6}" type="presParOf" srcId="{416CA2BE-4B2C-534F-AEB3-DDA713A9ABA6}" destId="{AFCEDE65-DBC2-9949-9ED4-E363CB63B72E}" srcOrd="0" destOrd="0" presId="urn:microsoft.com/office/officeart/2008/layout/LinedList"/>
    <dgm:cxn modelId="{14B56D19-B511-0841-8548-E7643BEB6686}" type="presParOf" srcId="{416CA2BE-4B2C-534F-AEB3-DDA713A9ABA6}" destId="{88BEF750-9152-AA4E-8274-2ED3163FB86B}" srcOrd="1" destOrd="0" presId="urn:microsoft.com/office/officeart/2008/layout/LinedList"/>
    <dgm:cxn modelId="{3FB4AAF9-844C-DC48-BB8C-2009AE7A9B76}" type="presParOf" srcId="{70BFABC7-7851-E849-AB6F-AA85E4DFDA8D}" destId="{438889BC-7B55-234E-AE0D-C415AA33F1DC}" srcOrd="2" destOrd="0" presId="urn:microsoft.com/office/officeart/2008/layout/LinedList"/>
    <dgm:cxn modelId="{4F1CCD32-C3A7-3D42-B983-BE0EFACBC256}" type="presParOf" srcId="{70BFABC7-7851-E849-AB6F-AA85E4DFDA8D}" destId="{B6C7EB7F-E8FC-3040-A4C3-ECC08CFE1B70}" srcOrd="3" destOrd="0" presId="urn:microsoft.com/office/officeart/2008/layout/LinedList"/>
    <dgm:cxn modelId="{60AB2733-582B-9E4B-908F-F5E9888303F1}" type="presParOf" srcId="{B6C7EB7F-E8FC-3040-A4C3-ECC08CFE1B70}" destId="{B8D329AF-4197-C64A-B032-5BADE91C4D12}" srcOrd="0" destOrd="0" presId="urn:microsoft.com/office/officeart/2008/layout/LinedList"/>
    <dgm:cxn modelId="{4A3AAC02-EEDB-8E47-B42C-A27A6037B463}" type="presParOf" srcId="{B6C7EB7F-E8FC-3040-A4C3-ECC08CFE1B70}" destId="{095E742A-8ADB-784A-ABE7-C49AA1685A42}" srcOrd="1" destOrd="0" presId="urn:microsoft.com/office/officeart/2008/layout/LinedList"/>
    <dgm:cxn modelId="{207F5BC8-80CD-314C-9139-806B74A75836}" type="presParOf" srcId="{70BFABC7-7851-E849-AB6F-AA85E4DFDA8D}" destId="{C80F1ACA-A38F-7344-896E-635A97F1F8F7}" srcOrd="4" destOrd="0" presId="urn:microsoft.com/office/officeart/2008/layout/LinedList"/>
    <dgm:cxn modelId="{1B332D93-7609-0049-944E-D698BD7B2CAF}" type="presParOf" srcId="{70BFABC7-7851-E849-AB6F-AA85E4DFDA8D}" destId="{7E4E5FF3-4478-E74A-8D8D-879793219DF5}" srcOrd="5" destOrd="0" presId="urn:microsoft.com/office/officeart/2008/layout/LinedList"/>
    <dgm:cxn modelId="{A452E7E0-09D5-C74E-9D87-51837A483FB3}" type="presParOf" srcId="{7E4E5FF3-4478-E74A-8D8D-879793219DF5}" destId="{71C4BFA5-B7AC-0D4A-8588-A7FA499CF3F3}" srcOrd="0" destOrd="0" presId="urn:microsoft.com/office/officeart/2008/layout/LinedList"/>
    <dgm:cxn modelId="{2741F6ED-87E9-B848-AAF6-04841A9E5D04}" type="presParOf" srcId="{7E4E5FF3-4478-E74A-8D8D-879793219DF5}" destId="{EE866C4A-C5C5-B049-BBF1-6029873E57F7}"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0150C6-98E4-4392-BD32-7756FAE0B3D6}"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E500335D-4AEC-49F4-A251-894314766BE7}">
      <dgm:prSet custT="1"/>
      <dgm:spPr/>
      <dgm:t>
        <a:bodyPr/>
        <a:lstStyle/>
        <a:p>
          <a:r>
            <a:rPr lang="en-US" sz="2800" dirty="0"/>
            <a:t>Stakeholder kickoff: roles, responsibilities, decision-makers clarified</a:t>
          </a:r>
        </a:p>
      </dgm:t>
    </dgm:pt>
    <dgm:pt modelId="{DC7FE7BA-ED0F-40C4-98BD-60DC506768FB}" type="parTrans" cxnId="{970A8641-506E-45B7-B192-0A9E8B132322}">
      <dgm:prSet/>
      <dgm:spPr/>
      <dgm:t>
        <a:bodyPr/>
        <a:lstStyle/>
        <a:p>
          <a:endParaRPr lang="en-US"/>
        </a:p>
      </dgm:t>
    </dgm:pt>
    <dgm:pt modelId="{5FCB4AA9-7C6F-4D76-8C5B-E6A0155E1B42}" type="sibTrans" cxnId="{970A8641-506E-45B7-B192-0A9E8B132322}">
      <dgm:prSet/>
      <dgm:spPr/>
      <dgm:t>
        <a:bodyPr/>
        <a:lstStyle/>
        <a:p>
          <a:endParaRPr lang="en-US"/>
        </a:p>
      </dgm:t>
    </dgm:pt>
    <dgm:pt modelId="{AFF34B77-55D4-4B64-8106-4D6D48B15AC3}">
      <dgm:prSet custT="1"/>
      <dgm:spPr/>
      <dgm:t>
        <a:bodyPr/>
        <a:lstStyle/>
        <a:p>
          <a:r>
            <a:rPr lang="en-US" sz="2800" dirty="0"/>
            <a:t>Refined research objective</a:t>
          </a:r>
        </a:p>
      </dgm:t>
    </dgm:pt>
    <dgm:pt modelId="{3B5036D0-CB2A-4EF4-973E-649656A63883}" type="parTrans" cxnId="{CDBF0F47-55FA-42B0-BD7D-99F1DA36A638}">
      <dgm:prSet/>
      <dgm:spPr/>
      <dgm:t>
        <a:bodyPr/>
        <a:lstStyle/>
        <a:p>
          <a:endParaRPr lang="en-US"/>
        </a:p>
      </dgm:t>
    </dgm:pt>
    <dgm:pt modelId="{1BDC6288-3CE9-460B-8051-41D59C6CB753}" type="sibTrans" cxnId="{CDBF0F47-55FA-42B0-BD7D-99F1DA36A638}">
      <dgm:prSet/>
      <dgm:spPr/>
      <dgm:t>
        <a:bodyPr/>
        <a:lstStyle/>
        <a:p>
          <a:endParaRPr lang="en-US"/>
        </a:p>
      </dgm:t>
    </dgm:pt>
    <dgm:pt modelId="{638A518A-DC5A-4E9D-830F-E31E102AE788}">
      <dgm:prSet custT="1"/>
      <dgm:spPr/>
      <dgm:t>
        <a:bodyPr/>
        <a:lstStyle/>
        <a:p>
          <a:r>
            <a:rPr lang="en-US" sz="2800" dirty="0"/>
            <a:t>Co-created key research questions</a:t>
          </a:r>
        </a:p>
      </dgm:t>
    </dgm:pt>
    <dgm:pt modelId="{94B9B984-B25E-4042-BCEF-FBFD85DAE1C2}" type="parTrans" cxnId="{72604698-813D-4127-AE11-74C23B78D1DE}">
      <dgm:prSet/>
      <dgm:spPr/>
      <dgm:t>
        <a:bodyPr/>
        <a:lstStyle/>
        <a:p>
          <a:endParaRPr lang="en-US"/>
        </a:p>
      </dgm:t>
    </dgm:pt>
    <dgm:pt modelId="{8C742022-42EE-4BCF-90A5-C08304CF215C}" type="sibTrans" cxnId="{72604698-813D-4127-AE11-74C23B78D1DE}">
      <dgm:prSet/>
      <dgm:spPr/>
      <dgm:t>
        <a:bodyPr/>
        <a:lstStyle/>
        <a:p>
          <a:endParaRPr lang="en-US"/>
        </a:p>
      </dgm:t>
    </dgm:pt>
    <dgm:pt modelId="{0DA283E2-ADB1-4354-8414-0E801672DFFD}">
      <dgm:prSet custT="1"/>
      <dgm:spPr/>
      <dgm:t>
        <a:bodyPr/>
        <a:lstStyle/>
        <a:p>
          <a:r>
            <a:rPr lang="en-US" sz="2800" dirty="0"/>
            <a:t>Set expectations: deliverables and updates</a:t>
          </a:r>
        </a:p>
      </dgm:t>
    </dgm:pt>
    <dgm:pt modelId="{1506D65D-EC2A-46B3-B3A8-F182BB1E9465}" type="parTrans" cxnId="{E90CF661-34EC-4DDF-80E4-1BB4C86454C4}">
      <dgm:prSet/>
      <dgm:spPr/>
      <dgm:t>
        <a:bodyPr/>
        <a:lstStyle/>
        <a:p>
          <a:endParaRPr lang="en-US"/>
        </a:p>
      </dgm:t>
    </dgm:pt>
    <dgm:pt modelId="{2F3A1224-0E30-4023-9A14-45DE876971EE}" type="sibTrans" cxnId="{E90CF661-34EC-4DDF-80E4-1BB4C86454C4}">
      <dgm:prSet/>
      <dgm:spPr/>
      <dgm:t>
        <a:bodyPr/>
        <a:lstStyle/>
        <a:p>
          <a:endParaRPr lang="en-US"/>
        </a:p>
      </dgm:t>
    </dgm:pt>
    <dgm:pt modelId="{81F839C7-46A1-A247-A345-8A0945A4E214}" type="pres">
      <dgm:prSet presAssocID="{970150C6-98E4-4392-BD32-7756FAE0B3D6}" presName="vert0" presStyleCnt="0">
        <dgm:presLayoutVars>
          <dgm:dir/>
          <dgm:animOne val="branch"/>
          <dgm:animLvl val="lvl"/>
        </dgm:presLayoutVars>
      </dgm:prSet>
      <dgm:spPr/>
    </dgm:pt>
    <dgm:pt modelId="{63CF08F2-EA90-FF4F-B639-5BACE67A629C}" type="pres">
      <dgm:prSet presAssocID="{E500335D-4AEC-49F4-A251-894314766BE7}" presName="thickLine" presStyleLbl="alignNode1" presStyleIdx="0" presStyleCnt="4"/>
      <dgm:spPr/>
    </dgm:pt>
    <dgm:pt modelId="{60235900-C667-8B45-AD36-C0A232F5E81F}" type="pres">
      <dgm:prSet presAssocID="{E500335D-4AEC-49F4-A251-894314766BE7}" presName="horz1" presStyleCnt="0"/>
      <dgm:spPr/>
    </dgm:pt>
    <dgm:pt modelId="{B9EDE2C0-1FF2-9B43-89D0-71ED5782EED0}" type="pres">
      <dgm:prSet presAssocID="{E500335D-4AEC-49F4-A251-894314766BE7}" presName="tx1" presStyleLbl="revTx" presStyleIdx="0" presStyleCnt="4" custScaleY="242426"/>
      <dgm:spPr/>
    </dgm:pt>
    <dgm:pt modelId="{223FF2EA-CFFD-3049-912E-C262A1CF1ABC}" type="pres">
      <dgm:prSet presAssocID="{E500335D-4AEC-49F4-A251-894314766BE7}" presName="vert1" presStyleCnt="0"/>
      <dgm:spPr/>
    </dgm:pt>
    <dgm:pt modelId="{48F930C8-E9BC-8F42-BB77-3D258A8A47C2}" type="pres">
      <dgm:prSet presAssocID="{AFF34B77-55D4-4B64-8106-4D6D48B15AC3}" presName="thickLine" presStyleLbl="alignNode1" presStyleIdx="1" presStyleCnt="4"/>
      <dgm:spPr/>
    </dgm:pt>
    <dgm:pt modelId="{29DC830A-C3A0-C14E-85CE-85342A707E8B}" type="pres">
      <dgm:prSet presAssocID="{AFF34B77-55D4-4B64-8106-4D6D48B15AC3}" presName="horz1" presStyleCnt="0"/>
      <dgm:spPr/>
    </dgm:pt>
    <dgm:pt modelId="{71E9CAED-64F2-D44B-A25C-547A881B15C1}" type="pres">
      <dgm:prSet presAssocID="{AFF34B77-55D4-4B64-8106-4D6D48B15AC3}" presName="tx1" presStyleLbl="revTx" presStyleIdx="1" presStyleCnt="4" custScaleY="242426"/>
      <dgm:spPr/>
    </dgm:pt>
    <dgm:pt modelId="{DAAFDE53-F01A-0146-89D3-36B47624AE58}" type="pres">
      <dgm:prSet presAssocID="{AFF34B77-55D4-4B64-8106-4D6D48B15AC3}" presName="vert1" presStyleCnt="0"/>
      <dgm:spPr/>
    </dgm:pt>
    <dgm:pt modelId="{5C7029C9-324D-6E46-86FC-4CF57FCEB491}" type="pres">
      <dgm:prSet presAssocID="{638A518A-DC5A-4E9D-830F-E31E102AE788}" presName="thickLine" presStyleLbl="alignNode1" presStyleIdx="2" presStyleCnt="4"/>
      <dgm:spPr/>
    </dgm:pt>
    <dgm:pt modelId="{B21C916E-DCAF-914A-8FFD-C28B96741D24}" type="pres">
      <dgm:prSet presAssocID="{638A518A-DC5A-4E9D-830F-E31E102AE788}" presName="horz1" presStyleCnt="0"/>
      <dgm:spPr/>
    </dgm:pt>
    <dgm:pt modelId="{674E3D27-3317-7843-9129-C104356E5D92}" type="pres">
      <dgm:prSet presAssocID="{638A518A-DC5A-4E9D-830F-E31E102AE788}" presName="tx1" presStyleLbl="revTx" presStyleIdx="2" presStyleCnt="4" custScaleY="242426"/>
      <dgm:spPr/>
    </dgm:pt>
    <dgm:pt modelId="{365FC73F-45BA-2346-B4DF-F6E76F6AA4DA}" type="pres">
      <dgm:prSet presAssocID="{638A518A-DC5A-4E9D-830F-E31E102AE788}" presName="vert1" presStyleCnt="0"/>
      <dgm:spPr/>
    </dgm:pt>
    <dgm:pt modelId="{D7D67A1C-D7C3-5240-9923-81F033FA8F9B}" type="pres">
      <dgm:prSet presAssocID="{0DA283E2-ADB1-4354-8414-0E801672DFFD}" presName="thickLine" presStyleLbl="alignNode1" presStyleIdx="3" presStyleCnt="4"/>
      <dgm:spPr/>
    </dgm:pt>
    <dgm:pt modelId="{7A4EDF75-2B76-804B-8981-E1F09E59E80E}" type="pres">
      <dgm:prSet presAssocID="{0DA283E2-ADB1-4354-8414-0E801672DFFD}" presName="horz1" presStyleCnt="0"/>
      <dgm:spPr/>
    </dgm:pt>
    <dgm:pt modelId="{79C47935-9C92-1C48-91A1-E107A6FDDC9F}" type="pres">
      <dgm:prSet presAssocID="{0DA283E2-ADB1-4354-8414-0E801672DFFD}" presName="tx1" presStyleLbl="revTx" presStyleIdx="3" presStyleCnt="4" custScaleY="242426"/>
      <dgm:spPr/>
    </dgm:pt>
    <dgm:pt modelId="{54D6D9EC-3CB1-9F44-B5A1-9CD0450BB886}" type="pres">
      <dgm:prSet presAssocID="{0DA283E2-ADB1-4354-8414-0E801672DFFD}" presName="vert1" presStyleCnt="0"/>
      <dgm:spPr/>
    </dgm:pt>
  </dgm:ptLst>
  <dgm:cxnLst>
    <dgm:cxn modelId="{FB819209-A4A8-9646-8F0C-EC0317ADB5FC}" type="presOf" srcId="{E500335D-4AEC-49F4-A251-894314766BE7}" destId="{B9EDE2C0-1FF2-9B43-89D0-71ED5782EED0}" srcOrd="0" destOrd="0" presId="urn:microsoft.com/office/officeart/2008/layout/LinedList"/>
    <dgm:cxn modelId="{C1547E33-06B8-1842-B93A-8BFBF60636F2}" type="presOf" srcId="{0DA283E2-ADB1-4354-8414-0E801672DFFD}" destId="{79C47935-9C92-1C48-91A1-E107A6FDDC9F}" srcOrd="0" destOrd="0" presId="urn:microsoft.com/office/officeart/2008/layout/LinedList"/>
    <dgm:cxn modelId="{970A8641-506E-45B7-B192-0A9E8B132322}" srcId="{970150C6-98E4-4392-BD32-7756FAE0B3D6}" destId="{E500335D-4AEC-49F4-A251-894314766BE7}" srcOrd="0" destOrd="0" parTransId="{DC7FE7BA-ED0F-40C4-98BD-60DC506768FB}" sibTransId="{5FCB4AA9-7C6F-4D76-8C5B-E6A0155E1B42}"/>
    <dgm:cxn modelId="{CDBF0F47-55FA-42B0-BD7D-99F1DA36A638}" srcId="{970150C6-98E4-4392-BD32-7756FAE0B3D6}" destId="{AFF34B77-55D4-4B64-8106-4D6D48B15AC3}" srcOrd="1" destOrd="0" parTransId="{3B5036D0-CB2A-4EF4-973E-649656A63883}" sibTransId="{1BDC6288-3CE9-460B-8051-41D59C6CB753}"/>
    <dgm:cxn modelId="{1628414A-7559-B14C-889A-ADA32A9328B6}" type="presOf" srcId="{638A518A-DC5A-4E9D-830F-E31E102AE788}" destId="{674E3D27-3317-7843-9129-C104356E5D92}" srcOrd="0" destOrd="0" presId="urn:microsoft.com/office/officeart/2008/layout/LinedList"/>
    <dgm:cxn modelId="{E90CF661-34EC-4DDF-80E4-1BB4C86454C4}" srcId="{970150C6-98E4-4392-BD32-7756FAE0B3D6}" destId="{0DA283E2-ADB1-4354-8414-0E801672DFFD}" srcOrd="3" destOrd="0" parTransId="{1506D65D-EC2A-46B3-B3A8-F182BB1E9465}" sibTransId="{2F3A1224-0E30-4023-9A14-45DE876971EE}"/>
    <dgm:cxn modelId="{C19BF27B-C041-B24E-A732-09C742E9FE36}" type="presOf" srcId="{970150C6-98E4-4392-BD32-7756FAE0B3D6}" destId="{81F839C7-46A1-A247-A345-8A0945A4E214}" srcOrd="0" destOrd="0" presId="urn:microsoft.com/office/officeart/2008/layout/LinedList"/>
    <dgm:cxn modelId="{72604698-813D-4127-AE11-74C23B78D1DE}" srcId="{970150C6-98E4-4392-BD32-7756FAE0B3D6}" destId="{638A518A-DC5A-4E9D-830F-E31E102AE788}" srcOrd="2" destOrd="0" parTransId="{94B9B984-B25E-4042-BCEF-FBFD85DAE1C2}" sibTransId="{8C742022-42EE-4BCF-90A5-C08304CF215C}"/>
    <dgm:cxn modelId="{657FF49F-5364-204E-AFB7-04D37E55EAEF}" type="presOf" srcId="{AFF34B77-55D4-4B64-8106-4D6D48B15AC3}" destId="{71E9CAED-64F2-D44B-A25C-547A881B15C1}" srcOrd="0" destOrd="0" presId="urn:microsoft.com/office/officeart/2008/layout/LinedList"/>
    <dgm:cxn modelId="{AB2DEB15-A795-9642-BD1B-6209615589DE}" type="presParOf" srcId="{81F839C7-46A1-A247-A345-8A0945A4E214}" destId="{63CF08F2-EA90-FF4F-B639-5BACE67A629C}" srcOrd="0" destOrd="0" presId="urn:microsoft.com/office/officeart/2008/layout/LinedList"/>
    <dgm:cxn modelId="{1BD3F88C-B439-8145-A09B-CA125F59A0F8}" type="presParOf" srcId="{81F839C7-46A1-A247-A345-8A0945A4E214}" destId="{60235900-C667-8B45-AD36-C0A232F5E81F}" srcOrd="1" destOrd="0" presId="urn:microsoft.com/office/officeart/2008/layout/LinedList"/>
    <dgm:cxn modelId="{89E06C5B-7DD0-B94E-9F37-1940D35EEE41}" type="presParOf" srcId="{60235900-C667-8B45-AD36-C0A232F5E81F}" destId="{B9EDE2C0-1FF2-9B43-89D0-71ED5782EED0}" srcOrd="0" destOrd="0" presId="urn:microsoft.com/office/officeart/2008/layout/LinedList"/>
    <dgm:cxn modelId="{B1DFB9E5-5487-E143-9461-3E60E772B2F4}" type="presParOf" srcId="{60235900-C667-8B45-AD36-C0A232F5E81F}" destId="{223FF2EA-CFFD-3049-912E-C262A1CF1ABC}" srcOrd="1" destOrd="0" presId="urn:microsoft.com/office/officeart/2008/layout/LinedList"/>
    <dgm:cxn modelId="{39FC6307-D6B5-5846-AF1A-E87BFB75E90D}" type="presParOf" srcId="{81F839C7-46A1-A247-A345-8A0945A4E214}" destId="{48F930C8-E9BC-8F42-BB77-3D258A8A47C2}" srcOrd="2" destOrd="0" presId="urn:microsoft.com/office/officeart/2008/layout/LinedList"/>
    <dgm:cxn modelId="{F7EC467E-2C7E-C24D-97DE-7911E08BB95A}" type="presParOf" srcId="{81F839C7-46A1-A247-A345-8A0945A4E214}" destId="{29DC830A-C3A0-C14E-85CE-85342A707E8B}" srcOrd="3" destOrd="0" presId="urn:microsoft.com/office/officeart/2008/layout/LinedList"/>
    <dgm:cxn modelId="{D2770805-E4ED-7643-B832-11C3A85E3AA1}" type="presParOf" srcId="{29DC830A-C3A0-C14E-85CE-85342A707E8B}" destId="{71E9CAED-64F2-D44B-A25C-547A881B15C1}" srcOrd="0" destOrd="0" presId="urn:microsoft.com/office/officeart/2008/layout/LinedList"/>
    <dgm:cxn modelId="{FB0298FD-326F-7244-906C-F2787533AE6A}" type="presParOf" srcId="{29DC830A-C3A0-C14E-85CE-85342A707E8B}" destId="{DAAFDE53-F01A-0146-89D3-36B47624AE58}" srcOrd="1" destOrd="0" presId="urn:microsoft.com/office/officeart/2008/layout/LinedList"/>
    <dgm:cxn modelId="{E887617C-53E5-3545-88AB-B87408F46BE1}" type="presParOf" srcId="{81F839C7-46A1-A247-A345-8A0945A4E214}" destId="{5C7029C9-324D-6E46-86FC-4CF57FCEB491}" srcOrd="4" destOrd="0" presId="urn:microsoft.com/office/officeart/2008/layout/LinedList"/>
    <dgm:cxn modelId="{C901A2CE-C94F-AB45-8FE6-07239C08ACB0}" type="presParOf" srcId="{81F839C7-46A1-A247-A345-8A0945A4E214}" destId="{B21C916E-DCAF-914A-8FFD-C28B96741D24}" srcOrd="5" destOrd="0" presId="urn:microsoft.com/office/officeart/2008/layout/LinedList"/>
    <dgm:cxn modelId="{084C2EA9-10CA-3E49-A74F-37618D38F270}" type="presParOf" srcId="{B21C916E-DCAF-914A-8FFD-C28B96741D24}" destId="{674E3D27-3317-7843-9129-C104356E5D92}" srcOrd="0" destOrd="0" presId="urn:microsoft.com/office/officeart/2008/layout/LinedList"/>
    <dgm:cxn modelId="{454C3AFE-739C-724D-A629-D1D30622A5BD}" type="presParOf" srcId="{B21C916E-DCAF-914A-8FFD-C28B96741D24}" destId="{365FC73F-45BA-2346-B4DF-F6E76F6AA4DA}" srcOrd="1" destOrd="0" presId="urn:microsoft.com/office/officeart/2008/layout/LinedList"/>
    <dgm:cxn modelId="{9B167D9C-DB6F-104F-85CB-D4E84247B8A7}" type="presParOf" srcId="{81F839C7-46A1-A247-A345-8A0945A4E214}" destId="{D7D67A1C-D7C3-5240-9923-81F033FA8F9B}" srcOrd="6" destOrd="0" presId="urn:microsoft.com/office/officeart/2008/layout/LinedList"/>
    <dgm:cxn modelId="{5762FFA7-C71D-BF42-B42C-C590E08A79D4}" type="presParOf" srcId="{81F839C7-46A1-A247-A345-8A0945A4E214}" destId="{7A4EDF75-2B76-804B-8981-E1F09E59E80E}" srcOrd="7" destOrd="0" presId="urn:microsoft.com/office/officeart/2008/layout/LinedList"/>
    <dgm:cxn modelId="{DADF34AD-2AF0-5848-A7A1-4526E4BC32D1}" type="presParOf" srcId="{7A4EDF75-2B76-804B-8981-E1F09E59E80E}" destId="{79C47935-9C92-1C48-91A1-E107A6FDDC9F}" srcOrd="0" destOrd="0" presId="urn:microsoft.com/office/officeart/2008/layout/LinedList"/>
    <dgm:cxn modelId="{61B72B3B-5553-6144-8CB1-4517E8E74625}" type="presParOf" srcId="{7A4EDF75-2B76-804B-8981-E1F09E59E80E}" destId="{54D6D9EC-3CB1-9F44-B5A1-9CD0450BB88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47E334-9513-6340-AE28-C272F0810E7C}" type="doc">
      <dgm:prSet loTypeId="urn:microsoft.com/office/officeart/2005/8/layout/list1" loCatId="list" qsTypeId="urn:microsoft.com/office/officeart/2005/8/quickstyle/simple1" qsCatId="simple" csTypeId="urn:microsoft.com/office/officeart/2005/8/colors/accent1_2" csCatId="accent1" phldr="1"/>
      <dgm:spPr/>
    </dgm:pt>
    <dgm:pt modelId="{0A7375C9-3DEC-3043-9A15-E69C049C770C}">
      <dgm:prSet phldrT="[Text]"/>
      <dgm:spPr/>
      <dgm:t>
        <a:bodyPr/>
        <a:lstStyle/>
        <a:p>
          <a:pPr>
            <a:buNone/>
          </a:pPr>
          <a:r>
            <a:rPr lang="en-US" cap="none" dirty="0"/>
            <a:t>Secondary Research &amp; Competitor Analysis</a:t>
          </a:r>
          <a:endParaRPr lang="en-US" dirty="0"/>
        </a:p>
      </dgm:t>
    </dgm:pt>
    <dgm:pt modelId="{8B2AD6E3-41BE-3B4F-B284-BAD2FB4CDE4D}" type="parTrans" cxnId="{F1DB185B-B245-034C-BB53-618CDA825423}">
      <dgm:prSet/>
      <dgm:spPr/>
      <dgm:t>
        <a:bodyPr/>
        <a:lstStyle/>
        <a:p>
          <a:endParaRPr lang="en-US"/>
        </a:p>
      </dgm:t>
    </dgm:pt>
    <dgm:pt modelId="{EB40A4D6-82EC-4748-8BD0-794DE14CED0F}" type="sibTrans" cxnId="{F1DB185B-B245-034C-BB53-618CDA825423}">
      <dgm:prSet/>
      <dgm:spPr/>
      <dgm:t>
        <a:bodyPr/>
        <a:lstStyle/>
        <a:p>
          <a:endParaRPr lang="en-US"/>
        </a:p>
      </dgm:t>
    </dgm:pt>
    <dgm:pt modelId="{D3588808-B3D6-9840-931A-50133AE39A8F}">
      <dgm:prSet/>
      <dgm:spPr/>
      <dgm:t>
        <a:bodyPr/>
        <a:lstStyle/>
        <a:p>
          <a:r>
            <a:rPr lang="en-US" cap="none" dirty="0"/>
            <a:t>Primary Research</a:t>
          </a:r>
        </a:p>
      </dgm:t>
    </dgm:pt>
    <dgm:pt modelId="{A64BD53B-6EC3-8846-B644-ECFAD568A48F}" type="parTrans" cxnId="{B7CCBAE0-775C-A649-8F80-1EA443EFF40B}">
      <dgm:prSet/>
      <dgm:spPr/>
      <dgm:t>
        <a:bodyPr/>
        <a:lstStyle/>
        <a:p>
          <a:endParaRPr lang="en-US"/>
        </a:p>
      </dgm:t>
    </dgm:pt>
    <dgm:pt modelId="{0B2B757B-B440-DF48-937F-0DA92007375E}" type="sibTrans" cxnId="{B7CCBAE0-775C-A649-8F80-1EA443EFF40B}">
      <dgm:prSet/>
      <dgm:spPr/>
      <dgm:t>
        <a:bodyPr/>
        <a:lstStyle/>
        <a:p>
          <a:endParaRPr lang="en-US"/>
        </a:p>
      </dgm:t>
    </dgm:pt>
    <dgm:pt modelId="{158AF8F9-E9BE-0243-9BC7-E509FE9DB0FB}">
      <dgm:prSet/>
      <dgm:spPr/>
      <dgm:t>
        <a:bodyPr/>
        <a:lstStyle/>
        <a:p>
          <a:r>
            <a:rPr lang="en-US" b="1" dirty="0"/>
            <a:t>Methods</a:t>
          </a:r>
          <a:endParaRPr lang="en-US" cap="none" dirty="0"/>
        </a:p>
      </dgm:t>
    </dgm:pt>
    <dgm:pt modelId="{42BC4FA4-AD6E-F949-9E39-206E2388E9B1}" type="parTrans" cxnId="{62FA4257-3BBE-4648-AEF1-24D950D2FE9C}">
      <dgm:prSet/>
      <dgm:spPr/>
      <dgm:t>
        <a:bodyPr/>
        <a:lstStyle/>
        <a:p>
          <a:endParaRPr lang="en-US"/>
        </a:p>
      </dgm:t>
    </dgm:pt>
    <dgm:pt modelId="{45187E30-95BB-E943-943A-7F9A942A78E1}" type="sibTrans" cxnId="{62FA4257-3BBE-4648-AEF1-24D950D2FE9C}">
      <dgm:prSet/>
      <dgm:spPr/>
      <dgm:t>
        <a:bodyPr/>
        <a:lstStyle/>
        <a:p>
          <a:endParaRPr lang="en-US"/>
        </a:p>
      </dgm:t>
    </dgm:pt>
    <dgm:pt modelId="{7B7E85A0-1B33-B14A-99BE-75EA366AF032}">
      <dgm:prSet/>
      <dgm:spPr/>
      <dgm:t>
        <a:bodyPr/>
        <a:lstStyle/>
        <a:p>
          <a:pPr>
            <a:buFont typeface="Arial" panose="020B0604020202020204" pitchFamily="34" charset="0"/>
            <a:buChar char="•"/>
          </a:pPr>
          <a:r>
            <a:rPr lang="en-US" dirty="0"/>
            <a:t>🗣️ 16 Non-Buyer Interviews → Uncovered pricing distrust.</a:t>
          </a:r>
        </a:p>
      </dgm:t>
    </dgm:pt>
    <dgm:pt modelId="{1DBC7282-6092-1947-8A6A-E674414F387B}" type="parTrans" cxnId="{91E17477-400F-F647-A4C1-DA2F982691D6}">
      <dgm:prSet/>
      <dgm:spPr/>
      <dgm:t>
        <a:bodyPr/>
        <a:lstStyle/>
        <a:p>
          <a:endParaRPr lang="en-US"/>
        </a:p>
      </dgm:t>
    </dgm:pt>
    <dgm:pt modelId="{08D6603E-45E6-F848-8587-6BF6726229AD}" type="sibTrans" cxnId="{91E17477-400F-F647-A4C1-DA2F982691D6}">
      <dgm:prSet/>
      <dgm:spPr/>
      <dgm:t>
        <a:bodyPr/>
        <a:lstStyle/>
        <a:p>
          <a:endParaRPr lang="en-US"/>
        </a:p>
      </dgm:t>
    </dgm:pt>
    <dgm:pt modelId="{AE167DEF-E871-6443-828E-F1DE0B0EC85E}">
      <dgm:prSet/>
      <dgm:spPr/>
      <dgm:t>
        <a:bodyPr/>
        <a:lstStyle/>
        <a:p>
          <a:pPr>
            <a:buFont typeface="Arial" panose="020B0604020202020204" pitchFamily="34" charset="0"/>
            <a:buChar char="•"/>
          </a:pPr>
          <a:r>
            <a:rPr lang="en-US" dirty="0"/>
            <a:t>🎥 </a:t>
          </a:r>
          <a:r>
            <a:rPr lang="en-US" i="1" dirty="0"/>
            <a:t>12 Technician Shadows</a:t>
          </a:r>
          <a:r>
            <a:rPr lang="en-US" dirty="0"/>
            <a:t> → Revealed sales-first culture.</a:t>
          </a:r>
        </a:p>
      </dgm:t>
    </dgm:pt>
    <dgm:pt modelId="{BC71C43A-3E81-9E40-ACF8-07487F3C5D15}" type="parTrans" cxnId="{3F1AC5B8-73AB-0346-ABE7-0F20BEFD22EC}">
      <dgm:prSet/>
      <dgm:spPr/>
      <dgm:t>
        <a:bodyPr/>
        <a:lstStyle/>
        <a:p>
          <a:endParaRPr lang="en-US"/>
        </a:p>
      </dgm:t>
    </dgm:pt>
    <dgm:pt modelId="{95E9E5B2-E863-2042-8649-328F1857779C}" type="sibTrans" cxnId="{3F1AC5B8-73AB-0346-ABE7-0F20BEFD22EC}">
      <dgm:prSet/>
      <dgm:spPr/>
      <dgm:t>
        <a:bodyPr/>
        <a:lstStyle/>
        <a:p>
          <a:endParaRPr lang="en-US"/>
        </a:p>
      </dgm:t>
    </dgm:pt>
    <dgm:pt modelId="{147DD23E-E6BF-0946-8D7F-8CEE6DBB0A35}">
      <dgm:prSet/>
      <dgm:spPr/>
      <dgm:t>
        <a:bodyPr/>
        <a:lstStyle/>
        <a:p>
          <a:pPr>
            <a:buFont typeface="Arial" panose="020B0604020202020204" pitchFamily="34" charset="0"/>
            <a:buChar char="•"/>
          </a:pPr>
          <a:r>
            <a:rPr lang="en-US" dirty="0"/>
            <a:t>📞 </a:t>
          </a:r>
          <a:r>
            <a:rPr lang="en-US" i="1" dirty="0"/>
            <a:t>12 Sales Call Audits</a:t>
          </a:r>
          <a:r>
            <a:rPr lang="en-US" dirty="0"/>
            <a:t> → Found inconsistent disclosures.</a:t>
          </a:r>
        </a:p>
      </dgm:t>
    </dgm:pt>
    <dgm:pt modelId="{D8986AD8-DCB8-D249-BFC2-45C83A7437AE}" type="parTrans" cxnId="{97A9D00F-D43A-8F48-B368-0AA937C37C92}">
      <dgm:prSet/>
      <dgm:spPr/>
      <dgm:t>
        <a:bodyPr/>
        <a:lstStyle/>
        <a:p>
          <a:endParaRPr lang="en-US"/>
        </a:p>
      </dgm:t>
    </dgm:pt>
    <dgm:pt modelId="{537C778F-3410-7446-8264-61E8D4D7F7E7}" type="sibTrans" cxnId="{97A9D00F-D43A-8F48-B368-0AA937C37C92}">
      <dgm:prSet/>
      <dgm:spPr/>
      <dgm:t>
        <a:bodyPr/>
        <a:lstStyle/>
        <a:p>
          <a:endParaRPr lang="en-US"/>
        </a:p>
      </dgm:t>
    </dgm:pt>
    <dgm:pt modelId="{CD362CFF-A3F6-0C41-84A7-5CEB3315431C}">
      <dgm:prSet/>
      <dgm:spPr/>
      <dgm:t>
        <a:bodyPr/>
        <a:lstStyle/>
        <a:p>
          <a:pPr>
            <a:buFont typeface="Arial" panose="020B0604020202020204" pitchFamily="34" charset="0"/>
            <a:buChar char="•"/>
          </a:pPr>
          <a:r>
            <a:rPr lang="en-US" dirty="0"/>
            <a:t>📊 </a:t>
          </a:r>
          <a:r>
            <a:rPr lang="en-US" i="1" dirty="0"/>
            <a:t>56 Surveys</a:t>
          </a:r>
          <a:r>
            <a:rPr lang="en-US" dirty="0"/>
            <a:t> → Quantified “hidden fees” as #1 issue.</a:t>
          </a:r>
        </a:p>
      </dgm:t>
    </dgm:pt>
    <dgm:pt modelId="{1F6CF02F-EA6E-C84C-A469-97B58F236F79}" type="parTrans" cxnId="{05F8534B-2229-684D-9F14-9D9FB02957EB}">
      <dgm:prSet/>
      <dgm:spPr/>
      <dgm:t>
        <a:bodyPr/>
        <a:lstStyle/>
        <a:p>
          <a:endParaRPr lang="en-US"/>
        </a:p>
      </dgm:t>
    </dgm:pt>
    <dgm:pt modelId="{05D63EE5-4300-104D-A8CE-3472B8EB8907}" type="sibTrans" cxnId="{05F8534B-2229-684D-9F14-9D9FB02957EB}">
      <dgm:prSet/>
      <dgm:spPr/>
      <dgm:t>
        <a:bodyPr/>
        <a:lstStyle/>
        <a:p>
          <a:endParaRPr lang="en-US"/>
        </a:p>
      </dgm:t>
    </dgm:pt>
    <dgm:pt modelId="{CE23B549-C8BA-F243-985F-DEFFC02456C2}" type="pres">
      <dgm:prSet presAssocID="{8B47E334-9513-6340-AE28-C272F0810E7C}" presName="linear" presStyleCnt="0">
        <dgm:presLayoutVars>
          <dgm:dir/>
          <dgm:animLvl val="lvl"/>
          <dgm:resizeHandles val="exact"/>
        </dgm:presLayoutVars>
      </dgm:prSet>
      <dgm:spPr/>
    </dgm:pt>
    <dgm:pt modelId="{DCBECADA-A9BF-8644-96BF-7C08E11EEDE3}" type="pres">
      <dgm:prSet presAssocID="{0A7375C9-3DEC-3043-9A15-E69C049C770C}" presName="parentLin" presStyleCnt="0"/>
      <dgm:spPr/>
    </dgm:pt>
    <dgm:pt modelId="{3216110B-FCE7-F64C-80DB-32B1E5B47966}" type="pres">
      <dgm:prSet presAssocID="{0A7375C9-3DEC-3043-9A15-E69C049C770C}" presName="parentLeftMargin" presStyleLbl="node1" presStyleIdx="0" presStyleCnt="2"/>
      <dgm:spPr/>
    </dgm:pt>
    <dgm:pt modelId="{5E56E4C0-9781-D049-8499-8CE490BFF8C2}" type="pres">
      <dgm:prSet presAssocID="{0A7375C9-3DEC-3043-9A15-E69C049C770C}" presName="parentText" presStyleLbl="node1" presStyleIdx="0" presStyleCnt="2">
        <dgm:presLayoutVars>
          <dgm:chMax val="0"/>
          <dgm:bulletEnabled val="1"/>
        </dgm:presLayoutVars>
      </dgm:prSet>
      <dgm:spPr/>
    </dgm:pt>
    <dgm:pt modelId="{7EE0E190-F6B2-C54F-8E7F-35073204C749}" type="pres">
      <dgm:prSet presAssocID="{0A7375C9-3DEC-3043-9A15-E69C049C770C}" presName="negativeSpace" presStyleCnt="0"/>
      <dgm:spPr/>
    </dgm:pt>
    <dgm:pt modelId="{14C8C21F-00AD-9E43-9544-CB040D9A3DF1}" type="pres">
      <dgm:prSet presAssocID="{0A7375C9-3DEC-3043-9A15-E69C049C770C}" presName="childText" presStyleLbl="conFgAcc1" presStyleIdx="0" presStyleCnt="2">
        <dgm:presLayoutVars>
          <dgm:bulletEnabled val="1"/>
        </dgm:presLayoutVars>
      </dgm:prSet>
      <dgm:spPr/>
    </dgm:pt>
    <dgm:pt modelId="{C5BF7297-7827-4F45-834A-36C1E89691F7}" type="pres">
      <dgm:prSet presAssocID="{EB40A4D6-82EC-4748-8BD0-794DE14CED0F}" presName="spaceBetweenRectangles" presStyleCnt="0"/>
      <dgm:spPr/>
    </dgm:pt>
    <dgm:pt modelId="{2AC7087A-7CFE-574A-81CE-D06A82459C85}" type="pres">
      <dgm:prSet presAssocID="{D3588808-B3D6-9840-931A-50133AE39A8F}" presName="parentLin" presStyleCnt="0"/>
      <dgm:spPr/>
    </dgm:pt>
    <dgm:pt modelId="{09FA38D3-9354-A949-A38E-51E9B16AA0DA}" type="pres">
      <dgm:prSet presAssocID="{D3588808-B3D6-9840-931A-50133AE39A8F}" presName="parentLeftMargin" presStyleLbl="node1" presStyleIdx="0" presStyleCnt="2"/>
      <dgm:spPr/>
    </dgm:pt>
    <dgm:pt modelId="{9B009F5E-DDB6-5B4D-8833-41366BA0145E}" type="pres">
      <dgm:prSet presAssocID="{D3588808-B3D6-9840-931A-50133AE39A8F}" presName="parentText" presStyleLbl="node1" presStyleIdx="1" presStyleCnt="2">
        <dgm:presLayoutVars>
          <dgm:chMax val="0"/>
          <dgm:bulletEnabled val="1"/>
        </dgm:presLayoutVars>
      </dgm:prSet>
      <dgm:spPr/>
    </dgm:pt>
    <dgm:pt modelId="{6C9CAB46-F96E-7B4F-A408-6DD980E44404}" type="pres">
      <dgm:prSet presAssocID="{D3588808-B3D6-9840-931A-50133AE39A8F}" presName="negativeSpace" presStyleCnt="0"/>
      <dgm:spPr/>
    </dgm:pt>
    <dgm:pt modelId="{15AAAA06-E5FC-E943-B32E-571F2AB5022B}" type="pres">
      <dgm:prSet presAssocID="{D3588808-B3D6-9840-931A-50133AE39A8F}" presName="childText" presStyleLbl="conFgAcc1" presStyleIdx="1" presStyleCnt="2">
        <dgm:presLayoutVars>
          <dgm:bulletEnabled val="1"/>
        </dgm:presLayoutVars>
      </dgm:prSet>
      <dgm:spPr/>
    </dgm:pt>
  </dgm:ptLst>
  <dgm:cxnLst>
    <dgm:cxn modelId="{1101A600-CFF1-EF4A-A4AB-94F311A17644}" type="presOf" srcId="{8B47E334-9513-6340-AE28-C272F0810E7C}" destId="{CE23B549-C8BA-F243-985F-DEFFC02456C2}" srcOrd="0" destOrd="0" presId="urn:microsoft.com/office/officeart/2005/8/layout/list1"/>
    <dgm:cxn modelId="{AA7AFF03-5E8C-6B46-A5F7-2344538BF840}" type="presOf" srcId="{7B7E85A0-1B33-B14A-99BE-75EA366AF032}" destId="{15AAAA06-E5FC-E943-B32E-571F2AB5022B}" srcOrd="0" destOrd="1" presId="urn:microsoft.com/office/officeart/2005/8/layout/list1"/>
    <dgm:cxn modelId="{97A9D00F-D43A-8F48-B368-0AA937C37C92}" srcId="{D3588808-B3D6-9840-931A-50133AE39A8F}" destId="{147DD23E-E6BF-0946-8D7F-8CEE6DBB0A35}" srcOrd="3" destOrd="0" parTransId="{D8986AD8-DCB8-D249-BFC2-45C83A7437AE}" sibTransId="{537C778F-3410-7446-8264-61E8D4D7F7E7}"/>
    <dgm:cxn modelId="{994C9D26-48AC-DC44-96B0-46FA92B6B18B}" type="presOf" srcId="{CD362CFF-A3F6-0C41-84A7-5CEB3315431C}" destId="{15AAAA06-E5FC-E943-B32E-571F2AB5022B}" srcOrd="0" destOrd="4" presId="urn:microsoft.com/office/officeart/2005/8/layout/list1"/>
    <dgm:cxn modelId="{51AD2D2C-43E5-D846-A6C8-B660119EBDEF}" type="presOf" srcId="{158AF8F9-E9BE-0243-9BC7-E509FE9DB0FB}" destId="{15AAAA06-E5FC-E943-B32E-571F2AB5022B}" srcOrd="0" destOrd="0" presId="urn:microsoft.com/office/officeart/2005/8/layout/list1"/>
    <dgm:cxn modelId="{2A18A940-82F1-F647-BAAE-A49B129B910F}" type="presOf" srcId="{AE167DEF-E871-6443-828E-F1DE0B0EC85E}" destId="{15AAAA06-E5FC-E943-B32E-571F2AB5022B}" srcOrd="0" destOrd="2" presId="urn:microsoft.com/office/officeart/2005/8/layout/list1"/>
    <dgm:cxn modelId="{05F8534B-2229-684D-9F14-9D9FB02957EB}" srcId="{D3588808-B3D6-9840-931A-50133AE39A8F}" destId="{CD362CFF-A3F6-0C41-84A7-5CEB3315431C}" srcOrd="4" destOrd="0" parTransId="{1F6CF02F-EA6E-C84C-A469-97B58F236F79}" sibTransId="{05D63EE5-4300-104D-A8CE-3472B8EB8907}"/>
    <dgm:cxn modelId="{62FA4257-3BBE-4648-AEF1-24D950D2FE9C}" srcId="{D3588808-B3D6-9840-931A-50133AE39A8F}" destId="{158AF8F9-E9BE-0243-9BC7-E509FE9DB0FB}" srcOrd="0" destOrd="0" parTransId="{42BC4FA4-AD6E-F949-9E39-206E2388E9B1}" sibTransId="{45187E30-95BB-E943-943A-7F9A942A78E1}"/>
    <dgm:cxn modelId="{F1DB185B-B245-034C-BB53-618CDA825423}" srcId="{8B47E334-9513-6340-AE28-C272F0810E7C}" destId="{0A7375C9-3DEC-3043-9A15-E69C049C770C}" srcOrd="0" destOrd="0" parTransId="{8B2AD6E3-41BE-3B4F-B284-BAD2FB4CDE4D}" sibTransId="{EB40A4D6-82EC-4748-8BD0-794DE14CED0F}"/>
    <dgm:cxn modelId="{8C54CD64-1C5B-7946-A840-EE6B5BBE9F16}" type="presOf" srcId="{D3588808-B3D6-9840-931A-50133AE39A8F}" destId="{9B009F5E-DDB6-5B4D-8833-41366BA0145E}" srcOrd="1" destOrd="0" presId="urn:microsoft.com/office/officeart/2005/8/layout/list1"/>
    <dgm:cxn modelId="{91E17477-400F-F647-A4C1-DA2F982691D6}" srcId="{D3588808-B3D6-9840-931A-50133AE39A8F}" destId="{7B7E85A0-1B33-B14A-99BE-75EA366AF032}" srcOrd="1" destOrd="0" parTransId="{1DBC7282-6092-1947-8A6A-E674414F387B}" sibTransId="{08D6603E-45E6-F848-8587-6BF6726229AD}"/>
    <dgm:cxn modelId="{B134018A-CAB2-8C4A-9712-9C2C6442128C}" type="presOf" srcId="{0A7375C9-3DEC-3043-9A15-E69C049C770C}" destId="{5E56E4C0-9781-D049-8499-8CE490BFF8C2}" srcOrd="1" destOrd="0" presId="urn:microsoft.com/office/officeart/2005/8/layout/list1"/>
    <dgm:cxn modelId="{FEE9EEB2-1C2A-1E4F-A09D-37179F04BCA9}" type="presOf" srcId="{0A7375C9-3DEC-3043-9A15-E69C049C770C}" destId="{3216110B-FCE7-F64C-80DB-32B1E5B47966}" srcOrd="0" destOrd="0" presId="urn:microsoft.com/office/officeart/2005/8/layout/list1"/>
    <dgm:cxn modelId="{49E02EB3-F5A1-0641-AC34-2090CEEE4067}" type="presOf" srcId="{D3588808-B3D6-9840-931A-50133AE39A8F}" destId="{09FA38D3-9354-A949-A38E-51E9B16AA0DA}" srcOrd="0" destOrd="0" presId="urn:microsoft.com/office/officeart/2005/8/layout/list1"/>
    <dgm:cxn modelId="{3F1AC5B8-73AB-0346-ABE7-0F20BEFD22EC}" srcId="{D3588808-B3D6-9840-931A-50133AE39A8F}" destId="{AE167DEF-E871-6443-828E-F1DE0B0EC85E}" srcOrd="2" destOrd="0" parTransId="{BC71C43A-3E81-9E40-ACF8-07487F3C5D15}" sibTransId="{95E9E5B2-E863-2042-8649-328F1857779C}"/>
    <dgm:cxn modelId="{F489B0CC-A4FA-114C-8617-9B17B2D5B730}" type="presOf" srcId="{147DD23E-E6BF-0946-8D7F-8CEE6DBB0A35}" destId="{15AAAA06-E5FC-E943-B32E-571F2AB5022B}" srcOrd="0" destOrd="3" presId="urn:microsoft.com/office/officeart/2005/8/layout/list1"/>
    <dgm:cxn modelId="{B7CCBAE0-775C-A649-8F80-1EA443EFF40B}" srcId="{8B47E334-9513-6340-AE28-C272F0810E7C}" destId="{D3588808-B3D6-9840-931A-50133AE39A8F}" srcOrd="1" destOrd="0" parTransId="{A64BD53B-6EC3-8846-B644-ECFAD568A48F}" sibTransId="{0B2B757B-B440-DF48-937F-0DA92007375E}"/>
    <dgm:cxn modelId="{0AB29B59-D2F7-E844-A2A8-000ABBDA14B9}" type="presParOf" srcId="{CE23B549-C8BA-F243-985F-DEFFC02456C2}" destId="{DCBECADA-A9BF-8644-96BF-7C08E11EEDE3}" srcOrd="0" destOrd="0" presId="urn:microsoft.com/office/officeart/2005/8/layout/list1"/>
    <dgm:cxn modelId="{C5C0BC10-7B08-BD4F-AD19-E5B67791C925}" type="presParOf" srcId="{DCBECADA-A9BF-8644-96BF-7C08E11EEDE3}" destId="{3216110B-FCE7-F64C-80DB-32B1E5B47966}" srcOrd="0" destOrd="0" presId="urn:microsoft.com/office/officeart/2005/8/layout/list1"/>
    <dgm:cxn modelId="{AE03790F-3670-AA48-B147-DF09758B25F5}" type="presParOf" srcId="{DCBECADA-A9BF-8644-96BF-7C08E11EEDE3}" destId="{5E56E4C0-9781-D049-8499-8CE490BFF8C2}" srcOrd="1" destOrd="0" presId="urn:microsoft.com/office/officeart/2005/8/layout/list1"/>
    <dgm:cxn modelId="{BD328C5B-5234-774E-89A0-88A234F60F02}" type="presParOf" srcId="{CE23B549-C8BA-F243-985F-DEFFC02456C2}" destId="{7EE0E190-F6B2-C54F-8E7F-35073204C749}" srcOrd="1" destOrd="0" presId="urn:microsoft.com/office/officeart/2005/8/layout/list1"/>
    <dgm:cxn modelId="{662F9EA5-83BD-7042-BEA5-A18AE3C11390}" type="presParOf" srcId="{CE23B549-C8BA-F243-985F-DEFFC02456C2}" destId="{14C8C21F-00AD-9E43-9544-CB040D9A3DF1}" srcOrd="2" destOrd="0" presId="urn:microsoft.com/office/officeart/2005/8/layout/list1"/>
    <dgm:cxn modelId="{201F4322-910A-7E42-AF6A-FE6513DF14FE}" type="presParOf" srcId="{CE23B549-C8BA-F243-985F-DEFFC02456C2}" destId="{C5BF7297-7827-4F45-834A-36C1E89691F7}" srcOrd="3" destOrd="0" presId="urn:microsoft.com/office/officeart/2005/8/layout/list1"/>
    <dgm:cxn modelId="{669CEA8F-2529-FC4E-B04D-A971C3523E20}" type="presParOf" srcId="{CE23B549-C8BA-F243-985F-DEFFC02456C2}" destId="{2AC7087A-7CFE-574A-81CE-D06A82459C85}" srcOrd="4" destOrd="0" presId="urn:microsoft.com/office/officeart/2005/8/layout/list1"/>
    <dgm:cxn modelId="{E48921BE-76F5-5E4B-9C85-AB39C27344F0}" type="presParOf" srcId="{2AC7087A-7CFE-574A-81CE-D06A82459C85}" destId="{09FA38D3-9354-A949-A38E-51E9B16AA0DA}" srcOrd="0" destOrd="0" presId="urn:microsoft.com/office/officeart/2005/8/layout/list1"/>
    <dgm:cxn modelId="{A51110B7-B668-C147-85C4-B88770038091}" type="presParOf" srcId="{2AC7087A-7CFE-574A-81CE-D06A82459C85}" destId="{9B009F5E-DDB6-5B4D-8833-41366BA0145E}" srcOrd="1" destOrd="0" presId="urn:microsoft.com/office/officeart/2005/8/layout/list1"/>
    <dgm:cxn modelId="{F4929976-EEFD-1F49-A42B-5907050FA58B}" type="presParOf" srcId="{CE23B549-C8BA-F243-985F-DEFFC02456C2}" destId="{6C9CAB46-F96E-7B4F-A408-6DD980E44404}" srcOrd="5" destOrd="0" presId="urn:microsoft.com/office/officeart/2005/8/layout/list1"/>
    <dgm:cxn modelId="{63CEEA38-016F-F443-AF93-401862E115E3}" type="presParOf" srcId="{CE23B549-C8BA-F243-985F-DEFFC02456C2}" destId="{15AAAA06-E5FC-E943-B32E-571F2AB5022B}"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8DB8A5-E36D-4FF7-890D-BF379ABB8832}"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E95D41A8-B7A1-431B-BE0C-5C13A17F795D}">
      <dgm:prSet/>
      <dgm:spPr/>
      <dgm:t>
        <a:bodyPr/>
        <a:lstStyle/>
        <a:p>
          <a:r>
            <a:rPr lang="en-US" dirty="0"/>
            <a:t>Conduct Stakeholder Interviews</a:t>
          </a:r>
        </a:p>
      </dgm:t>
    </dgm:pt>
    <dgm:pt modelId="{808499F2-A1BE-4C0F-965F-D4295567FD95}" type="parTrans" cxnId="{B2958975-3613-49F7-8781-9FB29935ACC0}">
      <dgm:prSet/>
      <dgm:spPr/>
      <dgm:t>
        <a:bodyPr/>
        <a:lstStyle/>
        <a:p>
          <a:endParaRPr lang="en-US"/>
        </a:p>
      </dgm:t>
    </dgm:pt>
    <dgm:pt modelId="{70367171-089D-462C-8F8F-67A78938478B}" type="sibTrans" cxnId="{B2958975-3613-49F7-8781-9FB29935ACC0}">
      <dgm:prSet/>
      <dgm:spPr/>
      <dgm:t>
        <a:bodyPr/>
        <a:lstStyle/>
        <a:p>
          <a:endParaRPr lang="en-US"/>
        </a:p>
      </dgm:t>
    </dgm:pt>
    <dgm:pt modelId="{8CF8960B-D444-49FD-A1E3-866BC8DE0CD9}">
      <dgm:prSet/>
      <dgm:spPr/>
      <dgm:t>
        <a:bodyPr/>
        <a:lstStyle/>
        <a:p>
          <a:r>
            <a:rPr lang="en-US" dirty="0"/>
            <a:t>Share early findings quickly </a:t>
          </a:r>
        </a:p>
        <a:p>
          <a:r>
            <a:rPr lang="en-US" dirty="0"/>
            <a:t>("low-fidelity" journey map drafts)</a:t>
          </a:r>
        </a:p>
      </dgm:t>
    </dgm:pt>
    <dgm:pt modelId="{5710D27F-CA93-4CE5-A829-3DD9AB30A4BD}" type="parTrans" cxnId="{7FD8F6B7-8C29-4117-AC06-FE918FC7668C}">
      <dgm:prSet/>
      <dgm:spPr/>
      <dgm:t>
        <a:bodyPr/>
        <a:lstStyle/>
        <a:p>
          <a:endParaRPr lang="en-US"/>
        </a:p>
      </dgm:t>
    </dgm:pt>
    <dgm:pt modelId="{DCCD8F1B-20C2-485B-BECE-F8AFE7C5A7E8}" type="sibTrans" cxnId="{7FD8F6B7-8C29-4117-AC06-FE918FC7668C}">
      <dgm:prSet/>
      <dgm:spPr/>
      <dgm:t>
        <a:bodyPr/>
        <a:lstStyle/>
        <a:p>
          <a:endParaRPr lang="en-US"/>
        </a:p>
      </dgm:t>
    </dgm:pt>
    <dgm:pt modelId="{5C2894F1-AE51-4F38-AE42-610556B73302}">
      <dgm:prSet/>
      <dgm:spPr/>
      <dgm:t>
        <a:bodyPr/>
        <a:lstStyle/>
        <a:p>
          <a:r>
            <a:rPr lang="en-US" dirty="0"/>
            <a:t>Co-create solutions with Technicians + Product teams → buy-in</a:t>
          </a:r>
        </a:p>
      </dgm:t>
    </dgm:pt>
    <dgm:pt modelId="{77EAB16D-53D9-4EB2-8F9C-909CF94A5E7E}" type="parTrans" cxnId="{9FE62A57-CEB2-42F2-ACE7-2E4B22B8C761}">
      <dgm:prSet/>
      <dgm:spPr/>
      <dgm:t>
        <a:bodyPr/>
        <a:lstStyle/>
        <a:p>
          <a:endParaRPr lang="en-US"/>
        </a:p>
      </dgm:t>
    </dgm:pt>
    <dgm:pt modelId="{5FA9A8BD-80D3-430A-B46F-4BEBE2922E40}" type="sibTrans" cxnId="{9FE62A57-CEB2-42F2-ACE7-2E4B22B8C761}">
      <dgm:prSet/>
      <dgm:spPr/>
      <dgm:t>
        <a:bodyPr/>
        <a:lstStyle/>
        <a:p>
          <a:endParaRPr lang="en-US"/>
        </a:p>
      </dgm:t>
    </dgm:pt>
    <dgm:pt modelId="{1B4D5C65-EA7E-4B31-ADA8-786A47FEC0D0}">
      <dgm:prSet/>
      <dgm:spPr/>
      <dgm:t>
        <a:bodyPr/>
        <a:lstStyle/>
        <a:p>
          <a:r>
            <a:rPr lang="en-US" dirty="0"/>
            <a:t>Secure commitment to pilot A/B tests before full rollout</a:t>
          </a:r>
        </a:p>
      </dgm:t>
    </dgm:pt>
    <dgm:pt modelId="{0AAE5048-9047-453F-ABDA-C6CECA6E9A77}" type="parTrans" cxnId="{638A5F3C-B253-4336-A7AF-819F950231CB}">
      <dgm:prSet/>
      <dgm:spPr/>
      <dgm:t>
        <a:bodyPr/>
        <a:lstStyle/>
        <a:p>
          <a:endParaRPr lang="en-US"/>
        </a:p>
      </dgm:t>
    </dgm:pt>
    <dgm:pt modelId="{5E0ECFFC-0DB4-4957-87E4-2AB8B907AF82}" type="sibTrans" cxnId="{638A5F3C-B253-4336-A7AF-819F950231CB}">
      <dgm:prSet/>
      <dgm:spPr/>
      <dgm:t>
        <a:bodyPr/>
        <a:lstStyle/>
        <a:p>
          <a:endParaRPr lang="en-US"/>
        </a:p>
      </dgm:t>
    </dgm:pt>
    <dgm:pt modelId="{825DAC6B-CC6C-AA45-A9E4-001068EE9599}">
      <dgm:prSet/>
      <dgm:spPr/>
      <dgm:t>
        <a:bodyPr/>
        <a:lstStyle/>
        <a:p>
          <a:r>
            <a:rPr lang="en-US" dirty="0"/>
            <a:t>Host cross-functional workshops (Product, Field Ops, Technicians)</a:t>
          </a:r>
        </a:p>
      </dgm:t>
    </dgm:pt>
    <dgm:pt modelId="{7B7C0B96-25B9-F640-87DE-42ABF69F0294}" type="parTrans" cxnId="{2AC0B2C5-4EBD-E149-AB70-762BBE7229D3}">
      <dgm:prSet/>
      <dgm:spPr/>
      <dgm:t>
        <a:bodyPr/>
        <a:lstStyle/>
        <a:p>
          <a:endParaRPr lang="en-US"/>
        </a:p>
      </dgm:t>
    </dgm:pt>
    <dgm:pt modelId="{593F4E99-F7D8-8B45-B278-021B5CBCCD64}" type="sibTrans" cxnId="{2AC0B2C5-4EBD-E149-AB70-762BBE7229D3}">
      <dgm:prSet/>
      <dgm:spPr/>
      <dgm:t>
        <a:bodyPr/>
        <a:lstStyle/>
        <a:p>
          <a:endParaRPr lang="en-US"/>
        </a:p>
      </dgm:t>
    </dgm:pt>
    <dgm:pt modelId="{26FF6073-02CA-CF48-AD9B-07372ECC5B23}" type="pres">
      <dgm:prSet presAssocID="{348DB8A5-E36D-4FF7-890D-BF379ABB8832}" presName="vert0" presStyleCnt="0">
        <dgm:presLayoutVars>
          <dgm:dir/>
          <dgm:animOne val="branch"/>
          <dgm:animLvl val="lvl"/>
        </dgm:presLayoutVars>
      </dgm:prSet>
      <dgm:spPr/>
    </dgm:pt>
    <dgm:pt modelId="{0024E3C9-F5C2-E742-BCD7-C9A66FCDF35A}" type="pres">
      <dgm:prSet presAssocID="{E95D41A8-B7A1-431B-BE0C-5C13A17F795D}" presName="thickLine" presStyleLbl="alignNode1" presStyleIdx="0" presStyleCnt="5"/>
      <dgm:spPr/>
    </dgm:pt>
    <dgm:pt modelId="{827AE71B-8C88-1946-9D0A-9903B78C0C5D}" type="pres">
      <dgm:prSet presAssocID="{E95D41A8-B7A1-431B-BE0C-5C13A17F795D}" presName="horz1" presStyleCnt="0"/>
      <dgm:spPr/>
    </dgm:pt>
    <dgm:pt modelId="{CC7CCBBF-F57E-0445-A493-8CF3B7535E0B}" type="pres">
      <dgm:prSet presAssocID="{E95D41A8-B7A1-431B-BE0C-5C13A17F795D}" presName="tx1" presStyleLbl="revTx" presStyleIdx="0" presStyleCnt="5"/>
      <dgm:spPr/>
    </dgm:pt>
    <dgm:pt modelId="{2D9ADC14-FEB2-754D-A410-1CDE74F81898}" type="pres">
      <dgm:prSet presAssocID="{E95D41A8-B7A1-431B-BE0C-5C13A17F795D}" presName="vert1" presStyleCnt="0"/>
      <dgm:spPr/>
    </dgm:pt>
    <dgm:pt modelId="{AEAA9C90-C0CA-994A-891B-3B2294593EE7}" type="pres">
      <dgm:prSet presAssocID="{825DAC6B-CC6C-AA45-A9E4-001068EE9599}" presName="thickLine" presStyleLbl="alignNode1" presStyleIdx="1" presStyleCnt="5"/>
      <dgm:spPr/>
    </dgm:pt>
    <dgm:pt modelId="{CFA40D2E-BE51-0445-85F0-243BC228C690}" type="pres">
      <dgm:prSet presAssocID="{825DAC6B-CC6C-AA45-A9E4-001068EE9599}" presName="horz1" presStyleCnt="0"/>
      <dgm:spPr/>
    </dgm:pt>
    <dgm:pt modelId="{31BF6C89-14BB-1D4B-9E1B-CFCF6406039E}" type="pres">
      <dgm:prSet presAssocID="{825DAC6B-CC6C-AA45-A9E4-001068EE9599}" presName="tx1" presStyleLbl="revTx" presStyleIdx="1" presStyleCnt="5"/>
      <dgm:spPr/>
    </dgm:pt>
    <dgm:pt modelId="{C0F20CFA-B05B-664B-AEB5-DBAF57013862}" type="pres">
      <dgm:prSet presAssocID="{825DAC6B-CC6C-AA45-A9E4-001068EE9599}" presName="vert1" presStyleCnt="0"/>
      <dgm:spPr/>
    </dgm:pt>
    <dgm:pt modelId="{740EAFE6-21C2-3144-ACCE-2B595C444923}" type="pres">
      <dgm:prSet presAssocID="{8CF8960B-D444-49FD-A1E3-866BC8DE0CD9}" presName="thickLine" presStyleLbl="alignNode1" presStyleIdx="2" presStyleCnt="5"/>
      <dgm:spPr/>
    </dgm:pt>
    <dgm:pt modelId="{C960AC39-2BA3-484B-9E94-9F089E0A7CDF}" type="pres">
      <dgm:prSet presAssocID="{8CF8960B-D444-49FD-A1E3-866BC8DE0CD9}" presName="horz1" presStyleCnt="0"/>
      <dgm:spPr/>
    </dgm:pt>
    <dgm:pt modelId="{9D08D89C-D3EF-164F-9EAF-CD4DA44DC39C}" type="pres">
      <dgm:prSet presAssocID="{8CF8960B-D444-49FD-A1E3-866BC8DE0CD9}" presName="tx1" presStyleLbl="revTx" presStyleIdx="2" presStyleCnt="5"/>
      <dgm:spPr/>
    </dgm:pt>
    <dgm:pt modelId="{9EA0E4BA-12B1-6647-A5D7-12F47037FFD2}" type="pres">
      <dgm:prSet presAssocID="{8CF8960B-D444-49FD-A1E3-866BC8DE0CD9}" presName="vert1" presStyleCnt="0"/>
      <dgm:spPr/>
    </dgm:pt>
    <dgm:pt modelId="{E499E6BD-42EB-704F-8404-BBC8073BD238}" type="pres">
      <dgm:prSet presAssocID="{5C2894F1-AE51-4F38-AE42-610556B73302}" presName="thickLine" presStyleLbl="alignNode1" presStyleIdx="3" presStyleCnt="5"/>
      <dgm:spPr/>
    </dgm:pt>
    <dgm:pt modelId="{3559095C-BAC6-284D-A680-3145A1E1802B}" type="pres">
      <dgm:prSet presAssocID="{5C2894F1-AE51-4F38-AE42-610556B73302}" presName="horz1" presStyleCnt="0"/>
      <dgm:spPr/>
    </dgm:pt>
    <dgm:pt modelId="{10E320F0-D6D3-B24F-B278-FFEFF8795D26}" type="pres">
      <dgm:prSet presAssocID="{5C2894F1-AE51-4F38-AE42-610556B73302}" presName="tx1" presStyleLbl="revTx" presStyleIdx="3" presStyleCnt="5"/>
      <dgm:spPr/>
    </dgm:pt>
    <dgm:pt modelId="{80EEDB7D-1F1D-254F-9030-82FEC10D6589}" type="pres">
      <dgm:prSet presAssocID="{5C2894F1-AE51-4F38-AE42-610556B73302}" presName="vert1" presStyleCnt="0"/>
      <dgm:spPr/>
    </dgm:pt>
    <dgm:pt modelId="{4C095FC1-6AF5-734F-960E-5EBC9C6F4559}" type="pres">
      <dgm:prSet presAssocID="{1B4D5C65-EA7E-4B31-ADA8-786A47FEC0D0}" presName="thickLine" presStyleLbl="alignNode1" presStyleIdx="4" presStyleCnt="5"/>
      <dgm:spPr/>
    </dgm:pt>
    <dgm:pt modelId="{B9E5FB58-9465-6F49-8BA4-0E42ABDB1468}" type="pres">
      <dgm:prSet presAssocID="{1B4D5C65-EA7E-4B31-ADA8-786A47FEC0D0}" presName="horz1" presStyleCnt="0"/>
      <dgm:spPr/>
    </dgm:pt>
    <dgm:pt modelId="{4076E621-F71B-BE4B-BD44-97193DD81835}" type="pres">
      <dgm:prSet presAssocID="{1B4D5C65-EA7E-4B31-ADA8-786A47FEC0D0}" presName="tx1" presStyleLbl="revTx" presStyleIdx="4" presStyleCnt="5"/>
      <dgm:spPr/>
    </dgm:pt>
    <dgm:pt modelId="{81BF75B9-11CB-B840-97C8-B987C6B75283}" type="pres">
      <dgm:prSet presAssocID="{1B4D5C65-EA7E-4B31-ADA8-786A47FEC0D0}" presName="vert1" presStyleCnt="0"/>
      <dgm:spPr/>
    </dgm:pt>
  </dgm:ptLst>
  <dgm:cxnLst>
    <dgm:cxn modelId="{47EE470E-BDBF-3E48-94BB-D11D66819367}" type="presOf" srcId="{8CF8960B-D444-49FD-A1E3-866BC8DE0CD9}" destId="{9D08D89C-D3EF-164F-9EAF-CD4DA44DC39C}" srcOrd="0" destOrd="0" presId="urn:microsoft.com/office/officeart/2008/layout/LinedList"/>
    <dgm:cxn modelId="{508B3B23-C94E-F942-B130-E3DE77A7F937}" type="presOf" srcId="{5C2894F1-AE51-4F38-AE42-610556B73302}" destId="{10E320F0-D6D3-B24F-B278-FFEFF8795D26}" srcOrd="0" destOrd="0" presId="urn:microsoft.com/office/officeart/2008/layout/LinedList"/>
    <dgm:cxn modelId="{638A5F3C-B253-4336-A7AF-819F950231CB}" srcId="{348DB8A5-E36D-4FF7-890D-BF379ABB8832}" destId="{1B4D5C65-EA7E-4B31-ADA8-786A47FEC0D0}" srcOrd="4" destOrd="0" parTransId="{0AAE5048-9047-453F-ABDA-C6CECA6E9A77}" sibTransId="{5E0ECFFC-0DB4-4957-87E4-2AB8B907AF82}"/>
    <dgm:cxn modelId="{9FE62A57-CEB2-42F2-ACE7-2E4B22B8C761}" srcId="{348DB8A5-E36D-4FF7-890D-BF379ABB8832}" destId="{5C2894F1-AE51-4F38-AE42-610556B73302}" srcOrd="3" destOrd="0" parTransId="{77EAB16D-53D9-4EB2-8F9C-909CF94A5E7E}" sibTransId="{5FA9A8BD-80D3-430A-B46F-4BEBE2922E40}"/>
    <dgm:cxn modelId="{B2958975-3613-49F7-8781-9FB29935ACC0}" srcId="{348DB8A5-E36D-4FF7-890D-BF379ABB8832}" destId="{E95D41A8-B7A1-431B-BE0C-5C13A17F795D}" srcOrd="0" destOrd="0" parTransId="{808499F2-A1BE-4C0F-965F-D4295567FD95}" sibTransId="{70367171-089D-462C-8F8F-67A78938478B}"/>
    <dgm:cxn modelId="{55ED3792-0BAB-D449-8A69-522EDDD3C779}" type="presOf" srcId="{825DAC6B-CC6C-AA45-A9E4-001068EE9599}" destId="{31BF6C89-14BB-1D4B-9E1B-CFCF6406039E}" srcOrd="0" destOrd="0" presId="urn:microsoft.com/office/officeart/2008/layout/LinedList"/>
    <dgm:cxn modelId="{D9309AB6-D21F-6C4E-BC14-470C9436EE59}" type="presOf" srcId="{348DB8A5-E36D-4FF7-890D-BF379ABB8832}" destId="{26FF6073-02CA-CF48-AD9B-07372ECC5B23}" srcOrd="0" destOrd="0" presId="urn:microsoft.com/office/officeart/2008/layout/LinedList"/>
    <dgm:cxn modelId="{7FD8F6B7-8C29-4117-AC06-FE918FC7668C}" srcId="{348DB8A5-E36D-4FF7-890D-BF379ABB8832}" destId="{8CF8960B-D444-49FD-A1E3-866BC8DE0CD9}" srcOrd="2" destOrd="0" parTransId="{5710D27F-CA93-4CE5-A829-3DD9AB30A4BD}" sibTransId="{DCCD8F1B-20C2-485B-BECE-F8AFE7C5A7E8}"/>
    <dgm:cxn modelId="{069542BB-D903-0B4A-836A-F42ED5093C69}" type="presOf" srcId="{E95D41A8-B7A1-431B-BE0C-5C13A17F795D}" destId="{CC7CCBBF-F57E-0445-A493-8CF3B7535E0B}" srcOrd="0" destOrd="0" presId="urn:microsoft.com/office/officeart/2008/layout/LinedList"/>
    <dgm:cxn modelId="{77C35DC4-0EE3-984D-84D2-8B68DC1F4FEE}" type="presOf" srcId="{1B4D5C65-EA7E-4B31-ADA8-786A47FEC0D0}" destId="{4076E621-F71B-BE4B-BD44-97193DD81835}" srcOrd="0" destOrd="0" presId="urn:microsoft.com/office/officeart/2008/layout/LinedList"/>
    <dgm:cxn modelId="{2AC0B2C5-4EBD-E149-AB70-762BBE7229D3}" srcId="{348DB8A5-E36D-4FF7-890D-BF379ABB8832}" destId="{825DAC6B-CC6C-AA45-A9E4-001068EE9599}" srcOrd="1" destOrd="0" parTransId="{7B7C0B96-25B9-F640-87DE-42ABF69F0294}" sibTransId="{593F4E99-F7D8-8B45-B278-021B5CBCCD64}"/>
    <dgm:cxn modelId="{DCC9CADA-82AC-2C4F-A68E-AD0312BDC4D1}" type="presParOf" srcId="{26FF6073-02CA-CF48-AD9B-07372ECC5B23}" destId="{0024E3C9-F5C2-E742-BCD7-C9A66FCDF35A}" srcOrd="0" destOrd="0" presId="urn:microsoft.com/office/officeart/2008/layout/LinedList"/>
    <dgm:cxn modelId="{6D07A89D-9C58-604C-87B1-369392C16ADA}" type="presParOf" srcId="{26FF6073-02CA-CF48-AD9B-07372ECC5B23}" destId="{827AE71B-8C88-1946-9D0A-9903B78C0C5D}" srcOrd="1" destOrd="0" presId="urn:microsoft.com/office/officeart/2008/layout/LinedList"/>
    <dgm:cxn modelId="{84E2B33C-2715-4343-B7A4-DE256A42B120}" type="presParOf" srcId="{827AE71B-8C88-1946-9D0A-9903B78C0C5D}" destId="{CC7CCBBF-F57E-0445-A493-8CF3B7535E0B}" srcOrd="0" destOrd="0" presId="urn:microsoft.com/office/officeart/2008/layout/LinedList"/>
    <dgm:cxn modelId="{371D93A7-B564-FD49-9CD2-06A7E4D94BDA}" type="presParOf" srcId="{827AE71B-8C88-1946-9D0A-9903B78C0C5D}" destId="{2D9ADC14-FEB2-754D-A410-1CDE74F81898}" srcOrd="1" destOrd="0" presId="urn:microsoft.com/office/officeart/2008/layout/LinedList"/>
    <dgm:cxn modelId="{E790C5DB-486E-504F-99F0-55270C1D4E4D}" type="presParOf" srcId="{26FF6073-02CA-CF48-AD9B-07372ECC5B23}" destId="{AEAA9C90-C0CA-994A-891B-3B2294593EE7}" srcOrd="2" destOrd="0" presId="urn:microsoft.com/office/officeart/2008/layout/LinedList"/>
    <dgm:cxn modelId="{B492411D-C02A-BA48-BCA4-9E6296EBD54B}" type="presParOf" srcId="{26FF6073-02CA-CF48-AD9B-07372ECC5B23}" destId="{CFA40D2E-BE51-0445-85F0-243BC228C690}" srcOrd="3" destOrd="0" presId="urn:microsoft.com/office/officeart/2008/layout/LinedList"/>
    <dgm:cxn modelId="{CF876785-5226-E84E-A3F3-2D47A4A4266A}" type="presParOf" srcId="{CFA40D2E-BE51-0445-85F0-243BC228C690}" destId="{31BF6C89-14BB-1D4B-9E1B-CFCF6406039E}" srcOrd="0" destOrd="0" presId="urn:microsoft.com/office/officeart/2008/layout/LinedList"/>
    <dgm:cxn modelId="{AC604FCD-E995-B94C-AB50-E7A736E92919}" type="presParOf" srcId="{CFA40D2E-BE51-0445-85F0-243BC228C690}" destId="{C0F20CFA-B05B-664B-AEB5-DBAF57013862}" srcOrd="1" destOrd="0" presId="urn:microsoft.com/office/officeart/2008/layout/LinedList"/>
    <dgm:cxn modelId="{F63D6EFB-2C9B-534B-96C4-A21AB80ECDC9}" type="presParOf" srcId="{26FF6073-02CA-CF48-AD9B-07372ECC5B23}" destId="{740EAFE6-21C2-3144-ACCE-2B595C444923}" srcOrd="4" destOrd="0" presId="urn:microsoft.com/office/officeart/2008/layout/LinedList"/>
    <dgm:cxn modelId="{3A9C3C51-1EBC-8841-B92D-2D0640D88860}" type="presParOf" srcId="{26FF6073-02CA-CF48-AD9B-07372ECC5B23}" destId="{C960AC39-2BA3-484B-9E94-9F089E0A7CDF}" srcOrd="5" destOrd="0" presId="urn:microsoft.com/office/officeart/2008/layout/LinedList"/>
    <dgm:cxn modelId="{79E2AB49-560A-B44D-BD40-7F2C2C6FD965}" type="presParOf" srcId="{C960AC39-2BA3-484B-9E94-9F089E0A7CDF}" destId="{9D08D89C-D3EF-164F-9EAF-CD4DA44DC39C}" srcOrd="0" destOrd="0" presId="urn:microsoft.com/office/officeart/2008/layout/LinedList"/>
    <dgm:cxn modelId="{FE05B3A5-23F7-2244-871B-D070AAB442FE}" type="presParOf" srcId="{C960AC39-2BA3-484B-9E94-9F089E0A7CDF}" destId="{9EA0E4BA-12B1-6647-A5D7-12F47037FFD2}" srcOrd="1" destOrd="0" presId="urn:microsoft.com/office/officeart/2008/layout/LinedList"/>
    <dgm:cxn modelId="{EA7C3C5E-BB04-3641-A49F-DBDBE4B82623}" type="presParOf" srcId="{26FF6073-02CA-CF48-AD9B-07372ECC5B23}" destId="{E499E6BD-42EB-704F-8404-BBC8073BD238}" srcOrd="6" destOrd="0" presId="urn:microsoft.com/office/officeart/2008/layout/LinedList"/>
    <dgm:cxn modelId="{50D11D22-0045-274D-81AE-5C189E822FBE}" type="presParOf" srcId="{26FF6073-02CA-CF48-AD9B-07372ECC5B23}" destId="{3559095C-BAC6-284D-A680-3145A1E1802B}" srcOrd="7" destOrd="0" presId="urn:microsoft.com/office/officeart/2008/layout/LinedList"/>
    <dgm:cxn modelId="{D02AC974-F86C-3D4E-A7E2-2185AE53A817}" type="presParOf" srcId="{3559095C-BAC6-284D-A680-3145A1E1802B}" destId="{10E320F0-D6D3-B24F-B278-FFEFF8795D26}" srcOrd="0" destOrd="0" presId="urn:microsoft.com/office/officeart/2008/layout/LinedList"/>
    <dgm:cxn modelId="{5A719730-8BB3-9347-8527-5FB05558D0D9}" type="presParOf" srcId="{3559095C-BAC6-284D-A680-3145A1E1802B}" destId="{80EEDB7D-1F1D-254F-9030-82FEC10D6589}" srcOrd="1" destOrd="0" presId="urn:microsoft.com/office/officeart/2008/layout/LinedList"/>
    <dgm:cxn modelId="{E57E664D-5843-E74E-A1E0-3F5D7171A003}" type="presParOf" srcId="{26FF6073-02CA-CF48-AD9B-07372ECC5B23}" destId="{4C095FC1-6AF5-734F-960E-5EBC9C6F4559}" srcOrd="8" destOrd="0" presId="urn:microsoft.com/office/officeart/2008/layout/LinedList"/>
    <dgm:cxn modelId="{3938B2FB-4020-BA47-96E0-78753748331C}" type="presParOf" srcId="{26FF6073-02CA-CF48-AD9B-07372ECC5B23}" destId="{B9E5FB58-9465-6F49-8BA4-0E42ABDB1468}" srcOrd="9" destOrd="0" presId="urn:microsoft.com/office/officeart/2008/layout/LinedList"/>
    <dgm:cxn modelId="{7168C0FC-A2D9-0742-AE18-8E458E9E68B8}" type="presParOf" srcId="{B9E5FB58-9465-6F49-8BA4-0E42ABDB1468}" destId="{4076E621-F71B-BE4B-BD44-97193DD81835}" srcOrd="0" destOrd="0" presId="urn:microsoft.com/office/officeart/2008/layout/LinedList"/>
    <dgm:cxn modelId="{A4BEC943-44EC-B54C-89B9-C25BA7DEAB9E}" type="presParOf" srcId="{B9E5FB58-9465-6F49-8BA4-0E42ABDB1468}" destId="{81BF75B9-11CB-B840-97C8-B987C6B75283}"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91025E-D4ED-4A51-8D55-1D9A5B07BC10}"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US"/>
        </a:p>
      </dgm:t>
    </dgm:pt>
    <dgm:pt modelId="{1BF76EA0-6047-48D4-987C-C4F5E8CF4D81}">
      <dgm:prSet/>
      <dgm:spPr/>
      <dgm:t>
        <a:bodyPr/>
        <a:lstStyle/>
        <a:p>
          <a:r>
            <a:rPr lang="en-US"/>
            <a:t>Translated Customer Pain Points Into Clear, Actionable Priorities.</a:t>
          </a:r>
        </a:p>
      </dgm:t>
    </dgm:pt>
    <dgm:pt modelId="{9B28D14F-BB21-4728-8043-B424C1C3CC6A}" type="parTrans" cxnId="{20644333-9DC6-4234-A60D-9E15B7F24A94}">
      <dgm:prSet/>
      <dgm:spPr/>
      <dgm:t>
        <a:bodyPr/>
        <a:lstStyle/>
        <a:p>
          <a:endParaRPr lang="en-US"/>
        </a:p>
      </dgm:t>
    </dgm:pt>
    <dgm:pt modelId="{622FB54C-55AD-46F9-89DD-441F3BA6AFCC}" type="sibTrans" cxnId="{20644333-9DC6-4234-A60D-9E15B7F24A94}">
      <dgm:prSet/>
      <dgm:spPr/>
      <dgm:t>
        <a:bodyPr/>
        <a:lstStyle/>
        <a:p>
          <a:endParaRPr lang="en-US"/>
        </a:p>
      </dgm:t>
    </dgm:pt>
    <dgm:pt modelId="{2C98D629-FA07-4389-B848-5466B839F65B}">
      <dgm:prSet/>
      <dgm:spPr/>
      <dgm:t>
        <a:bodyPr/>
        <a:lstStyle/>
        <a:p>
          <a:r>
            <a:rPr lang="en-US" dirty="0"/>
            <a:t>Delivered </a:t>
          </a:r>
          <a:r>
            <a:rPr lang="en-US" b="1" dirty="0"/>
            <a:t>3 Actional Insights </a:t>
          </a:r>
          <a:r>
            <a:rPr lang="en-US" dirty="0"/>
            <a:t>Based On Customer Research Data Synthesis.</a:t>
          </a:r>
        </a:p>
      </dgm:t>
    </dgm:pt>
    <dgm:pt modelId="{401F9F3B-783C-4DAB-903F-ED7CE8DA5619}" type="parTrans" cxnId="{5B132089-7629-4DC2-91D0-0918F949A4E1}">
      <dgm:prSet/>
      <dgm:spPr/>
      <dgm:t>
        <a:bodyPr/>
        <a:lstStyle/>
        <a:p>
          <a:endParaRPr lang="en-US"/>
        </a:p>
      </dgm:t>
    </dgm:pt>
    <dgm:pt modelId="{ADDC640A-6E43-4E33-A5FC-C202B28F0989}" type="sibTrans" cxnId="{5B132089-7629-4DC2-91D0-0918F949A4E1}">
      <dgm:prSet/>
      <dgm:spPr/>
      <dgm:t>
        <a:bodyPr/>
        <a:lstStyle/>
        <a:p>
          <a:endParaRPr lang="en-US"/>
        </a:p>
      </dgm:t>
    </dgm:pt>
    <dgm:pt modelId="{CA5A379F-F815-3F46-977A-5625B96509DB}">
      <dgm:prSet/>
      <dgm:spPr/>
      <dgm:t>
        <a:bodyPr/>
        <a:lstStyle/>
        <a:p>
          <a:r>
            <a:rPr lang="en-US" dirty="0"/>
            <a:t>Partnered With Sales, Techs, Product To Redesign Pricing, Training, Technician Incentives, and Communication Flows.</a:t>
          </a:r>
        </a:p>
      </dgm:t>
    </dgm:pt>
    <dgm:pt modelId="{0E6EB4FC-91D1-3246-B4CA-79D37E3A6437}" type="parTrans" cxnId="{F53F3523-8994-7441-A420-F57C4CA76A7B}">
      <dgm:prSet/>
      <dgm:spPr/>
      <dgm:t>
        <a:bodyPr/>
        <a:lstStyle/>
        <a:p>
          <a:endParaRPr lang="en-US"/>
        </a:p>
      </dgm:t>
    </dgm:pt>
    <dgm:pt modelId="{2E0F6AB9-AE74-9945-AFF9-3769C992B08B}" type="sibTrans" cxnId="{F53F3523-8994-7441-A420-F57C4CA76A7B}">
      <dgm:prSet/>
      <dgm:spPr/>
      <dgm:t>
        <a:bodyPr/>
        <a:lstStyle/>
        <a:p>
          <a:endParaRPr lang="en-US"/>
        </a:p>
      </dgm:t>
    </dgm:pt>
    <dgm:pt modelId="{2EC96734-D380-1248-9056-2C89F6518393}" type="pres">
      <dgm:prSet presAssocID="{1C91025E-D4ED-4A51-8D55-1D9A5B07BC10}" presName="vert0" presStyleCnt="0">
        <dgm:presLayoutVars>
          <dgm:dir/>
          <dgm:animOne val="branch"/>
          <dgm:animLvl val="lvl"/>
        </dgm:presLayoutVars>
      </dgm:prSet>
      <dgm:spPr/>
    </dgm:pt>
    <dgm:pt modelId="{7247D681-C070-E448-A966-DE72042AB6BF}" type="pres">
      <dgm:prSet presAssocID="{1BF76EA0-6047-48D4-987C-C4F5E8CF4D81}" presName="thickLine" presStyleLbl="alignNode1" presStyleIdx="0" presStyleCnt="3"/>
      <dgm:spPr/>
    </dgm:pt>
    <dgm:pt modelId="{E6F9D2E2-B14D-1641-91A9-6FB887826FA0}" type="pres">
      <dgm:prSet presAssocID="{1BF76EA0-6047-48D4-987C-C4F5E8CF4D81}" presName="horz1" presStyleCnt="0"/>
      <dgm:spPr/>
    </dgm:pt>
    <dgm:pt modelId="{D92D1730-995C-8649-9EA4-70C3C2966DD6}" type="pres">
      <dgm:prSet presAssocID="{1BF76EA0-6047-48D4-987C-C4F5E8CF4D81}" presName="tx1" presStyleLbl="revTx" presStyleIdx="0" presStyleCnt="3"/>
      <dgm:spPr/>
    </dgm:pt>
    <dgm:pt modelId="{8783C6E7-9F5F-E14A-BC1D-B6295DBC69FC}" type="pres">
      <dgm:prSet presAssocID="{1BF76EA0-6047-48D4-987C-C4F5E8CF4D81}" presName="vert1" presStyleCnt="0"/>
      <dgm:spPr/>
    </dgm:pt>
    <dgm:pt modelId="{45BCB666-99EB-D54E-96AD-DCDD9EFE3175}" type="pres">
      <dgm:prSet presAssocID="{2C98D629-FA07-4389-B848-5466B839F65B}" presName="thickLine" presStyleLbl="alignNode1" presStyleIdx="1" presStyleCnt="3"/>
      <dgm:spPr/>
    </dgm:pt>
    <dgm:pt modelId="{851BA082-A6F7-884B-A6B0-955D2B7882EA}" type="pres">
      <dgm:prSet presAssocID="{2C98D629-FA07-4389-B848-5466B839F65B}" presName="horz1" presStyleCnt="0"/>
      <dgm:spPr/>
    </dgm:pt>
    <dgm:pt modelId="{991EB1B5-F9E6-A444-A043-750381FBAFE7}" type="pres">
      <dgm:prSet presAssocID="{2C98D629-FA07-4389-B848-5466B839F65B}" presName="tx1" presStyleLbl="revTx" presStyleIdx="1" presStyleCnt="3"/>
      <dgm:spPr/>
    </dgm:pt>
    <dgm:pt modelId="{B82E4BD2-CAC6-F640-9A55-9F6229C3F1A6}" type="pres">
      <dgm:prSet presAssocID="{2C98D629-FA07-4389-B848-5466B839F65B}" presName="vert1" presStyleCnt="0"/>
      <dgm:spPr/>
    </dgm:pt>
    <dgm:pt modelId="{DA3EFEF4-035B-2B4F-AF4C-254D5843AE42}" type="pres">
      <dgm:prSet presAssocID="{CA5A379F-F815-3F46-977A-5625B96509DB}" presName="thickLine" presStyleLbl="alignNode1" presStyleIdx="2" presStyleCnt="3"/>
      <dgm:spPr/>
    </dgm:pt>
    <dgm:pt modelId="{78A76353-64C0-8F43-A447-D00192E6F002}" type="pres">
      <dgm:prSet presAssocID="{CA5A379F-F815-3F46-977A-5625B96509DB}" presName="horz1" presStyleCnt="0"/>
      <dgm:spPr/>
    </dgm:pt>
    <dgm:pt modelId="{3D4A4401-7970-114B-9C44-5C5A21164B74}" type="pres">
      <dgm:prSet presAssocID="{CA5A379F-F815-3F46-977A-5625B96509DB}" presName="tx1" presStyleLbl="revTx" presStyleIdx="2" presStyleCnt="3"/>
      <dgm:spPr/>
    </dgm:pt>
    <dgm:pt modelId="{72574339-6DC1-6043-837A-C8C329C5E770}" type="pres">
      <dgm:prSet presAssocID="{CA5A379F-F815-3F46-977A-5625B96509DB}" presName="vert1" presStyleCnt="0"/>
      <dgm:spPr/>
    </dgm:pt>
  </dgm:ptLst>
  <dgm:cxnLst>
    <dgm:cxn modelId="{D285D805-54AB-4A4E-8E77-9E8ED117893B}" type="presOf" srcId="{CA5A379F-F815-3F46-977A-5625B96509DB}" destId="{3D4A4401-7970-114B-9C44-5C5A21164B74}" srcOrd="0" destOrd="0" presId="urn:microsoft.com/office/officeart/2008/layout/LinedList"/>
    <dgm:cxn modelId="{F53F3523-8994-7441-A420-F57C4CA76A7B}" srcId="{1C91025E-D4ED-4A51-8D55-1D9A5B07BC10}" destId="{CA5A379F-F815-3F46-977A-5625B96509DB}" srcOrd="2" destOrd="0" parTransId="{0E6EB4FC-91D1-3246-B4CA-79D37E3A6437}" sibTransId="{2E0F6AB9-AE74-9945-AFF9-3769C992B08B}"/>
    <dgm:cxn modelId="{20644333-9DC6-4234-A60D-9E15B7F24A94}" srcId="{1C91025E-D4ED-4A51-8D55-1D9A5B07BC10}" destId="{1BF76EA0-6047-48D4-987C-C4F5E8CF4D81}" srcOrd="0" destOrd="0" parTransId="{9B28D14F-BB21-4728-8043-B424C1C3CC6A}" sibTransId="{622FB54C-55AD-46F9-89DD-441F3BA6AFCC}"/>
    <dgm:cxn modelId="{43ACE56D-472E-4540-ACC7-D33D3C3A1C29}" type="presOf" srcId="{1C91025E-D4ED-4A51-8D55-1D9A5B07BC10}" destId="{2EC96734-D380-1248-9056-2C89F6518393}" srcOrd="0" destOrd="0" presId="urn:microsoft.com/office/officeart/2008/layout/LinedList"/>
    <dgm:cxn modelId="{5B132089-7629-4DC2-91D0-0918F949A4E1}" srcId="{1C91025E-D4ED-4A51-8D55-1D9A5B07BC10}" destId="{2C98D629-FA07-4389-B848-5466B839F65B}" srcOrd="1" destOrd="0" parTransId="{401F9F3B-783C-4DAB-903F-ED7CE8DA5619}" sibTransId="{ADDC640A-6E43-4E33-A5FC-C202B28F0989}"/>
    <dgm:cxn modelId="{94F39392-89C7-D14D-B30F-64F9694A1F1B}" type="presOf" srcId="{1BF76EA0-6047-48D4-987C-C4F5E8CF4D81}" destId="{D92D1730-995C-8649-9EA4-70C3C2966DD6}" srcOrd="0" destOrd="0" presId="urn:microsoft.com/office/officeart/2008/layout/LinedList"/>
    <dgm:cxn modelId="{A1727BCF-F7BC-2E4A-BAD6-1421110A23FB}" type="presOf" srcId="{2C98D629-FA07-4389-B848-5466B839F65B}" destId="{991EB1B5-F9E6-A444-A043-750381FBAFE7}" srcOrd="0" destOrd="0" presId="urn:microsoft.com/office/officeart/2008/layout/LinedList"/>
    <dgm:cxn modelId="{3FB32ADF-52C4-5F4B-A947-37BF76A813B6}" type="presParOf" srcId="{2EC96734-D380-1248-9056-2C89F6518393}" destId="{7247D681-C070-E448-A966-DE72042AB6BF}" srcOrd="0" destOrd="0" presId="urn:microsoft.com/office/officeart/2008/layout/LinedList"/>
    <dgm:cxn modelId="{86140DDF-B469-9D4A-99C2-453043B0EC3B}" type="presParOf" srcId="{2EC96734-D380-1248-9056-2C89F6518393}" destId="{E6F9D2E2-B14D-1641-91A9-6FB887826FA0}" srcOrd="1" destOrd="0" presId="urn:microsoft.com/office/officeart/2008/layout/LinedList"/>
    <dgm:cxn modelId="{EF029B8B-52D5-374E-8204-C5F346F5E849}" type="presParOf" srcId="{E6F9D2E2-B14D-1641-91A9-6FB887826FA0}" destId="{D92D1730-995C-8649-9EA4-70C3C2966DD6}" srcOrd="0" destOrd="0" presId="urn:microsoft.com/office/officeart/2008/layout/LinedList"/>
    <dgm:cxn modelId="{7E8D58AE-8CBD-6442-8A63-B438A8AD9FDD}" type="presParOf" srcId="{E6F9D2E2-B14D-1641-91A9-6FB887826FA0}" destId="{8783C6E7-9F5F-E14A-BC1D-B6295DBC69FC}" srcOrd="1" destOrd="0" presId="urn:microsoft.com/office/officeart/2008/layout/LinedList"/>
    <dgm:cxn modelId="{74412A35-019A-5249-A501-41369F3A3B55}" type="presParOf" srcId="{2EC96734-D380-1248-9056-2C89F6518393}" destId="{45BCB666-99EB-D54E-96AD-DCDD9EFE3175}" srcOrd="2" destOrd="0" presId="urn:microsoft.com/office/officeart/2008/layout/LinedList"/>
    <dgm:cxn modelId="{2CE6590C-1003-DF4D-A685-1676A4565F5F}" type="presParOf" srcId="{2EC96734-D380-1248-9056-2C89F6518393}" destId="{851BA082-A6F7-884B-A6B0-955D2B7882EA}" srcOrd="3" destOrd="0" presId="urn:microsoft.com/office/officeart/2008/layout/LinedList"/>
    <dgm:cxn modelId="{716EDADD-DDF1-DE4E-9C54-17EF06D32299}" type="presParOf" srcId="{851BA082-A6F7-884B-A6B0-955D2B7882EA}" destId="{991EB1B5-F9E6-A444-A043-750381FBAFE7}" srcOrd="0" destOrd="0" presId="urn:microsoft.com/office/officeart/2008/layout/LinedList"/>
    <dgm:cxn modelId="{8E0DB738-0D6D-8C47-87C1-83FE3A9A0D53}" type="presParOf" srcId="{851BA082-A6F7-884B-A6B0-955D2B7882EA}" destId="{B82E4BD2-CAC6-F640-9A55-9F6229C3F1A6}" srcOrd="1" destOrd="0" presId="urn:microsoft.com/office/officeart/2008/layout/LinedList"/>
    <dgm:cxn modelId="{E8006544-2301-3B47-B666-7B263EBEE8D9}" type="presParOf" srcId="{2EC96734-D380-1248-9056-2C89F6518393}" destId="{DA3EFEF4-035B-2B4F-AF4C-254D5843AE42}" srcOrd="4" destOrd="0" presId="urn:microsoft.com/office/officeart/2008/layout/LinedList"/>
    <dgm:cxn modelId="{6CAA7CE8-3DAB-A244-B144-538B5887A859}" type="presParOf" srcId="{2EC96734-D380-1248-9056-2C89F6518393}" destId="{78A76353-64C0-8F43-A447-D00192E6F002}" srcOrd="5" destOrd="0" presId="urn:microsoft.com/office/officeart/2008/layout/LinedList"/>
    <dgm:cxn modelId="{C53016DC-646E-6642-8FC8-ECB77A0CDAF9}" type="presParOf" srcId="{78A76353-64C0-8F43-A447-D00192E6F002}" destId="{3D4A4401-7970-114B-9C44-5C5A21164B74}" srcOrd="0" destOrd="0" presId="urn:microsoft.com/office/officeart/2008/layout/LinedList"/>
    <dgm:cxn modelId="{3310B779-30F3-8F4F-9B62-8FD8C757AD9D}" type="presParOf" srcId="{78A76353-64C0-8F43-A447-D00192E6F002}" destId="{72574339-6DC1-6043-837A-C8C329C5E77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0F845B-95F1-4678-8AF6-50C7C66B4D8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BED56007-5B86-4BC4-8B1D-8D05DBE5B2DA}">
      <dgm:prSet/>
      <dgm:spPr/>
      <dgm:t>
        <a:bodyPr/>
        <a:lstStyle/>
        <a:p>
          <a:r>
            <a:rPr lang="en-US" dirty="0"/>
            <a:t>1. Customers felt misled when real costs differed from the quoted promotional prices by sales. </a:t>
          </a:r>
        </a:p>
      </dgm:t>
    </dgm:pt>
    <dgm:pt modelId="{83D66997-D100-41D6-BD9C-D2B478528693}" type="parTrans" cxnId="{DA805FAC-069D-41A4-9210-B671C09A7339}">
      <dgm:prSet/>
      <dgm:spPr/>
      <dgm:t>
        <a:bodyPr/>
        <a:lstStyle/>
        <a:p>
          <a:endParaRPr lang="en-US"/>
        </a:p>
      </dgm:t>
    </dgm:pt>
    <dgm:pt modelId="{2B2FEEFE-ACED-415D-8515-2B39166ACC7E}" type="sibTrans" cxnId="{DA805FAC-069D-41A4-9210-B671C09A7339}">
      <dgm:prSet phldrT="01" phldr="0"/>
      <dgm:spPr/>
      <dgm:t>
        <a:bodyPr/>
        <a:lstStyle/>
        <a:p>
          <a:endParaRPr lang="en-US"/>
        </a:p>
      </dgm:t>
    </dgm:pt>
    <dgm:pt modelId="{A0324E83-6318-4DD6-B8DC-0AF1F62CEBD7}">
      <dgm:prSet/>
      <dgm:spPr/>
      <dgm:t>
        <a:bodyPr/>
        <a:lstStyle/>
        <a:p>
          <a:r>
            <a:rPr lang="en-US" dirty="0"/>
            <a:t>2.Technician incentives prioritized upsells over trust.</a:t>
          </a:r>
        </a:p>
      </dgm:t>
    </dgm:pt>
    <dgm:pt modelId="{4D223427-15E5-4780-A1DB-3816676A3C3B}" type="parTrans" cxnId="{7DA50833-3C21-4B51-951A-21F2C753119B}">
      <dgm:prSet/>
      <dgm:spPr/>
      <dgm:t>
        <a:bodyPr/>
        <a:lstStyle/>
        <a:p>
          <a:endParaRPr lang="en-US"/>
        </a:p>
      </dgm:t>
    </dgm:pt>
    <dgm:pt modelId="{AD4B7B52-8E62-4CCA-ABB9-D7F12FDA40B6}" type="sibTrans" cxnId="{7DA50833-3C21-4B51-951A-21F2C753119B}">
      <dgm:prSet phldrT="02" phldr="0"/>
      <dgm:spPr/>
      <dgm:t>
        <a:bodyPr/>
        <a:lstStyle/>
        <a:p>
          <a:endParaRPr lang="en-US"/>
        </a:p>
      </dgm:t>
    </dgm:pt>
    <dgm:pt modelId="{44BBAD52-2DAC-4953-99F1-E65BE06A4FFF}">
      <dgm:prSet/>
      <dgm:spPr/>
      <dgm:t>
        <a:bodyPr/>
        <a:lstStyle/>
        <a:p>
          <a:r>
            <a:rPr lang="en-US" dirty="0"/>
            <a:t>3. Post-visit communication was confusing or missing.</a:t>
          </a:r>
        </a:p>
      </dgm:t>
    </dgm:pt>
    <dgm:pt modelId="{28C53F2A-C544-4B01-A011-07B67CACABE0}" type="parTrans" cxnId="{26B88054-3757-46BA-92E8-0A502E2B5784}">
      <dgm:prSet/>
      <dgm:spPr/>
      <dgm:t>
        <a:bodyPr/>
        <a:lstStyle/>
        <a:p>
          <a:endParaRPr lang="en-US"/>
        </a:p>
      </dgm:t>
    </dgm:pt>
    <dgm:pt modelId="{6D2070FD-A72C-4D46-993A-442275F0BFE0}" type="sibTrans" cxnId="{26B88054-3757-46BA-92E8-0A502E2B5784}">
      <dgm:prSet phldrT="03" phldr="0"/>
      <dgm:spPr/>
      <dgm:t>
        <a:bodyPr/>
        <a:lstStyle/>
        <a:p>
          <a:endParaRPr lang="en-US"/>
        </a:p>
      </dgm:t>
    </dgm:pt>
    <dgm:pt modelId="{B3FB0158-58D9-FF47-AF69-92A429C875A4}" type="pres">
      <dgm:prSet presAssocID="{1D0F845B-95F1-4678-8AF6-50C7C66B4D8A}" presName="linear" presStyleCnt="0">
        <dgm:presLayoutVars>
          <dgm:animLvl val="lvl"/>
          <dgm:resizeHandles val="exact"/>
        </dgm:presLayoutVars>
      </dgm:prSet>
      <dgm:spPr/>
    </dgm:pt>
    <dgm:pt modelId="{11AB461A-5CDF-7542-A6C3-F9E37FBDAC68}" type="pres">
      <dgm:prSet presAssocID="{BED56007-5B86-4BC4-8B1D-8D05DBE5B2DA}" presName="parentText" presStyleLbl="node1" presStyleIdx="0" presStyleCnt="3">
        <dgm:presLayoutVars>
          <dgm:chMax val="0"/>
          <dgm:bulletEnabled val="1"/>
        </dgm:presLayoutVars>
      </dgm:prSet>
      <dgm:spPr/>
    </dgm:pt>
    <dgm:pt modelId="{19599F61-377D-EA4A-82F7-640A0CBDDD2C}" type="pres">
      <dgm:prSet presAssocID="{2B2FEEFE-ACED-415D-8515-2B39166ACC7E}" presName="spacer" presStyleCnt="0"/>
      <dgm:spPr/>
    </dgm:pt>
    <dgm:pt modelId="{8AD1C6C4-2AEF-3743-B2CD-93628B053895}" type="pres">
      <dgm:prSet presAssocID="{A0324E83-6318-4DD6-B8DC-0AF1F62CEBD7}" presName="parentText" presStyleLbl="node1" presStyleIdx="1" presStyleCnt="3">
        <dgm:presLayoutVars>
          <dgm:chMax val="0"/>
          <dgm:bulletEnabled val="1"/>
        </dgm:presLayoutVars>
      </dgm:prSet>
      <dgm:spPr/>
    </dgm:pt>
    <dgm:pt modelId="{2B211FD8-9532-004F-B9E9-435F3D56A7CC}" type="pres">
      <dgm:prSet presAssocID="{AD4B7B52-8E62-4CCA-ABB9-D7F12FDA40B6}" presName="spacer" presStyleCnt="0"/>
      <dgm:spPr/>
    </dgm:pt>
    <dgm:pt modelId="{AC2381A2-3F7E-F34A-9013-4DE1EF2BD715}" type="pres">
      <dgm:prSet presAssocID="{44BBAD52-2DAC-4953-99F1-E65BE06A4FFF}" presName="parentText" presStyleLbl="node1" presStyleIdx="2" presStyleCnt="3">
        <dgm:presLayoutVars>
          <dgm:chMax val="0"/>
          <dgm:bulletEnabled val="1"/>
        </dgm:presLayoutVars>
      </dgm:prSet>
      <dgm:spPr/>
    </dgm:pt>
  </dgm:ptLst>
  <dgm:cxnLst>
    <dgm:cxn modelId="{C50BF017-4BC1-3D46-BA57-4053F21D5063}" type="presOf" srcId="{44BBAD52-2DAC-4953-99F1-E65BE06A4FFF}" destId="{AC2381A2-3F7E-F34A-9013-4DE1EF2BD715}" srcOrd="0" destOrd="0" presId="urn:microsoft.com/office/officeart/2005/8/layout/vList2"/>
    <dgm:cxn modelId="{7DA50833-3C21-4B51-951A-21F2C753119B}" srcId="{1D0F845B-95F1-4678-8AF6-50C7C66B4D8A}" destId="{A0324E83-6318-4DD6-B8DC-0AF1F62CEBD7}" srcOrd="1" destOrd="0" parTransId="{4D223427-15E5-4780-A1DB-3816676A3C3B}" sibTransId="{AD4B7B52-8E62-4CCA-ABB9-D7F12FDA40B6}"/>
    <dgm:cxn modelId="{26B88054-3757-46BA-92E8-0A502E2B5784}" srcId="{1D0F845B-95F1-4678-8AF6-50C7C66B4D8A}" destId="{44BBAD52-2DAC-4953-99F1-E65BE06A4FFF}" srcOrd="2" destOrd="0" parTransId="{28C53F2A-C544-4B01-A011-07B67CACABE0}" sibTransId="{6D2070FD-A72C-4D46-993A-442275F0BFE0}"/>
    <dgm:cxn modelId="{BA5CB770-6DC1-EA49-8D04-AAFC0A9D6584}" type="presOf" srcId="{A0324E83-6318-4DD6-B8DC-0AF1F62CEBD7}" destId="{8AD1C6C4-2AEF-3743-B2CD-93628B053895}" srcOrd="0" destOrd="0" presId="urn:microsoft.com/office/officeart/2005/8/layout/vList2"/>
    <dgm:cxn modelId="{2908B781-C4E9-9E47-9C38-AEBB05C76810}" type="presOf" srcId="{BED56007-5B86-4BC4-8B1D-8D05DBE5B2DA}" destId="{11AB461A-5CDF-7542-A6C3-F9E37FBDAC68}" srcOrd="0" destOrd="0" presId="urn:microsoft.com/office/officeart/2005/8/layout/vList2"/>
    <dgm:cxn modelId="{DA805FAC-069D-41A4-9210-B671C09A7339}" srcId="{1D0F845B-95F1-4678-8AF6-50C7C66B4D8A}" destId="{BED56007-5B86-4BC4-8B1D-8D05DBE5B2DA}" srcOrd="0" destOrd="0" parTransId="{83D66997-D100-41D6-BD9C-D2B478528693}" sibTransId="{2B2FEEFE-ACED-415D-8515-2B39166ACC7E}"/>
    <dgm:cxn modelId="{A6F029F0-E3EE-934D-A409-B98EB9AA781F}" type="presOf" srcId="{1D0F845B-95F1-4678-8AF6-50C7C66B4D8A}" destId="{B3FB0158-58D9-FF47-AF69-92A429C875A4}" srcOrd="0" destOrd="0" presId="urn:microsoft.com/office/officeart/2005/8/layout/vList2"/>
    <dgm:cxn modelId="{F9CFA756-E140-894C-85EE-B4E568FBDB23}" type="presParOf" srcId="{B3FB0158-58D9-FF47-AF69-92A429C875A4}" destId="{11AB461A-5CDF-7542-A6C3-F9E37FBDAC68}" srcOrd="0" destOrd="0" presId="urn:microsoft.com/office/officeart/2005/8/layout/vList2"/>
    <dgm:cxn modelId="{A3329DD4-E65A-EF43-A181-95FBAA11C14D}" type="presParOf" srcId="{B3FB0158-58D9-FF47-AF69-92A429C875A4}" destId="{19599F61-377D-EA4A-82F7-640A0CBDDD2C}" srcOrd="1" destOrd="0" presId="urn:microsoft.com/office/officeart/2005/8/layout/vList2"/>
    <dgm:cxn modelId="{6C0C80BB-BC32-E146-B355-C4B97B2FC3D7}" type="presParOf" srcId="{B3FB0158-58D9-FF47-AF69-92A429C875A4}" destId="{8AD1C6C4-2AEF-3743-B2CD-93628B053895}" srcOrd="2" destOrd="0" presId="urn:microsoft.com/office/officeart/2005/8/layout/vList2"/>
    <dgm:cxn modelId="{59CB56E6-918C-5E43-B08E-F2444F057AE6}" type="presParOf" srcId="{B3FB0158-58D9-FF47-AF69-92A429C875A4}" destId="{2B211FD8-9532-004F-B9E9-435F3D56A7CC}" srcOrd="3" destOrd="0" presId="urn:microsoft.com/office/officeart/2005/8/layout/vList2"/>
    <dgm:cxn modelId="{B0EB801A-490A-2044-96E9-9B8DF214D431}" type="presParOf" srcId="{B3FB0158-58D9-FF47-AF69-92A429C875A4}" destId="{AC2381A2-3F7E-F34A-9013-4DE1EF2BD715}"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0506F8-5262-417C-90E6-A3AA5F041EAA}"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636E98C6-2059-B04B-B733-6B0574E24794}">
      <dgm:prSet/>
      <dgm:spPr/>
      <dgm:t>
        <a:bodyPr/>
        <a:lstStyle/>
        <a:p>
          <a:r>
            <a:rPr lang="en-US" b="1" dirty="0"/>
            <a:t>Journey Mapping Phase  </a:t>
          </a:r>
          <a:endParaRPr lang="en-US" dirty="0"/>
        </a:p>
      </dgm:t>
    </dgm:pt>
    <dgm:pt modelId="{127E7BBA-5803-1B46-BF5B-2B3D3F388DF6}" type="parTrans" cxnId="{7C1032AF-B83E-514E-B363-2378A786CB3D}">
      <dgm:prSet/>
      <dgm:spPr/>
      <dgm:t>
        <a:bodyPr/>
        <a:lstStyle/>
        <a:p>
          <a:endParaRPr lang="en-US"/>
        </a:p>
      </dgm:t>
    </dgm:pt>
    <dgm:pt modelId="{29A7A409-BE46-5640-933A-16BF858F8EF2}" type="sibTrans" cxnId="{7C1032AF-B83E-514E-B363-2378A786CB3D}">
      <dgm:prSet/>
      <dgm:spPr/>
      <dgm:t>
        <a:bodyPr/>
        <a:lstStyle/>
        <a:p>
          <a:endParaRPr lang="en-US"/>
        </a:p>
      </dgm:t>
    </dgm:pt>
    <dgm:pt modelId="{A7CCFF09-972C-F54E-B4B4-BD7DD6E5D399}">
      <dgm:prSet/>
      <dgm:spPr/>
      <dgm:t>
        <a:bodyPr/>
        <a:lstStyle/>
        <a:p>
          <a:r>
            <a:rPr lang="en-US" b="1" dirty="0"/>
            <a:t>Solution Design Phase</a:t>
          </a:r>
          <a:r>
            <a:rPr lang="en-US" dirty="0"/>
            <a:t> (Co-create ideas, validate with users/stakeholders)</a:t>
          </a:r>
        </a:p>
      </dgm:t>
    </dgm:pt>
    <dgm:pt modelId="{FED50C91-BB8A-E346-ABB5-30F7E4696B49}" type="parTrans" cxnId="{483E9F43-FE4A-3645-88F7-35C4260DC4AA}">
      <dgm:prSet/>
      <dgm:spPr/>
      <dgm:t>
        <a:bodyPr/>
        <a:lstStyle/>
        <a:p>
          <a:endParaRPr lang="en-US"/>
        </a:p>
      </dgm:t>
    </dgm:pt>
    <dgm:pt modelId="{619C3CE2-C025-C94E-BBFA-5B1AC533212B}" type="sibTrans" cxnId="{483E9F43-FE4A-3645-88F7-35C4260DC4AA}">
      <dgm:prSet/>
      <dgm:spPr/>
      <dgm:t>
        <a:bodyPr/>
        <a:lstStyle/>
        <a:p>
          <a:endParaRPr lang="en-US"/>
        </a:p>
      </dgm:t>
    </dgm:pt>
    <dgm:pt modelId="{C81926AF-FA0B-3D40-83D3-4259532A0A87}">
      <dgm:prSet/>
      <dgm:spPr/>
      <dgm:t>
        <a:bodyPr/>
        <a:lstStyle/>
        <a:p>
          <a:r>
            <a:rPr lang="en-US" b="1" dirty="0"/>
            <a:t>A/B Testing Phase</a:t>
          </a:r>
          <a:r>
            <a:rPr lang="en-US" dirty="0"/>
            <a:t> (Prototype, measure results)</a:t>
          </a:r>
        </a:p>
      </dgm:t>
    </dgm:pt>
    <dgm:pt modelId="{3B806198-CDAE-E843-B054-9CA69D9505CF}" type="parTrans" cxnId="{754CF793-9EAF-A84D-894F-138020BAE21E}">
      <dgm:prSet/>
      <dgm:spPr/>
      <dgm:t>
        <a:bodyPr/>
        <a:lstStyle/>
        <a:p>
          <a:endParaRPr lang="en-US"/>
        </a:p>
      </dgm:t>
    </dgm:pt>
    <dgm:pt modelId="{2CFBA8E5-F9D4-554A-A821-554E5275FD42}" type="sibTrans" cxnId="{754CF793-9EAF-A84D-894F-138020BAE21E}">
      <dgm:prSet/>
      <dgm:spPr/>
      <dgm:t>
        <a:bodyPr/>
        <a:lstStyle/>
        <a:p>
          <a:endParaRPr lang="en-US"/>
        </a:p>
      </dgm:t>
    </dgm:pt>
    <dgm:pt modelId="{41BE1010-2EB7-5C47-BF0E-228B5EB7BB26}" type="pres">
      <dgm:prSet presAssocID="{740506F8-5262-417C-90E6-A3AA5F041EAA}" presName="vert0" presStyleCnt="0">
        <dgm:presLayoutVars>
          <dgm:dir/>
          <dgm:animOne val="branch"/>
          <dgm:animLvl val="lvl"/>
        </dgm:presLayoutVars>
      </dgm:prSet>
      <dgm:spPr/>
    </dgm:pt>
    <dgm:pt modelId="{03B00436-2AFA-4E42-A180-4A4E557E790C}" type="pres">
      <dgm:prSet presAssocID="{636E98C6-2059-B04B-B733-6B0574E24794}" presName="thickLine" presStyleLbl="alignNode1" presStyleIdx="0" presStyleCnt="3"/>
      <dgm:spPr/>
    </dgm:pt>
    <dgm:pt modelId="{C3616432-C6F6-D644-80B6-ACAB7373A13D}" type="pres">
      <dgm:prSet presAssocID="{636E98C6-2059-B04B-B733-6B0574E24794}" presName="horz1" presStyleCnt="0"/>
      <dgm:spPr/>
    </dgm:pt>
    <dgm:pt modelId="{19F24567-45C6-FB44-8106-1DAFD5325AD5}" type="pres">
      <dgm:prSet presAssocID="{636E98C6-2059-B04B-B733-6B0574E24794}" presName="tx1" presStyleLbl="revTx" presStyleIdx="0" presStyleCnt="3"/>
      <dgm:spPr/>
    </dgm:pt>
    <dgm:pt modelId="{5D5A51C2-3E94-DB4B-96AB-3085CB2021B1}" type="pres">
      <dgm:prSet presAssocID="{636E98C6-2059-B04B-B733-6B0574E24794}" presName="vert1" presStyleCnt="0"/>
      <dgm:spPr/>
    </dgm:pt>
    <dgm:pt modelId="{A164AF4C-8C03-8942-B5EC-D9EB6DFD33C2}" type="pres">
      <dgm:prSet presAssocID="{A7CCFF09-972C-F54E-B4B4-BD7DD6E5D399}" presName="thickLine" presStyleLbl="alignNode1" presStyleIdx="1" presStyleCnt="3"/>
      <dgm:spPr/>
    </dgm:pt>
    <dgm:pt modelId="{57990ABF-77B3-5146-AB56-A1CFC716081E}" type="pres">
      <dgm:prSet presAssocID="{A7CCFF09-972C-F54E-B4B4-BD7DD6E5D399}" presName="horz1" presStyleCnt="0"/>
      <dgm:spPr/>
    </dgm:pt>
    <dgm:pt modelId="{0EBFCC25-1742-CB40-A689-DAA6E19E5996}" type="pres">
      <dgm:prSet presAssocID="{A7CCFF09-972C-F54E-B4B4-BD7DD6E5D399}" presName="tx1" presStyleLbl="revTx" presStyleIdx="1" presStyleCnt="3"/>
      <dgm:spPr/>
    </dgm:pt>
    <dgm:pt modelId="{5B33C039-CF67-DD47-95DB-3220812BE1A3}" type="pres">
      <dgm:prSet presAssocID="{A7CCFF09-972C-F54E-B4B4-BD7DD6E5D399}" presName="vert1" presStyleCnt="0"/>
      <dgm:spPr/>
    </dgm:pt>
    <dgm:pt modelId="{C0AEEB35-7156-FF4E-AAEB-1CE1B678CBAC}" type="pres">
      <dgm:prSet presAssocID="{C81926AF-FA0B-3D40-83D3-4259532A0A87}" presName="thickLine" presStyleLbl="alignNode1" presStyleIdx="2" presStyleCnt="3"/>
      <dgm:spPr/>
    </dgm:pt>
    <dgm:pt modelId="{0EA0349E-29F8-DA40-9F9A-F91B0D8E81FD}" type="pres">
      <dgm:prSet presAssocID="{C81926AF-FA0B-3D40-83D3-4259532A0A87}" presName="horz1" presStyleCnt="0"/>
      <dgm:spPr/>
    </dgm:pt>
    <dgm:pt modelId="{B80462B4-F13B-7141-A8E2-BECB59A6C998}" type="pres">
      <dgm:prSet presAssocID="{C81926AF-FA0B-3D40-83D3-4259532A0A87}" presName="tx1" presStyleLbl="revTx" presStyleIdx="2" presStyleCnt="3"/>
      <dgm:spPr/>
    </dgm:pt>
    <dgm:pt modelId="{2D314E66-922E-054D-A176-6F43A784F35E}" type="pres">
      <dgm:prSet presAssocID="{C81926AF-FA0B-3D40-83D3-4259532A0A87}" presName="vert1" presStyleCnt="0"/>
      <dgm:spPr/>
    </dgm:pt>
  </dgm:ptLst>
  <dgm:cxnLst>
    <dgm:cxn modelId="{774A1D01-C632-0E47-AAE2-692186B3126B}" type="presOf" srcId="{636E98C6-2059-B04B-B733-6B0574E24794}" destId="{19F24567-45C6-FB44-8106-1DAFD5325AD5}" srcOrd="0" destOrd="0" presId="urn:microsoft.com/office/officeart/2008/layout/LinedList"/>
    <dgm:cxn modelId="{483E9F43-FE4A-3645-88F7-35C4260DC4AA}" srcId="{740506F8-5262-417C-90E6-A3AA5F041EAA}" destId="{A7CCFF09-972C-F54E-B4B4-BD7DD6E5D399}" srcOrd="1" destOrd="0" parTransId="{FED50C91-BB8A-E346-ABB5-30F7E4696B49}" sibTransId="{619C3CE2-C025-C94E-BBFA-5B1AC533212B}"/>
    <dgm:cxn modelId="{6697CC73-86D7-3F4B-83C5-3B6E383E186E}" type="presOf" srcId="{C81926AF-FA0B-3D40-83D3-4259532A0A87}" destId="{B80462B4-F13B-7141-A8E2-BECB59A6C998}" srcOrd="0" destOrd="0" presId="urn:microsoft.com/office/officeart/2008/layout/LinedList"/>
    <dgm:cxn modelId="{754CF793-9EAF-A84D-894F-138020BAE21E}" srcId="{740506F8-5262-417C-90E6-A3AA5F041EAA}" destId="{C81926AF-FA0B-3D40-83D3-4259532A0A87}" srcOrd="2" destOrd="0" parTransId="{3B806198-CDAE-E843-B054-9CA69D9505CF}" sibTransId="{2CFBA8E5-F9D4-554A-A821-554E5275FD42}"/>
    <dgm:cxn modelId="{0DDA8F9A-A740-B846-A74A-815C1B7C489C}" type="presOf" srcId="{740506F8-5262-417C-90E6-A3AA5F041EAA}" destId="{41BE1010-2EB7-5C47-BF0E-228B5EB7BB26}" srcOrd="0" destOrd="0" presId="urn:microsoft.com/office/officeart/2008/layout/LinedList"/>
    <dgm:cxn modelId="{7C1032AF-B83E-514E-B363-2378A786CB3D}" srcId="{740506F8-5262-417C-90E6-A3AA5F041EAA}" destId="{636E98C6-2059-B04B-B733-6B0574E24794}" srcOrd="0" destOrd="0" parTransId="{127E7BBA-5803-1B46-BF5B-2B3D3F388DF6}" sibTransId="{29A7A409-BE46-5640-933A-16BF858F8EF2}"/>
    <dgm:cxn modelId="{8D4D77B3-E7E8-EC49-9B01-4F1CCCB42ADF}" type="presOf" srcId="{A7CCFF09-972C-F54E-B4B4-BD7DD6E5D399}" destId="{0EBFCC25-1742-CB40-A689-DAA6E19E5996}" srcOrd="0" destOrd="0" presId="urn:microsoft.com/office/officeart/2008/layout/LinedList"/>
    <dgm:cxn modelId="{4066D2AA-D36D-E645-887C-4CFBE55B130F}" type="presParOf" srcId="{41BE1010-2EB7-5C47-BF0E-228B5EB7BB26}" destId="{03B00436-2AFA-4E42-A180-4A4E557E790C}" srcOrd="0" destOrd="0" presId="urn:microsoft.com/office/officeart/2008/layout/LinedList"/>
    <dgm:cxn modelId="{D47FB5F1-DC49-2F46-840B-7F69E2E25F90}" type="presParOf" srcId="{41BE1010-2EB7-5C47-BF0E-228B5EB7BB26}" destId="{C3616432-C6F6-D644-80B6-ACAB7373A13D}" srcOrd="1" destOrd="0" presId="urn:microsoft.com/office/officeart/2008/layout/LinedList"/>
    <dgm:cxn modelId="{960534F3-1515-4147-98C9-61E9DDD2792B}" type="presParOf" srcId="{C3616432-C6F6-D644-80B6-ACAB7373A13D}" destId="{19F24567-45C6-FB44-8106-1DAFD5325AD5}" srcOrd="0" destOrd="0" presId="urn:microsoft.com/office/officeart/2008/layout/LinedList"/>
    <dgm:cxn modelId="{7BE93264-6CC2-F84C-9DAB-86DDB9717F78}" type="presParOf" srcId="{C3616432-C6F6-D644-80B6-ACAB7373A13D}" destId="{5D5A51C2-3E94-DB4B-96AB-3085CB2021B1}" srcOrd="1" destOrd="0" presId="urn:microsoft.com/office/officeart/2008/layout/LinedList"/>
    <dgm:cxn modelId="{8DAA6B8E-9A3E-A941-B2CF-38AC6302710F}" type="presParOf" srcId="{41BE1010-2EB7-5C47-BF0E-228B5EB7BB26}" destId="{A164AF4C-8C03-8942-B5EC-D9EB6DFD33C2}" srcOrd="2" destOrd="0" presId="urn:microsoft.com/office/officeart/2008/layout/LinedList"/>
    <dgm:cxn modelId="{77858CC2-5928-C045-A248-896906D00365}" type="presParOf" srcId="{41BE1010-2EB7-5C47-BF0E-228B5EB7BB26}" destId="{57990ABF-77B3-5146-AB56-A1CFC716081E}" srcOrd="3" destOrd="0" presId="urn:microsoft.com/office/officeart/2008/layout/LinedList"/>
    <dgm:cxn modelId="{A350E098-A763-9F4B-B109-0EDD9BD9088E}" type="presParOf" srcId="{57990ABF-77B3-5146-AB56-A1CFC716081E}" destId="{0EBFCC25-1742-CB40-A689-DAA6E19E5996}" srcOrd="0" destOrd="0" presId="urn:microsoft.com/office/officeart/2008/layout/LinedList"/>
    <dgm:cxn modelId="{DA9DB7F2-4ADC-194D-B60B-3CF9AD1A0C72}" type="presParOf" srcId="{57990ABF-77B3-5146-AB56-A1CFC716081E}" destId="{5B33C039-CF67-DD47-95DB-3220812BE1A3}" srcOrd="1" destOrd="0" presId="urn:microsoft.com/office/officeart/2008/layout/LinedList"/>
    <dgm:cxn modelId="{937196ED-5F8B-6546-8179-367F584548EF}" type="presParOf" srcId="{41BE1010-2EB7-5C47-BF0E-228B5EB7BB26}" destId="{C0AEEB35-7156-FF4E-AAEB-1CE1B678CBAC}" srcOrd="4" destOrd="0" presId="urn:microsoft.com/office/officeart/2008/layout/LinedList"/>
    <dgm:cxn modelId="{9309C797-4E0D-4948-895D-3F48DAACE14B}" type="presParOf" srcId="{41BE1010-2EB7-5C47-BF0E-228B5EB7BB26}" destId="{0EA0349E-29F8-DA40-9F9A-F91B0D8E81FD}" srcOrd="5" destOrd="0" presId="urn:microsoft.com/office/officeart/2008/layout/LinedList"/>
    <dgm:cxn modelId="{761AFFE8-930A-7245-9D3E-BE858A388F5A}" type="presParOf" srcId="{0EA0349E-29F8-DA40-9F9A-F91B0D8E81FD}" destId="{B80462B4-F13B-7141-A8E2-BECB59A6C998}" srcOrd="0" destOrd="0" presId="urn:microsoft.com/office/officeart/2008/layout/LinedList"/>
    <dgm:cxn modelId="{24F6373E-B095-964F-B37E-829B1F8A7279}" type="presParOf" srcId="{0EA0349E-29F8-DA40-9F9A-F91B0D8E81FD}" destId="{2D314E66-922E-054D-A176-6F43A784F35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91025E-D4ED-4A51-8D55-1D9A5B07BC1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4EC2A8C-3649-4250-BC8E-15631DC0646A}">
      <dgm:prSet/>
      <dgm:spPr/>
      <dgm:t>
        <a:bodyPr/>
        <a:lstStyle/>
        <a:p>
          <a:r>
            <a:rPr lang="en-US" dirty="0"/>
            <a:t>Transparent Pricing Tools</a:t>
          </a:r>
        </a:p>
      </dgm:t>
    </dgm:pt>
    <dgm:pt modelId="{3FE561B5-A1AC-4E20-8D62-F7497218E1BD}" type="parTrans" cxnId="{B592180A-5D64-4B41-B441-0A6B1B3E2380}">
      <dgm:prSet/>
      <dgm:spPr/>
      <dgm:t>
        <a:bodyPr/>
        <a:lstStyle/>
        <a:p>
          <a:endParaRPr lang="en-US"/>
        </a:p>
      </dgm:t>
    </dgm:pt>
    <dgm:pt modelId="{579B5C32-8F3B-47FE-B2DE-A6BBA9EF59F3}" type="sibTrans" cxnId="{B592180A-5D64-4B41-B441-0A6B1B3E2380}">
      <dgm:prSet/>
      <dgm:spPr/>
      <dgm:t>
        <a:bodyPr/>
        <a:lstStyle/>
        <a:p>
          <a:endParaRPr lang="en-US"/>
        </a:p>
      </dgm:t>
    </dgm:pt>
    <dgm:pt modelId="{43BD7663-E4BD-4C32-84F2-A0C904D9B580}">
      <dgm:prSet/>
      <dgm:spPr/>
      <dgm:t>
        <a:bodyPr/>
        <a:lstStyle/>
        <a:p>
          <a:r>
            <a:rPr lang="en-US" dirty="0"/>
            <a:t>"Trust-first" Technician Training</a:t>
          </a:r>
        </a:p>
      </dgm:t>
    </dgm:pt>
    <dgm:pt modelId="{1A4F836C-59B2-4B75-BBCC-F351D74EFBAD}" type="parTrans" cxnId="{25770921-9BF1-4404-BB5D-9FC0D794AAF3}">
      <dgm:prSet/>
      <dgm:spPr/>
      <dgm:t>
        <a:bodyPr/>
        <a:lstStyle/>
        <a:p>
          <a:endParaRPr lang="en-US"/>
        </a:p>
      </dgm:t>
    </dgm:pt>
    <dgm:pt modelId="{F93CAD95-330B-4E2D-8A34-5151277FB3E6}" type="sibTrans" cxnId="{25770921-9BF1-4404-BB5D-9FC0D794AAF3}">
      <dgm:prSet/>
      <dgm:spPr/>
      <dgm:t>
        <a:bodyPr/>
        <a:lstStyle/>
        <a:p>
          <a:endParaRPr lang="en-US"/>
        </a:p>
      </dgm:t>
    </dgm:pt>
    <dgm:pt modelId="{0F3EAA09-3396-4C34-ADDE-BF663EA4E0C6}">
      <dgm:prSet/>
      <dgm:spPr/>
      <dgm:t>
        <a:bodyPr/>
        <a:lstStyle/>
        <a:p>
          <a:r>
            <a:rPr lang="en-US" dirty="0"/>
            <a:t>Post-visit SMS Follow-up Clarity</a:t>
          </a:r>
        </a:p>
      </dgm:t>
    </dgm:pt>
    <dgm:pt modelId="{41C8F7A6-8E08-4C45-A34F-C7F7A6A144D6}" type="parTrans" cxnId="{BF3D6AC7-5FE5-484C-B130-650367C4B751}">
      <dgm:prSet/>
      <dgm:spPr/>
      <dgm:t>
        <a:bodyPr/>
        <a:lstStyle/>
        <a:p>
          <a:endParaRPr lang="en-US"/>
        </a:p>
      </dgm:t>
    </dgm:pt>
    <dgm:pt modelId="{90F52C51-2E37-4CE5-B7ED-E008ABA74175}" type="sibTrans" cxnId="{BF3D6AC7-5FE5-484C-B130-650367C4B751}">
      <dgm:prSet/>
      <dgm:spPr/>
      <dgm:t>
        <a:bodyPr/>
        <a:lstStyle/>
        <a:p>
          <a:endParaRPr lang="en-US"/>
        </a:p>
      </dgm:t>
    </dgm:pt>
    <dgm:pt modelId="{5FFE6094-A2AA-4058-B635-2E213DE88070}">
      <dgm:prSet/>
      <dgm:spPr/>
      <dgm:t>
        <a:bodyPr/>
        <a:lstStyle/>
        <a:p>
          <a:r>
            <a:rPr lang="en-US" dirty="0"/>
            <a:t>Anchored Every Solution To Key KPIs (Cancellations, CSAT, Revenue).</a:t>
          </a:r>
        </a:p>
      </dgm:t>
    </dgm:pt>
    <dgm:pt modelId="{240B4CDE-22C1-4D4F-B59F-C5819C35C845}" type="parTrans" cxnId="{3F30B4FF-1E91-46A4-BAB5-2ACD2268DEA3}">
      <dgm:prSet/>
      <dgm:spPr/>
      <dgm:t>
        <a:bodyPr/>
        <a:lstStyle/>
        <a:p>
          <a:endParaRPr lang="en-US"/>
        </a:p>
      </dgm:t>
    </dgm:pt>
    <dgm:pt modelId="{3817738B-5270-461F-A342-2FC40F374C5D}" type="sibTrans" cxnId="{3F30B4FF-1E91-46A4-BAB5-2ACD2268DEA3}">
      <dgm:prSet/>
      <dgm:spPr/>
      <dgm:t>
        <a:bodyPr/>
        <a:lstStyle/>
        <a:p>
          <a:endParaRPr lang="en-US"/>
        </a:p>
      </dgm:t>
    </dgm:pt>
    <dgm:pt modelId="{510F3BC4-ECF7-9C4B-901A-7C85CBC73411}" type="pres">
      <dgm:prSet presAssocID="{1C91025E-D4ED-4A51-8D55-1D9A5B07BC10}" presName="vert0" presStyleCnt="0">
        <dgm:presLayoutVars>
          <dgm:dir/>
          <dgm:animOne val="branch"/>
          <dgm:animLvl val="lvl"/>
        </dgm:presLayoutVars>
      </dgm:prSet>
      <dgm:spPr/>
    </dgm:pt>
    <dgm:pt modelId="{DA256A4F-FC8F-4644-A025-10C1C2688C58}" type="pres">
      <dgm:prSet presAssocID="{74EC2A8C-3649-4250-BC8E-15631DC0646A}" presName="thickLine" presStyleLbl="alignNode1" presStyleIdx="0" presStyleCnt="4"/>
      <dgm:spPr/>
    </dgm:pt>
    <dgm:pt modelId="{28C6901B-548F-4046-AB69-A582DE041C58}" type="pres">
      <dgm:prSet presAssocID="{74EC2A8C-3649-4250-BC8E-15631DC0646A}" presName="horz1" presStyleCnt="0"/>
      <dgm:spPr/>
    </dgm:pt>
    <dgm:pt modelId="{D866AE43-FD44-FB47-A6FB-7027F626184D}" type="pres">
      <dgm:prSet presAssocID="{74EC2A8C-3649-4250-BC8E-15631DC0646A}" presName="tx1" presStyleLbl="revTx" presStyleIdx="0" presStyleCnt="4"/>
      <dgm:spPr/>
    </dgm:pt>
    <dgm:pt modelId="{8F0BE13A-A598-FE43-BBCC-146436A69591}" type="pres">
      <dgm:prSet presAssocID="{74EC2A8C-3649-4250-BC8E-15631DC0646A}" presName="vert1" presStyleCnt="0"/>
      <dgm:spPr/>
    </dgm:pt>
    <dgm:pt modelId="{7E6B3BDF-3088-F94B-902A-BA3743565EC9}" type="pres">
      <dgm:prSet presAssocID="{43BD7663-E4BD-4C32-84F2-A0C904D9B580}" presName="thickLine" presStyleLbl="alignNode1" presStyleIdx="1" presStyleCnt="4"/>
      <dgm:spPr/>
    </dgm:pt>
    <dgm:pt modelId="{CDC19751-F64F-794A-80CF-5EF303F9700D}" type="pres">
      <dgm:prSet presAssocID="{43BD7663-E4BD-4C32-84F2-A0C904D9B580}" presName="horz1" presStyleCnt="0"/>
      <dgm:spPr/>
    </dgm:pt>
    <dgm:pt modelId="{CA842E46-D0BF-FE43-9303-8BD1BE85637D}" type="pres">
      <dgm:prSet presAssocID="{43BD7663-E4BD-4C32-84F2-A0C904D9B580}" presName="tx1" presStyleLbl="revTx" presStyleIdx="1" presStyleCnt="4"/>
      <dgm:spPr/>
    </dgm:pt>
    <dgm:pt modelId="{CA69779B-F204-124D-91D6-A9E9B84F1057}" type="pres">
      <dgm:prSet presAssocID="{43BD7663-E4BD-4C32-84F2-A0C904D9B580}" presName="vert1" presStyleCnt="0"/>
      <dgm:spPr/>
    </dgm:pt>
    <dgm:pt modelId="{21C44143-3813-8D4F-A4E2-260158630079}" type="pres">
      <dgm:prSet presAssocID="{0F3EAA09-3396-4C34-ADDE-BF663EA4E0C6}" presName="thickLine" presStyleLbl="alignNode1" presStyleIdx="2" presStyleCnt="4"/>
      <dgm:spPr/>
    </dgm:pt>
    <dgm:pt modelId="{347D30E0-A560-7040-8DE0-EC29A34F88A0}" type="pres">
      <dgm:prSet presAssocID="{0F3EAA09-3396-4C34-ADDE-BF663EA4E0C6}" presName="horz1" presStyleCnt="0"/>
      <dgm:spPr/>
    </dgm:pt>
    <dgm:pt modelId="{368CB350-BECC-724E-AC01-D6A42033FB69}" type="pres">
      <dgm:prSet presAssocID="{0F3EAA09-3396-4C34-ADDE-BF663EA4E0C6}" presName="tx1" presStyleLbl="revTx" presStyleIdx="2" presStyleCnt="4"/>
      <dgm:spPr/>
    </dgm:pt>
    <dgm:pt modelId="{0829F324-397F-C447-877E-A2323E19A270}" type="pres">
      <dgm:prSet presAssocID="{0F3EAA09-3396-4C34-ADDE-BF663EA4E0C6}" presName="vert1" presStyleCnt="0"/>
      <dgm:spPr/>
    </dgm:pt>
    <dgm:pt modelId="{29368082-746E-7D47-95A2-2D713A67E647}" type="pres">
      <dgm:prSet presAssocID="{5FFE6094-A2AA-4058-B635-2E213DE88070}" presName="thickLine" presStyleLbl="alignNode1" presStyleIdx="3" presStyleCnt="4"/>
      <dgm:spPr/>
    </dgm:pt>
    <dgm:pt modelId="{B878E07E-2F73-DD41-8A16-89EE50D678D0}" type="pres">
      <dgm:prSet presAssocID="{5FFE6094-A2AA-4058-B635-2E213DE88070}" presName="horz1" presStyleCnt="0"/>
      <dgm:spPr/>
    </dgm:pt>
    <dgm:pt modelId="{61A703F3-5CFA-DF4B-8DCA-FBCD60B5D7E2}" type="pres">
      <dgm:prSet presAssocID="{5FFE6094-A2AA-4058-B635-2E213DE88070}" presName="tx1" presStyleLbl="revTx" presStyleIdx="3" presStyleCnt="4"/>
      <dgm:spPr/>
    </dgm:pt>
    <dgm:pt modelId="{470CDE1E-774A-DA4C-9CB9-113C49A41347}" type="pres">
      <dgm:prSet presAssocID="{5FFE6094-A2AA-4058-B635-2E213DE88070}" presName="vert1" presStyleCnt="0"/>
      <dgm:spPr/>
    </dgm:pt>
  </dgm:ptLst>
  <dgm:cxnLst>
    <dgm:cxn modelId="{B592180A-5D64-4B41-B441-0A6B1B3E2380}" srcId="{1C91025E-D4ED-4A51-8D55-1D9A5B07BC10}" destId="{74EC2A8C-3649-4250-BC8E-15631DC0646A}" srcOrd="0" destOrd="0" parTransId="{3FE561B5-A1AC-4E20-8D62-F7497218E1BD}" sibTransId="{579B5C32-8F3B-47FE-B2DE-A6BBA9EF59F3}"/>
    <dgm:cxn modelId="{25770921-9BF1-4404-BB5D-9FC0D794AAF3}" srcId="{1C91025E-D4ED-4A51-8D55-1D9A5B07BC10}" destId="{43BD7663-E4BD-4C32-84F2-A0C904D9B580}" srcOrd="1" destOrd="0" parTransId="{1A4F836C-59B2-4B75-BBCC-F351D74EFBAD}" sibTransId="{F93CAD95-330B-4E2D-8A34-5151277FB3E6}"/>
    <dgm:cxn modelId="{4F8E8922-3CD5-0149-B899-1733B624E5FB}" type="presOf" srcId="{43BD7663-E4BD-4C32-84F2-A0C904D9B580}" destId="{CA842E46-D0BF-FE43-9303-8BD1BE85637D}" srcOrd="0" destOrd="0" presId="urn:microsoft.com/office/officeart/2008/layout/LinedList"/>
    <dgm:cxn modelId="{EA21FF95-B8B3-1742-9D52-8BA69887EA50}" type="presOf" srcId="{74EC2A8C-3649-4250-BC8E-15631DC0646A}" destId="{D866AE43-FD44-FB47-A6FB-7027F626184D}" srcOrd="0" destOrd="0" presId="urn:microsoft.com/office/officeart/2008/layout/LinedList"/>
    <dgm:cxn modelId="{EDE3DFA0-86D0-8142-8487-2AB827900F8D}" type="presOf" srcId="{0F3EAA09-3396-4C34-ADDE-BF663EA4E0C6}" destId="{368CB350-BECC-724E-AC01-D6A42033FB69}" srcOrd="0" destOrd="0" presId="urn:microsoft.com/office/officeart/2008/layout/LinedList"/>
    <dgm:cxn modelId="{BF3D6AC7-5FE5-484C-B130-650367C4B751}" srcId="{1C91025E-D4ED-4A51-8D55-1D9A5B07BC10}" destId="{0F3EAA09-3396-4C34-ADDE-BF663EA4E0C6}" srcOrd="2" destOrd="0" parTransId="{41C8F7A6-8E08-4C45-A34F-C7F7A6A144D6}" sibTransId="{90F52C51-2E37-4CE5-B7ED-E008ABA74175}"/>
    <dgm:cxn modelId="{680847D7-7904-3846-BFC8-996EAE5DC6BE}" type="presOf" srcId="{1C91025E-D4ED-4A51-8D55-1D9A5B07BC10}" destId="{510F3BC4-ECF7-9C4B-901A-7C85CBC73411}" srcOrd="0" destOrd="0" presId="urn:microsoft.com/office/officeart/2008/layout/LinedList"/>
    <dgm:cxn modelId="{8E9323F9-7F55-574C-B0B2-DA88B17FF4A1}" type="presOf" srcId="{5FFE6094-A2AA-4058-B635-2E213DE88070}" destId="{61A703F3-5CFA-DF4B-8DCA-FBCD60B5D7E2}" srcOrd="0" destOrd="0" presId="urn:microsoft.com/office/officeart/2008/layout/LinedList"/>
    <dgm:cxn modelId="{3F30B4FF-1E91-46A4-BAB5-2ACD2268DEA3}" srcId="{1C91025E-D4ED-4A51-8D55-1D9A5B07BC10}" destId="{5FFE6094-A2AA-4058-B635-2E213DE88070}" srcOrd="3" destOrd="0" parTransId="{240B4CDE-22C1-4D4F-B59F-C5819C35C845}" sibTransId="{3817738B-5270-461F-A342-2FC40F374C5D}"/>
    <dgm:cxn modelId="{7977C807-1C60-EB4D-8708-2829647AB00B}" type="presParOf" srcId="{510F3BC4-ECF7-9C4B-901A-7C85CBC73411}" destId="{DA256A4F-FC8F-4644-A025-10C1C2688C58}" srcOrd="0" destOrd="0" presId="urn:microsoft.com/office/officeart/2008/layout/LinedList"/>
    <dgm:cxn modelId="{74642319-FE85-434A-86BC-EBC71481E826}" type="presParOf" srcId="{510F3BC4-ECF7-9C4B-901A-7C85CBC73411}" destId="{28C6901B-548F-4046-AB69-A582DE041C58}" srcOrd="1" destOrd="0" presId="urn:microsoft.com/office/officeart/2008/layout/LinedList"/>
    <dgm:cxn modelId="{792245A3-2050-054E-A12A-FFE853E814E7}" type="presParOf" srcId="{28C6901B-548F-4046-AB69-A582DE041C58}" destId="{D866AE43-FD44-FB47-A6FB-7027F626184D}" srcOrd="0" destOrd="0" presId="urn:microsoft.com/office/officeart/2008/layout/LinedList"/>
    <dgm:cxn modelId="{1A686B1A-5113-6B4F-BB31-BB560A616671}" type="presParOf" srcId="{28C6901B-548F-4046-AB69-A582DE041C58}" destId="{8F0BE13A-A598-FE43-BBCC-146436A69591}" srcOrd="1" destOrd="0" presId="urn:microsoft.com/office/officeart/2008/layout/LinedList"/>
    <dgm:cxn modelId="{E61BFB71-CC49-5F4A-858C-C19E7A20BD90}" type="presParOf" srcId="{510F3BC4-ECF7-9C4B-901A-7C85CBC73411}" destId="{7E6B3BDF-3088-F94B-902A-BA3743565EC9}" srcOrd="2" destOrd="0" presId="urn:microsoft.com/office/officeart/2008/layout/LinedList"/>
    <dgm:cxn modelId="{8802C2D2-6A62-9746-BBD1-D1086A62C396}" type="presParOf" srcId="{510F3BC4-ECF7-9C4B-901A-7C85CBC73411}" destId="{CDC19751-F64F-794A-80CF-5EF303F9700D}" srcOrd="3" destOrd="0" presId="urn:microsoft.com/office/officeart/2008/layout/LinedList"/>
    <dgm:cxn modelId="{64FB169A-7C8D-064A-A078-F7D2F2F06856}" type="presParOf" srcId="{CDC19751-F64F-794A-80CF-5EF303F9700D}" destId="{CA842E46-D0BF-FE43-9303-8BD1BE85637D}" srcOrd="0" destOrd="0" presId="urn:microsoft.com/office/officeart/2008/layout/LinedList"/>
    <dgm:cxn modelId="{5CFA5F12-CA62-8E4D-BC7C-F489F7CC8CC2}" type="presParOf" srcId="{CDC19751-F64F-794A-80CF-5EF303F9700D}" destId="{CA69779B-F204-124D-91D6-A9E9B84F1057}" srcOrd="1" destOrd="0" presId="urn:microsoft.com/office/officeart/2008/layout/LinedList"/>
    <dgm:cxn modelId="{005B18AC-DC2D-F342-BD90-4861E39F296D}" type="presParOf" srcId="{510F3BC4-ECF7-9C4B-901A-7C85CBC73411}" destId="{21C44143-3813-8D4F-A4E2-260158630079}" srcOrd="4" destOrd="0" presId="urn:microsoft.com/office/officeart/2008/layout/LinedList"/>
    <dgm:cxn modelId="{EE9A24F0-4448-8D4D-AFC4-09CF67B8F88E}" type="presParOf" srcId="{510F3BC4-ECF7-9C4B-901A-7C85CBC73411}" destId="{347D30E0-A560-7040-8DE0-EC29A34F88A0}" srcOrd="5" destOrd="0" presId="urn:microsoft.com/office/officeart/2008/layout/LinedList"/>
    <dgm:cxn modelId="{11EEDF89-7CE4-6841-ADEF-807A88CADEED}" type="presParOf" srcId="{347D30E0-A560-7040-8DE0-EC29A34F88A0}" destId="{368CB350-BECC-724E-AC01-D6A42033FB69}" srcOrd="0" destOrd="0" presId="urn:microsoft.com/office/officeart/2008/layout/LinedList"/>
    <dgm:cxn modelId="{D2833E76-2A3C-E342-8A8B-E98C2359173C}" type="presParOf" srcId="{347D30E0-A560-7040-8DE0-EC29A34F88A0}" destId="{0829F324-397F-C447-877E-A2323E19A270}" srcOrd="1" destOrd="0" presId="urn:microsoft.com/office/officeart/2008/layout/LinedList"/>
    <dgm:cxn modelId="{84571C05-F470-4C46-B67E-1447C3AAE2C2}" type="presParOf" srcId="{510F3BC4-ECF7-9C4B-901A-7C85CBC73411}" destId="{29368082-746E-7D47-95A2-2D713A67E647}" srcOrd="6" destOrd="0" presId="urn:microsoft.com/office/officeart/2008/layout/LinedList"/>
    <dgm:cxn modelId="{59753A07-56A5-744E-90CA-C6401978F8E6}" type="presParOf" srcId="{510F3BC4-ECF7-9C4B-901A-7C85CBC73411}" destId="{B878E07E-2F73-DD41-8A16-89EE50D678D0}" srcOrd="7" destOrd="0" presId="urn:microsoft.com/office/officeart/2008/layout/LinedList"/>
    <dgm:cxn modelId="{A819BB14-42CE-7E47-9F3F-8B831131CB10}" type="presParOf" srcId="{B878E07E-2F73-DD41-8A16-89EE50D678D0}" destId="{61A703F3-5CFA-DF4B-8DCA-FBCD60B5D7E2}" srcOrd="0" destOrd="0" presId="urn:microsoft.com/office/officeart/2008/layout/LinedList"/>
    <dgm:cxn modelId="{CA059944-085C-7E4F-A0A2-19BE36E43587}" type="presParOf" srcId="{B878E07E-2F73-DD41-8A16-89EE50D678D0}" destId="{470CDE1E-774A-DA4C-9CB9-113C49A41347}"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AC19B32-C31A-4A8A-8E15-FA9BA1349AE3}" type="doc">
      <dgm:prSet loTypeId="urn:microsoft.com/office/officeart/2008/layout/LinedList" loCatId="list" qsTypeId="urn:microsoft.com/office/officeart/2005/8/quickstyle/simple2" qsCatId="simple" csTypeId="urn:microsoft.com/office/officeart/2005/8/colors/accent6_2" csCatId="accent6" phldr="1"/>
      <dgm:spPr/>
      <dgm:t>
        <a:bodyPr/>
        <a:lstStyle/>
        <a:p>
          <a:endParaRPr lang="en-US"/>
        </a:p>
      </dgm:t>
    </dgm:pt>
    <dgm:pt modelId="{2CF4478E-3DDA-4389-9A9F-778B5723A5A9}">
      <dgm:prSet/>
      <dgm:spPr/>
      <dgm:t>
        <a:bodyPr/>
        <a:lstStyle/>
        <a:p>
          <a:r>
            <a:rPr lang="en-US" b="1" dirty="0"/>
            <a:t>Cancellation Rate: 40% → 12%</a:t>
          </a:r>
        </a:p>
      </dgm:t>
    </dgm:pt>
    <dgm:pt modelId="{5CAC1958-480F-4BC3-BDB8-3620AB350379}" type="parTrans" cxnId="{ED5C9715-51F0-4C62-B1BF-03C2C5616388}">
      <dgm:prSet/>
      <dgm:spPr/>
      <dgm:t>
        <a:bodyPr/>
        <a:lstStyle/>
        <a:p>
          <a:endParaRPr lang="en-US"/>
        </a:p>
      </dgm:t>
    </dgm:pt>
    <dgm:pt modelId="{5C1CE695-E27C-44AA-B312-08121ABA2DE5}" type="sibTrans" cxnId="{ED5C9715-51F0-4C62-B1BF-03C2C5616388}">
      <dgm:prSet/>
      <dgm:spPr/>
      <dgm:t>
        <a:bodyPr/>
        <a:lstStyle/>
        <a:p>
          <a:endParaRPr lang="en-US"/>
        </a:p>
      </dgm:t>
    </dgm:pt>
    <dgm:pt modelId="{F25D9058-1167-498D-A674-A8FF7A9F8A31}">
      <dgm:prSet/>
      <dgm:spPr/>
      <dgm:t>
        <a:bodyPr/>
        <a:lstStyle/>
        <a:p>
          <a:r>
            <a:rPr lang="en-US" b="1" dirty="0"/>
            <a:t>CSAT: 3.5 → 4.5/5</a:t>
          </a:r>
        </a:p>
      </dgm:t>
    </dgm:pt>
    <dgm:pt modelId="{67C5C381-1C44-45F0-B8AF-146277CBD0E9}" type="parTrans" cxnId="{BEF5FC82-FD66-4BC8-91EB-4366D4AD899B}">
      <dgm:prSet/>
      <dgm:spPr/>
      <dgm:t>
        <a:bodyPr/>
        <a:lstStyle/>
        <a:p>
          <a:endParaRPr lang="en-US"/>
        </a:p>
      </dgm:t>
    </dgm:pt>
    <dgm:pt modelId="{1EB22BB8-DF6A-4A24-B2EF-2012F23FA51C}" type="sibTrans" cxnId="{BEF5FC82-FD66-4BC8-91EB-4366D4AD899B}">
      <dgm:prSet/>
      <dgm:spPr/>
      <dgm:t>
        <a:bodyPr/>
        <a:lstStyle/>
        <a:p>
          <a:endParaRPr lang="en-US"/>
        </a:p>
      </dgm:t>
    </dgm:pt>
    <dgm:pt modelId="{208C269F-15C5-45D9-B066-776A7C5D55DC}">
      <dgm:prSet/>
      <dgm:spPr/>
      <dgm:t>
        <a:bodyPr/>
        <a:lstStyle/>
        <a:p>
          <a:r>
            <a:rPr lang="en-US" b="1" dirty="0"/>
            <a:t>$9-10M in annualized revenue</a:t>
          </a:r>
        </a:p>
      </dgm:t>
    </dgm:pt>
    <dgm:pt modelId="{99DB853D-0017-4C30-86E3-66B930313DB0}" type="parTrans" cxnId="{3BA980B9-AD25-4E89-9A69-99C3E3B28936}">
      <dgm:prSet/>
      <dgm:spPr/>
      <dgm:t>
        <a:bodyPr/>
        <a:lstStyle/>
        <a:p>
          <a:endParaRPr lang="en-US"/>
        </a:p>
      </dgm:t>
    </dgm:pt>
    <dgm:pt modelId="{19CD4FB6-0DD1-487E-ADB2-E9133B68F616}" type="sibTrans" cxnId="{3BA980B9-AD25-4E89-9A69-99C3E3B28936}">
      <dgm:prSet/>
      <dgm:spPr/>
      <dgm:t>
        <a:bodyPr/>
        <a:lstStyle/>
        <a:p>
          <a:endParaRPr lang="en-US"/>
        </a:p>
      </dgm:t>
    </dgm:pt>
    <dgm:pt modelId="{F9FC67F9-9D38-4F3A-ADE2-8F0DED407E47}">
      <dgm:prSet/>
      <dgm:spPr/>
      <dgm:t>
        <a:bodyPr/>
        <a:lstStyle/>
        <a:p>
          <a:r>
            <a:rPr lang="en-US" b="1" dirty="0"/>
            <a:t>Technician satisfaction ↑</a:t>
          </a:r>
        </a:p>
      </dgm:t>
    </dgm:pt>
    <dgm:pt modelId="{D3607232-DAC4-4060-93EF-DE992C4782B9}" type="parTrans" cxnId="{B2BFAB7E-3874-4967-8943-F3F45BEA98AC}">
      <dgm:prSet/>
      <dgm:spPr/>
      <dgm:t>
        <a:bodyPr/>
        <a:lstStyle/>
        <a:p>
          <a:endParaRPr lang="en-US"/>
        </a:p>
      </dgm:t>
    </dgm:pt>
    <dgm:pt modelId="{19558181-4AA6-464C-AB4E-9577856EF86C}" type="sibTrans" cxnId="{B2BFAB7E-3874-4967-8943-F3F45BEA98AC}">
      <dgm:prSet/>
      <dgm:spPr/>
      <dgm:t>
        <a:bodyPr/>
        <a:lstStyle/>
        <a:p>
          <a:endParaRPr lang="en-US"/>
        </a:p>
      </dgm:t>
    </dgm:pt>
    <dgm:pt modelId="{36803310-E3D2-454A-A1FB-788255C5F7F2}" type="pres">
      <dgm:prSet presAssocID="{AAC19B32-C31A-4A8A-8E15-FA9BA1349AE3}" presName="vert0" presStyleCnt="0">
        <dgm:presLayoutVars>
          <dgm:dir/>
          <dgm:animOne val="branch"/>
          <dgm:animLvl val="lvl"/>
        </dgm:presLayoutVars>
      </dgm:prSet>
      <dgm:spPr/>
    </dgm:pt>
    <dgm:pt modelId="{F1462454-C11D-174A-890A-A304E94F308B}" type="pres">
      <dgm:prSet presAssocID="{2CF4478E-3DDA-4389-9A9F-778B5723A5A9}" presName="thickLine" presStyleLbl="alignNode1" presStyleIdx="0" presStyleCnt="4"/>
      <dgm:spPr/>
    </dgm:pt>
    <dgm:pt modelId="{4397E4A6-22D6-8D4F-AEC2-E6A1637A7C8F}" type="pres">
      <dgm:prSet presAssocID="{2CF4478E-3DDA-4389-9A9F-778B5723A5A9}" presName="horz1" presStyleCnt="0"/>
      <dgm:spPr/>
    </dgm:pt>
    <dgm:pt modelId="{3CF60E8D-D095-6445-84DC-F2ED6D556FED}" type="pres">
      <dgm:prSet presAssocID="{2CF4478E-3DDA-4389-9A9F-778B5723A5A9}" presName="tx1" presStyleLbl="revTx" presStyleIdx="0" presStyleCnt="4"/>
      <dgm:spPr/>
    </dgm:pt>
    <dgm:pt modelId="{64199282-D7FF-2544-813B-F9A4BEA09388}" type="pres">
      <dgm:prSet presAssocID="{2CF4478E-3DDA-4389-9A9F-778B5723A5A9}" presName="vert1" presStyleCnt="0"/>
      <dgm:spPr/>
    </dgm:pt>
    <dgm:pt modelId="{F15F1A33-72BD-FD4E-B4EE-A906D77CF599}" type="pres">
      <dgm:prSet presAssocID="{F25D9058-1167-498D-A674-A8FF7A9F8A31}" presName="thickLine" presStyleLbl="alignNode1" presStyleIdx="1" presStyleCnt="4"/>
      <dgm:spPr/>
    </dgm:pt>
    <dgm:pt modelId="{FD240F3C-0E2E-614F-867B-0EDEB0CED466}" type="pres">
      <dgm:prSet presAssocID="{F25D9058-1167-498D-A674-A8FF7A9F8A31}" presName="horz1" presStyleCnt="0"/>
      <dgm:spPr/>
    </dgm:pt>
    <dgm:pt modelId="{9C221090-452A-7943-B15D-50A1B533970E}" type="pres">
      <dgm:prSet presAssocID="{F25D9058-1167-498D-A674-A8FF7A9F8A31}" presName="tx1" presStyleLbl="revTx" presStyleIdx="1" presStyleCnt="4"/>
      <dgm:spPr/>
    </dgm:pt>
    <dgm:pt modelId="{58B8EB20-972A-5343-8A60-E1F5B75E46C6}" type="pres">
      <dgm:prSet presAssocID="{F25D9058-1167-498D-A674-A8FF7A9F8A31}" presName="vert1" presStyleCnt="0"/>
      <dgm:spPr/>
    </dgm:pt>
    <dgm:pt modelId="{57C3E885-93CC-0F44-A430-1A8A01C1CB5C}" type="pres">
      <dgm:prSet presAssocID="{208C269F-15C5-45D9-B066-776A7C5D55DC}" presName="thickLine" presStyleLbl="alignNode1" presStyleIdx="2" presStyleCnt="4"/>
      <dgm:spPr/>
    </dgm:pt>
    <dgm:pt modelId="{124C2DF3-AD79-7C46-A635-26F3DFFB4975}" type="pres">
      <dgm:prSet presAssocID="{208C269F-15C5-45D9-B066-776A7C5D55DC}" presName="horz1" presStyleCnt="0"/>
      <dgm:spPr/>
    </dgm:pt>
    <dgm:pt modelId="{521CD27B-2CAE-6A4E-B26B-936D9EABE953}" type="pres">
      <dgm:prSet presAssocID="{208C269F-15C5-45D9-B066-776A7C5D55DC}" presName="tx1" presStyleLbl="revTx" presStyleIdx="2" presStyleCnt="4"/>
      <dgm:spPr/>
    </dgm:pt>
    <dgm:pt modelId="{BB4250B9-DF12-B249-9C23-C6C690342013}" type="pres">
      <dgm:prSet presAssocID="{208C269F-15C5-45D9-B066-776A7C5D55DC}" presName="vert1" presStyleCnt="0"/>
      <dgm:spPr/>
    </dgm:pt>
    <dgm:pt modelId="{1C7C0EFF-C3B0-FB46-A7AD-4D1B93FFE59B}" type="pres">
      <dgm:prSet presAssocID="{F9FC67F9-9D38-4F3A-ADE2-8F0DED407E47}" presName="thickLine" presStyleLbl="alignNode1" presStyleIdx="3" presStyleCnt="4"/>
      <dgm:spPr/>
    </dgm:pt>
    <dgm:pt modelId="{B94C34F3-1752-4F48-83A6-082175C9CDA5}" type="pres">
      <dgm:prSet presAssocID="{F9FC67F9-9D38-4F3A-ADE2-8F0DED407E47}" presName="horz1" presStyleCnt="0"/>
      <dgm:spPr/>
    </dgm:pt>
    <dgm:pt modelId="{00740390-2AE3-D44C-B0E7-1A158188D5E4}" type="pres">
      <dgm:prSet presAssocID="{F9FC67F9-9D38-4F3A-ADE2-8F0DED407E47}" presName="tx1" presStyleLbl="revTx" presStyleIdx="3" presStyleCnt="4"/>
      <dgm:spPr/>
    </dgm:pt>
    <dgm:pt modelId="{60ABF77C-0FCC-124B-A4F5-1758499B58C7}" type="pres">
      <dgm:prSet presAssocID="{F9FC67F9-9D38-4F3A-ADE2-8F0DED407E47}" presName="vert1" presStyleCnt="0"/>
      <dgm:spPr/>
    </dgm:pt>
  </dgm:ptLst>
  <dgm:cxnLst>
    <dgm:cxn modelId="{ED5C9715-51F0-4C62-B1BF-03C2C5616388}" srcId="{AAC19B32-C31A-4A8A-8E15-FA9BA1349AE3}" destId="{2CF4478E-3DDA-4389-9A9F-778B5723A5A9}" srcOrd="0" destOrd="0" parTransId="{5CAC1958-480F-4BC3-BDB8-3620AB350379}" sibTransId="{5C1CE695-E27C-44AA-B312-08121ABA2DE5}"/>
    <dgm:cxn modelId="{99BB611E-815A-4D45-AB11-C1B306581D3E}" type="presOf" srcId="{F25D9058-1167-498D-A674-A8FF7A9F8A31}" destId="{9C221090-452A-7943-B15D-50A1B533970E}" srcOrd="0" destOrd="0" presId="urn:microsoft.com/office/officeart/2008/layout/LinedList"/>
    <dgm:cxn modelId="{E109DA44-D95A-3440-B2DC-B9602A7E0643}" type="presOf" srcId="{208C269F-15C5-45D9-B066-776A7C5D55DC}" destId="{521CD27B-2CAE-6A4E-B26B-936D9EABE953}" srcOrd="0" destOrd="0" presId="urn:microsoft.com/office/officeart/2008/layout/LinedList"/>
    <dgm:cxn modelId="{C0C1EE50-BB85-D546-BFAF-16E86A75070E}" type="presOf" srcId="{2CF4478E-3DDA-4389-9A9F-778B5723A5A9}" destId="{3CF60E8D-D095-6445-84DC-F2ED6D556FED}" srcOrd="0" destOrd="0" presId="urn:microsoft.com/office/officeart/2008/layout/LinedList"/>
    <dgm:cxn modelId="{B2BFAB7E-3874-4967-8943-F3F45BEA98AC}" srcId="{AAC19B32-C31A-4A8A-8E15-FA9BA1349AE3}" destId="{F9FC67F9-9D38-4F3A-ADE2-8F0DED407E47}" srcOrd="3" destOrd="0" parTransId="{D3607232-DAC4-4060-93EF-DE992C4782B9}" sibTransId="{19558181-4AA6-464C-AB4E-9577856EF86C}"/>
    <dgm:cxn modelId="{BEF5FC82-FD66-4BC8-91EB-4366D4AD899B}" srcId="{AAC19B32-C31A-4A8A-8E15-FA9BA1349AE3}" destId="{F25D9058-1167-498D-A674-A8FF7A9F8A31}" srcOrd="1" destOrd="0" parTransId="{67C5C381-1C44-45F0-B8AF-146277CBD0E9}" sibTransId="{1EB22BB8-DF6A-4A24-B2EF-2012F23FA51C}"/>
    <dgm:cxn modelId="{F535C3A9-956B-0641-A3CF-618C11F2FD80}" type="presOf" srcId="{AAC19B32-C31A-4A8A-8E15-FA9BA1349AE3}" destId="{36803310-E3D2-454A-A1FB-788255C5F7F2}" srcOrd="0" destOrd="0" presId="urn:microsoft.com/office/officeart/2008/layout/LinedList"/>
    <dgm:cxn modelId="{3BA980B9-AD25-4E89-9A69-99C3E3B28936}" srcId="{AAC19B32-C31A-4A8A-8E15-FA9BA1349AE3}" destId="{208C269F-15C5-45D9-B066-776A7C5D55DC}" srcOrd="2" destOrd="0" parTransId="{99DB853D-0017-4C30-86E3-66B930313DB0}" sibTransId="{19CD4FB6-0DD1-487E-ADB2-E9133B68F616}"/>
    <dgm:cxn modelId="{E0739BE6-D858-FB43-86BF-B4A7D40EB661}" type="presOf" srcId="{F9FC67F9-9D38-4F3A-ADE2-8F0DED407E47}" destId="{00740390-2AE3-D44C-B0E7-1A158188D5E4}" srcOrd="0" destOrd="0" presId="urn:microsoft.com/office/officeart/2008/layout/LinedList"/>
    <dgm:cxn modelId="{A0609347-90A8-AF45-8AAC-603B01866FB9}" type="presParOf" srcId="{36803310-E3D2-454A-A1FB-788255C5F7F2}" destId="{F1462454-C11D-174A-890A-A304E94F308B}" srcOrd="0" destOrd="0" presId="urn:microsoft.com/office/officeart/2008/layout/LinedList"/>
    <dgm:cxn modelId="{D0514E7B-1BBD-4A41-A5BB-B97D9A514E20}" type="presParOf" srcId="{36803310-E3D2-454A-A1FB-788255C5F7F2}" destId="{4397E4A6-22D6-8D4F-AEC2-E6A1637A7C8F}" srcOrd="1" destOrd="0" presId="urn:microsoft.com/office/officeart/2008/layout/LinedList"/>
    <dgm:cxn modelId="{9F6FD8FA-9373-814A-B5D5-0C0713862AE5}" type="presParOf" srcId="{4397E4A6-22D6-8D4F-AEC2-E6A1637A7C8F}" destId="{3CF60E8D-D095-6445-84DC-F2ED6D556FED}" srcOrd="0" destOrd="0" presId="urn:microsoft.com/office/officeart/2008/layout/LinedList"/>
    <dgm:cxn modelId="{EF6C1058-3AF7-FA42-8AD7-ECD593474F53}" type="presParOf" srcId="{4397E4A6-22D6-8D4F-AEC2-E6A1637A7C8F}" destId="{64199282-D7FF-2544-813B-F9A4BEA09388}" srcOrd="1" destOrd="0" presId="urn:microsoft.com/office/officeart/2008/layout/LinedList"/>
    <dgm:cxn modelId="{9E5ECCC4-0A21-4447-AC3E-E2A99C67976B}" type="presParOf" srcId="{36803310-E3D2-454A-A1FB-788255C5F7F2}" destId="{F15F1A33-72BD-FD4E-B4EE-A906D77CF599}" srcOrd="2" destOrd="0" presId="urn:microsoft.com/office/officeart/2008/layout/LinedList"/>
    <dgm:cxn modelId="{32AC3A28-539C-0A4A-9A20-E001CF950F33}" type="presParOf" srcId="{36803310-E3D2-454A-A1FB-788255C5F7F2}" destId="{FD240F3C-0E2E-614F-867B-0EDEB0CED466}" srcOrd="3" destOrd="0" presId="urn:microsoft.com/office/officeart/2008/layout/LinedList"/>
    <dgm:cxn modelId="{632F9F9B-EE91-D345-AB5D-03431C019EDB}" type="presParOf" srcId="{FD240F3C-0E2E-614F-867B-0EDEB0CED466}" destId="{9C221090-452A-7943-B15D-50A1B533970E}" srcOrd="0" destOrd="0" presId="urn:microsoft.com/office/officeart/2008/layout/LinedList"/>
    <dgm:cxn modelId="{3E06C0C0-DDAA-8D49-AC20-3802AA4153CC}" type="presParOf" srcId="{FD240F3C-0E2E-614F-867B-0EDEB0CED466}" destId="{58B8EB20-972A-5343-8A60-E1F5B75E46C6}" srcOrd="1" destOrd="0" presId="urn:microsoft.com/office/officeart/2008/layout/LinedList"/>
    <dgm:cxn modelId="{C3468832-208C-A74E-B390-01A0376E9B7C}" type="presParOf" srcId="{36803310-E3D2-454A-A1FB-788255C5F7F2}" destId="{57C3E885-93CC-0F44-A430-1A8A01C1CB5C}" srcOrd="4" destOrd="0" presId="urn:microsoft.com/office/officeart/2008/layout/LinedList"/>
    <dgm:cxn modelId="{30BFD1D1-E37F-FA41-AD31-3010DF2F6170}" type="presParOf" srcId="{36803310-E3D2-454A-A1FB-788255C5F7F2}" destId="{124C2DF3-AD79-7C46-A635-26F3DFFB4975}" srcOrd="5" destOrd="0" presId="urn:microsoft.com/office/officeart/2008/layout/LinedList"/>
    <dgm:cxn modelId="{4869958F-B0EE-1B4E-8096-C1CDCB303C31}" type="presParOf" srcId="{124C2DF3-AD79-7C46-A635-26F3DFFB4975}" destId="{521CD27B-2CAE-6A4E-B26B-936D9EABE953}" srcOrd="0" destOrd="0" presId="urn:microsoft.com/office/officeart/2008/layout/LinedList"/>
    <dgm:cxn modelId="{DFD6AEC5-5DF9-7B40-97A6-A6EEBA262854}" type="presParOf" srcId="{124C2DF3-AD79-7C46-A635-26F3DFFB4975}" destId="{BB4250B9-DF12-B249-9C23-C6C690342013}" srcOrd="1" destOrd="0" presId="urn:microsoft.com/office/officeart/2008/layout/LinedList"/>
    <dgm:cxn modelId="{7076DD2D-C6DE-1E40-BD93-E6FC5A4EDEDB}" type="presParOf" srcId="{36803310-E3D2-454A-A1FB-788255C5F7F2}" destId="{1C7C0EFF-C3B0-FB46-A7AD-4D1B93FFE59B}" srcOrd="6" destOrd="0" presId="urn:microsoft.com/office/officeart/2008/layout/LinedList"/>
    <dgm:cxn modelId="{8048F410-3744-0A4F-9A58-ECADFA8156B4}" type="presParOf" srcId="{36803310-E3D2-454A-A1FB-788255C5F7F2}" destId="{B94C34F3-1752-4F48-83A6-082175C9CDA5}" srcOrd="7" destOrd="0" presId="urn:microsoft.com/office/officeart/2008/layout/LinedList"/>
    <dgm:cxn modelId="{CE6D3EAD-8058-A944-B502-06D38D9A3BC3}" type="presParOf" srcId="{B94C34F3-1752-4F48-83A6-082175C9CDA5}" destId="{00740390-2AE3-D44C-B0E7-1A158188D5E4}" srcOrd="0" destOrd="0" presId="urn:microsoft.com/office/officeart/2008/layout/LinedList"/>
    <dgm:cxn modelId="{3A173E18-3E15-2645-A7EC-ADA6CECCBA77}" type="presParOf" srcId="{B94C34F3-1752-4F48-83A6-082175C9CDA5}" destId="{60ABF77C-0FCC-124B-A4F5-1758499B58C7}"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11991-A2BA-4045-A658-E7360AE8642E}">
      <dsp:nvSpPr>
        <dsp:cNvPr id="0" name=""/>
        <dsp:cNvSpPr/>
      </dsp:nvSpPr>
      <dsp:spPr>
        <a:xfrm>
          <a:off x="0" y="1671"/>
          <a:ext cx="6672887" cy="0"/>
        </a:xfrm>
        <a:prstGeom prst="lin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AFCEDE65-DBC2-9949-9ED4-E363CB63B72E}">
      <dsp:nvSpPr>
        <dsp:cNvPr id="0" name=""/>
        <dsp:cNvSpPr/>
      </dsp:nvSpPr>
      <dsp:spPr>
        <a:xfrm>
          <a:off x="0" y="1671"/>
          <a:ext cx="6672887" cy="1140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40% of customers canceled at in-home installation technician visits</a:t>
          </a:r>
        </a:p>
      </dsp:txBody>
      <dsp:txXfrm>
        <a:off x="0" y="1671"/>
        <a:ext cx="6672887" cy="1140254"/>
      </dsp:txXfrm>
    </dsp:sp>
    <dsp:sp modelId="{438889BC-7B55-234E-AE0D-C415AA33F1DC}">
      <dsp:nvSpPr>
        <dsp:cNvPr id="0" name=""/>
        <dsp:cNvSpPr/>
      </dsp:nvSpPr>
      <dsp:spPr>
        <a:xfrm>
          <a:off x="0" y="1141926"/>
          <a:ext cx="6672887" cy="0"/>
        </a:xfrm>
        <a:prstGeom prst="lin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B8D329AF-4197-C64A-B032-5BADE91C4D12}">
      <dsp:nvSpPr>
        <dsp:cNvPr id="0" name=""/>
        <dsp:cNvSpPr/>
      </dsp:nvSpPr>
      <dsp:spPr>
        <a:xfrm>
          <a:off x="0" y="1141926"/>
          <a:ext cx="6672887" cy="1140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Low CSAT (3.5/5)</a:t>
          </a:r>
        </a:p>
      </dsp:txBody>
      <dsp:txXfrm>
        <a:off x="0" y="1141926"/>
        <a:ext cx="6672887" cy="1140254"/>
      </dsp:txXfrm>
    </dsp:sp>
    <dsp:sp modelId="{C80F1ACA-A38F-7344-896E-635A97F1F8F7}">
      <dsp:nvSpPr>
        <dsp:cNvPr id="0" name=""/>
        <dsp:cNvSpPr/>
      </dsp:nvSpPr>
      <dsp:spPr>
        <a:xfrm>
          <a:off x="0" y="2282180"/>
          <a:ext cx="6672887" cy="0"/>
        </a:xfrm>
        <a:prstGeom prst="lin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71C4BFA5-B7AC-0D4A-8588-A7FA499CF3F3}">
      <dsp:nvSpPr>
        <dsp:cNvPr id="0" name=""/>
        <dsp:cNvSpPr/>
      </dsp:nvSpPr>
      <dsp:spPr>
        <a:xfrm>
          <a:off x="0" y="2282180"/>
          <a:ext cx="6672887" cy="1140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Competitors like T-Mobile stealing customers due to easier pricing</a:t>
          </a:r>
        </a:p>
      </dsp:txBody>
      <dsp:txXfrm>
        <a:off x="0" y="2282180"/>
        <a:ext cx="6672887" cy="11402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F08F2-EA90-FF4F-B639-5BACE67A629C}">
      <dsp:nvSpPr>
        <dsp:cNvPr id="0" name=""/>
        <dsp:cNvSpPr/>
      </dsp:nvSpPr>
      <dsp:spPr>
        <a:xfrm>
          <a:off x="0" y="2110"/>
          <a:ext cx="6783308"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B9EDE2C0-1FF2-9B43-89D0-71ED5782EED0}">
      <dsp:nvSpPr>
        <dsp:cNvPr id="0" name=""/>
        <dsp:cNvSpPr/>
      </dsp:nvSpPr>
      <dsp:spPr>
        <a:xfrm>
          <a:off x="0" y="2110"/>
          <a:ext cx="6776683" cy="112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Stakeholder kickoff: roles, responsibilities, decision-makers clarified</a:t>
          </a:r>
        </a:p>
      </dsp:txBody>
      <dsp:txXfrm>
        <a:off x="0" y="2110"/>
        <a:ext cx="6776683" cy="1121671"/>
      </dsp:txXfrm>
    </dsp:sp>
    <dsp:sp modelId="{48F930C8-E9BC-8F42-BB77-3D258A8A47C2}">
      <dsp:nvSpPr>
        <dsp:cNvPr id="0" name=""/>
        <dsp:cNvSpPr/>
      </dsp:nvSpPr>
      <dsp:spPr>
        <a:xfrm>
          <a:off x="0" y="1123782"/>
          <a:ext cx="6783308" cy="0"/>
        </a:xfrm>
        <a:prstGeom prst="line">
          <a:avLst/>
        </a:prstGeom>
        <a:gradFill rotWithShape="0">
          <a:gsLst>
            <a:gs pos="0">
              <a:schemeClr val="accent2">
                <a:hueOff val="-1458064"/>
                <a:satOff val="-2807"/>
                <a:lumOff val="196"/>
                <a:alphaOff val="0"/>
                <a:tint val="94000"/>
                <a:satMod val="100000"/>
                <a:lumMod val="108000"/>
              </a:schemeClr>
            </a:gs>
            <a:gs pos="50000">
              <a:schemeClr val="accent2">
                <a:hueOff val="-1458064"/>
                <a:satOff val="-2807"/>
                <a:lumOff val="196"/>
                <a:alphaOff val="0"/>
                <a:tint val="98000"/>
                <a:shade val="100000"/>
                <a:satMod val="100000"/>
                <a:lumMod val="100000"/>
              </a:schemeClr>
            </a:gs>
            <a:gs pos="100000">
              <a:schemeClr val="accent2">
                <a:hueOff val="-1458064"/>
                <a:satOff val="-2807"/>
                <a:lumOff val="196"/>
                <a:alphaOff val="0"/>
                <a:shade val="72000"/>
                <a:satMod val="120000"/>
                <a:lumMod val="100000"/>
              </a:schemeClr>
            </a:gs>
          </a:gsLst>
          <a:lin ang="5400000" scaled="0"/>
        </a:gradFill>
        <a:ln w="9525" cap="flat" cmpd="sng" algn="ctr">
          <a:solidFill>
            <a:schemeClr val="accent2">
              <a:hueOff val="-1458064"/>
              <a:satOff val="-2807"/>
              <a:lumOff val="196"/>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71E9CAED-64F2-D44B-A25C-547A881B15C1}">
      <dsp:nvSpPr>
        <dsp:cNvPr id="0" name=""/>
        <dsp:cNvSpPr/>
      </dsp:nvSpPr>
      <dsp:spPr>
        <a:xfrm>
          <a:off x="0" y="1123782"/>
          <a:ext cx="6776683" cy="112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Refined research objective</a:t>
          </a:r>
        </a:p>
      </dsp:txBody>
      <dsp:txXfrm>
        <a:off x="0" y="1123782"/>
        <a:ext cx="6776683" cy="1121671"/>
      </dsp:txXfrm>
    </dsp:sp>
    <dsp:sp modelId="{5C7029C9-324D-6E46-86FC-4CF57FCEB491}">
      <dsp:nvSpPr>
        <dsp:cNvPr id="0" name=""/>
        <dsp:cNvSpPr/>
      </dsp:nvSpPr>
      <dsp:spPr>
        <a:xfrm>
          <a:off x="0" y="2245454"/>
          <a:ext cx="6783308" cy="0"/>
        </a:xfrm>
        <a:prstGeom prst="line">
          <a:avLst/>
        </a:prstGeom>
        <a:gradFill rotWithShape="0">
          <a:gsLst>
            <a:gs pos="0">
              <a:schemeClr val="accent2">
                <a:hueOff val="-2916128"/>
                <a:satOff val="-5613"/>
                <a:lumOff val="392"/>
                <a:alphaOff val="0"/>
                <a:tint val="94000"/>
                <a:satMod val="100000"/>
                <a:lumMod val="108000"/>
              </a:schemeClr>
            </a:gs>
            <a:gs pos="50000">
              <a:schemeClr val="accent2">
                <a:hueOff val="-2916128"/>
                <a:satOff val="-5613"/>
                <a:lumOff val="392"/>
                <a:alphaOff val="0"/>
                <a:tint val="98000"/>
                <a:shade val="100000"/>
                <a:satMod val="100000"/>
                <a:lumMod val="100000"/>
              </a:schemeClr>
            </a:gs>
            <a:gs pos="100000">
              <a:schemeClr val="accent2">
                <a:hueOff val="-2916128"/>
                <a:satOff val="-5613"/>
                <a:lumOff val="392"/>
                <a:alphaOff val="0"/>
                <a:shade val="72000"/>
                <a:satMod val="120000"/>
                <a:lumMod val="100000"/>
              </a:schemeClr>
            </a:gs>
          </a:gsLst>
          <a:lin ang="5400000" scaled="0"/>
        </a:gradFill>
        <a:ln w="9525" cap="flat" cmpd="sng" algn="ctr">
          <a:solidFill>
            <a:schemeClr val="accent2">
              <a:hueOff val="-2916128"/>
              <a:satOff val="-5613"/>
              <a:lumOff val="392"/>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674E3D27-3317-7843-9129-C104356E5D92}">
      <dsp:nvSpPr>
        <dsp:cNvPr id="0" name=""/>
        <dsp:cNvSpPr/>
      </dsp:nvSpPr>
      <dsp:spPr>
        <a:xfrm>
          <a:off x="0" y="2245454"/>
          <a:ext cx="6776683" cy="112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Co-created key research questions</a:t>
          </a:r>
        </a:p>
      </dsp:txBody>
      <dsp:txXfrm>
        <a:off x="0" y="2245454"/>
        <a:ext cx="6776683" cy="1121671"/>
      </dsp:txXfrm>
    </dsp:sp>
    <dsp:sp modelId="{D7D67A1C-D7C3-5240-9923-81F033FA8F9B}">
      <dsp:nvSpPr>
        <dsp:cNvPr id="0" name=""/>
        <dsp:cNvSpPr/>
      </dsp:nvSpPr>
      <dsp:spPr>
        <a:xfrm>
          <a:off x="0" y="3367125"/>
          <a:ext cx="6783308" cy="0"/>
        </a:xfrm>
        <a:prstGeom prst="line">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w="9525" cap="flat" cmpd="sng" algn="ctr">
          <a:solidFill>
            <a:schemeClr val="accent2">
              <a:hueOff val="-4374192"/>
              <a:satOff val="-8420"/>
              <a:lumOff val="588"/>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79C47935-9C92-1C48-91A1-E107A6FDDC9F}">
      <dsp:nvSpPr>
        <dsp:cNvPr id="0" name=""/>
        <dsp:cNvSpPr/>
      </dsp:nvSpPr>
      <dsp:spPr>
        <a:xfrm>
          <a:off x="0" y="3367125"/>
          <a:ext cx="6776683" cy="112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Set expectations: deliverables and updates</a:t>
          </a:r>
        </a:p>
      </dsp:txBody>
      <dsp:txXfrm>
        <a:off x="0" y="3367125"/>
        <a:ext cx="6776683" cy="11216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8C21F-00AD-9E43-9544-CB040D9A3DF1}">
      <dsp:nvSpPr>
        <dsp:cNvPr id="0" name=""/>
        <dsp:cNvSpPr/>
      </dsp:nvSpPr>
      <dsp:spPr>
        <a:xfrm>
          <a:off x="0" y="634998"/>
          <a:ext cx="10034815" cy="680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56E4C0-9781-D049-8499-8CE490BFF8C2}">
      <dsp:nvSpPr>
        <dsp:cNvPr id="0" name=""/>
        <dsp:cNvSpPr/>
      </dsp:nvSpPr>
      <dsp:spPr>
        <a:xfrm>
          <a:off x="501740" y="236478"/>
          <a:ext cx="7024370" cy="7970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504" tIns="0" rIns="265504" bIns="0" numCol="1" spcCol="1270" anchor="ctr" anchorCtr="0">
          <a:noAutofit/>
        </a:bodyPr>
        <a:lstStyle/>
        <a:p>
          <a:pPr marL="0" lvl="0" indent="0" algn="l" defTabSz="1200150">
            <a:lnSpc>
              <a:spcPct val="90000"/>
            </a:lnSpc>
            <a:spcBef>
              <a:spcPct val="0"/>
            </a:spcBef>
            <a:spcAft>
              <a:spcPct val="35000"/>
            </a:spcAft>
            <a:buNone/>
          </a:pPr>
          <a:r>
            <a:rPr lang="en-US" sz="2700" kern="1200" cap="none" dirty="0"/>
            <a:t>Secondary Research &amp; Competitor Analysis</a:t>
          </a:r>
          <a:endParaRPr lang="en-US" sz="2700" kern="1200" dirty="0"/>
        </a:p>
      </dsp:txBody>
      <dsp:txXfrm>
        <a:off x="540648" y="275386"/>
        <a:ext cx="6946554" cy="719223"/>
      </dsp:txXfrm>
    </dsp:sp>
    <dsp:sp modelId="{15AAAA06-E5FC-E943-B32E-571F2AB5022B}">
      <dsp:nvSpPr>
        <dsp:cNvPr id="0" name=""/>
        <dsp:cNvSpPr/>
      </dsp:nvSpPr>
      <dsp:spPr>
        <a:xfrm>
          <a:off x="0" y="1859718"/>
          <a:ext cx="10034815" cy="2976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8813" tIns="562356" rIns="778813" bIns="192024" numCol="1" spcCol="1270" anchor="t" anchorCtr="0">
          <a:noAutofit/>
        </a:bodyPr>
        <a:lstStyle/>
        <a:p>
          <a:pPr marL="228600" lvl="1" indent="-228600" algn="l" defTabSz="1200150">
            <a:lnSpc>
              <a:spcPct val="90000"/>
            </a:lnSpc>
            <a:spcBef>
              <a:spcPct val="0"/>
            </a:spcBef>
            <a:spcAft>
              <a:spcPct val="15000"/>
            </a:spcAft>
            <a:buChar char="•"/>
          </a:pPr>
          <a:r>
            <a:rPr lang="en-US" sz="2700" b="1" kern="1200" dirty="0"/>
            <a:t>Methods</a:t>
          </a:r>
          <a:endParaRPr lang="en-US" sz="2700" kern="1200" cap="none" dirty="0"/>
        </a:p>
        <a:p>
          <a:pPr marL="228600" lvl="1" indent="-228600" algn="l" defTabSz="1200150">
            <a:lnSpc>
              <a:spcPct val="90000"/>
            </a:lnSpc>
            <a:spcBef>
              <a:spcPct val="0"/>
            </a:spcBef>
            <a:spcAft>
              <a:spcPct val="15000"/>
            </a:spcAft>
            <a:buFont typeface="Arial" panose="020B0604020202020204" pitchFamily="34" charset="0"/>
            <a:buChar char="•"/>
          </a:pPr>
          <a:r>
            <a:rPr lang="en-US" sz="2700" kern="1200" dirty="0"/>
            <a:t>🗣️ 16 Non-Buyer Interviews → Uncovered pricing distrust.</a:t>
          </a:r>
        </a:p>
        <a:p>
          <a:pPr marL="228600" lvl="1" indent="-228600" algn="l" defTabSz="1200150">
            <a:lnSpc>
              <a:spcPct val="90000"/>
            </a:lnSpc>
            <a:spcBef>
              <a:spcPct val="0"/>
            </a:spcBef>
            <a:spcAft>
              <a:spcPct val="15000"/>
            </a:spcAft>
            <a:buFont typeface="Arial" panose="020B0604020202020204" pitchFamily="34" charset="0"/>
            <a:buChar char="•"/>
          </a:pPr>
          <a:r>
            <a:rPr lang="en-US" sz="2700" kern="1200" dirty="0"/>
            <a:t>🎥 </a:t>
          </a:r>
          <a:r>
            <a:rPr lang="en-US" sz="2700" i="1" kern="1200" dirty="0"/>
            <a:t>12 Technician Shadows</a:t>
          </a:r>
          <a:r>
            <a:rPr lang="en-US" sz="2700" kern="1200" dirty="0"/>
            <a:t> → Revealed sales-first culture.</a:t>
          </a:r>
        </a:p>
        <a:p>
          <a:pPr marL="228600" lvl="1" indent="-228600" algn="l" defTabSz="1200150">
            <a:lnSpc>
              <a:spcPct val="90000"/>
            </a:lnSpc>
            <a:spcBef>
              <a:spcPct val="0"/>
            </a:spcBef>
            <a:spcAft>
              <a:spcPct val="15000"/>
            </a:spcAft>
            <a:buFont typeface="Arial" panose="020B0604020202020204" pitchFamily="34" charset="0"/>
            <a:buChar char="•"/>
          </a:pPr>
          <a:r>
            <a:rPr lang="en-US" sz="2700" kern="1200" dirty="0"/>
            <a:t>📞 </a:t>
          </a:r>
          <a:r>
            <a:rPr lang="en-US" sz="2700" i="1" kern="1200" dirty="0"/>
            <a:t>12 Sales Call Audits</a:t>
          </a:r>
          <a:r>
            <a:rPr lang="en-US" sz="2700" kern="1200" dirty="0"/>
            <a:t> → Found inconsistent disclosures.</a:t>
          </a:r>
        </a:p>
        <a:p>
          <a:pPr marL="228600" lvl="1" indent="-228600" algn="l" defTabSz="1200150">
            <a:lnSpc>
              <a:spcPct val="90000"/>
            </a:lnSpc>
            <a:spcBef>
              <a:spcPct val="0"/>
            </a:spcBef>
            <a:spcAft>
              <a:spcPct val="15000"/>
            </a:spcAft>
            <a:buFont typeface="Arial" panose="020B0604020202020204" pitchFamily="34" charset="0"/>
            <a:buChar char="•"/>
          </a:pPr>
          <a:r>
            <a:rPr lang="en-US" sz="2700" kern="1200" dirty="0"/>
            <a:t>📊 </a:t>
          </a:r>
          <a:r>
            <a:rPr lang="en-US" sz="2700" i="1" kern="1200" dirty="0"/>
            <a:t>56 Surveys</a:t>
          </a:r>
          <a:r>
            <a:rPr lang="en-US" sz="2700" kern="1200" dirty="0"/>
            <a:t> → Quantified “hidden fees” as #1 issue.</a:t>
          </a:r>
        </a:p>
      </dsp:txBody>
      <dsp:txXfrm>
        <a:off x="0" y="1859718"/>
        <a:ext cx="10034815" cy="2976750"/>
      </dsp:txXfrm>
    </dsp:sp>
    <dsp:sp modelId="{9B009F5E-DDB6-5B4D-8833-41366BA0145E}">
      <dsp:nvSpPr>
        <dsp:cNvPr id="0" name=""/>
        <dsp:cNvSpPr/>
      </dsp:nvSpPr>
      <dsp:spPr>
        <a:xfrm>
          <a:off x="501740" y="1461198"/>
          <a:ext cx="7024370" cy="7970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504" tIns="0" rIns="265504" bIns="0" numCol="1" spcCol="1270" anchor="ctr" anchorCtr="0">
          <a:noAutofit/>
        </a:bodyPr>
        <a:lstStyle/>
        <a:p>
          <a:pPr marL="0" lvl="0" indent="0" algn="l" defTabSz="1200150">
            <a:lnSpc>
              <a:spcPct val="90000"/>
            </a:lnSpc>
            <a:spcBef>
              <a:spcPct val="0"/>
            </a:spcBef>
            <a:spcAft>
              <a:spcPct val="35000"/>
            </a:spcAft>
            <a:buNone/>
          </a:pPr>
          <a:r>
            <a:rPr lang="en-US" sz="2700" kern="1200" cap="none" dirty="0"/>
            <a:t>Primary Research</a:t>
          </a:r>
        </a:p>
      </dsp:txBody>
      <dsp:txXfrm>
        <a:off x="540648" y="1500106"/>
        <a:ext cx="6946554" cy="7192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4E3C9-F5C2-E742-BCD7-C9A66FCDF35A}">
      <dsp:nvSpPr>
        <dsp:cNvPr id="0" name=""/>
        <dsp:cNvSpPr/>
      </dsp:nvSpPr>
      <dsp:spPr>
        <a:xfrm>
          <a:off x="0" y="562"/>
          <a:ext cx="6683374"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CC7CCBBF-F57E-0445-A493-8CF3B7535E0B}">
      <dsp:nvSpPr>
        <dsp:cNvPr id="0" name=""/>
        <dsp:cNvSpPr/>
      </dsp:nvSpPr>
      <dsp:spPr>
        <a:xfrm>
          <a:off x="0" y="56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Conduct Stakeholder Interviews</a:t>
          </a:r>
        </a:p>
      </dsp:txBody>
      <dsp:txXfrm>
        <a:off x="0" y="562"/>
        <a:ext cx="6683374" cy="921160"/>
      </dsp:txXfrm>
    </dsp:sp>
    <dsp:sp modelId="{AEAA9C90-C0CA-994A-891B-3B2294593EE7}">
      <dsp:nvSpPr>
        <dsp:cNvPr id="0" name=""/>
        <dsp:cNvSpPr/>
      </dsp:nvSpPr>
      <dsp:spPr>
        <a:xfrm>
          <a:off x="0" y="921722"/>
          <a:ext cx="6683374" cy="0"/>
        </a:xfrm>
        <a:prstGeom prst="line">
          <a:avLst/>
        </a:prstGeom>
        <a:gradFill rotWithShape="0">
          <a:gsLst>
            <a:gs pos="0">
              <a:schemeClr val="accent2">
                <a:hueOff val="-1093548"/>
                <a:satOff val="-2105"/>
                <a:lumOff val="147"/>
                <a:alphaOff val="0"/>
                <a:tint val="94000"/>
                <a:satMod val="100000"/>
                <a:lumMod val="108000"/>
              </a:schemeClr>
            </a:gs>
            <a:gs pos="50000">
              <a:schemeClr val="accent2">
                <a:hueOff val="-1093548"/>
                <a:satOff val="-2105"/>
                <a:lumOff val="147"/>
                <a:alphaOff val="0"/>
                <a:tint val="98000"/>
                <a:shade val="100000"/>
                <a:satMod val="100000"/>
                <a:lumMod val="100000"/>
              </a:schemeClr>
            </a:gs>
            <a:gs pos="100000">
              <a:schemeClr val="accent2">
                <a:hueOff val="-1093548"/>
                <a:satOff val="-2105"/>
                <a:lumOff val="147"/>
                <a:alphaOff val="0"/>
                <a:shade val="72000"/>
                <a:satMod val="120000"/>
                <a:lumMod val="100000"/>
              </a:schemeClr>
            </a:gs>
          </a:gsLst>
          <a:lin ang="5400000" scaled="0"/>
        </a:gradFill>
        <a:ln w="9525" cap="flat" cmpd="sng" algn="ctr">
          <a:solidFill>
            <a:schemeClr val="accent2">
              <a:hueOff val="-1093548"/>
              <a:satOff val="-2105"/>
              <a:lumOff val="147"/>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31BF6C89-14BB-1D4B-9E1B-CFCF6406039E}">
      <dsp:nvSpPr>
        <dsp:cNvPr id="0" name=""/>
        <dsp:cNvSpPr/>
      </dsp:nvSpPr>
      <dsp:spPr>
        <a:xfrm>
          <a:off x="0" y="92172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Host cross-functional workshops (Product, Field Ops, Technicians)</a:t>
          </a:r>
        </a:p>
      </dsp:txBody>
      <dsp:txXfrm>
        <a:off x="0" y="921722"/>
        <a:ext cx="6683374" cy="921160"/>
      </dsp:txXfrm>
    </dsp:sp>
    <dsp:sp modelId="{740EAFE6-21C2-3144-ACCE-2B595C444923}">
      <dsp:nvSpPr>
        <dsp:cNvPr id="0" name=""/>
        <dsp:cNvSpPr/>
      </dsp:nvSpPr>
      <dsp:spPr>
        <a:xfrm>
          <a:off x="0" y="1842882"/>
          <a:ext cx="6683374" cy="0"/>
        </a:xfrm>
        <a:prstGeom prst="line">
          <a:avLst/>
        </a:prstGeom>
        <a:gradFill rotWithShape="0">
          <a:gsLst>
            <a:gs pos="0">
              <a:schemeClr val="accent2">
                <a:hueOff val="-2187096"/>
                <a:satOff val="-4210"/>
                <a:lumOff val="294"/>
                <a:alphaOff val="0"/>
                <a:tint val="94000"/>
                <a:satMod val="100000"/>
                <a:lumMod val="108000"/>
              </a:schemeClr>
            </a:gs>
            <a:gs pos="50000">
              <a:schemeClr val="accent2">
                <a:hueOff val="-2187096"/>
                <a:satOff val="-4210"/>
                <a:lumOff val="294"/>
                <a:alphaOff val="0"/>
                <a:tint val="98000"/>
                <a:shade val="100000"/>
                <a:satMod val="100000"/>
                <a:lumMod val="100000"/>
              </a:schemeClr>
            </a:gs>
            <a:gs pos="100000">
              <a:schemeClr val="accent2">
                <a:hueOff val="-2187096"/>
                <a:satOff val="-4210"/>
                <a:lumOff val="294"/>
                <a:alphaOff val="0"/>
                <a:shade val="72000"/>
                <a:satMod val="120000"/>
                <a:lumMod val="100000"/>
              </a:schemeClr>
            </a:gs>
          </a:gsLst>
          <a:lin ang="5400000" scaled="0"/>
        </a:gradFill>
        <a:ln w="9525" cap="flat" cmpd="sng" algn="ctr">
          <a:solidFill>
            <a:schemeClr val="accent2">
              <a:hueOff val="-2187096"/>
              <a:satOff val="-4210"/>
              <a:lumOff val="294"/>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9D08D89C-D3EF-164F-9EAF-CD4DA44DC39C}">
      <dsp:nvSpPr>
        <dsp:cNvPr id="0" name=""/>
        <dsp:cNvSpPr/>
      </dsp:nvSpPr>
      <dsp:spPr>
        <a:xfrm>
          <a:off x="0" y="184288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Share early findings quickly </a:t>
          </a:r>
        </a:p>
        <a:p>
          <a:pPr marL="0" lvl="0" indent="0" algn="l" defTabSz="1066800">
            <a:lnSpc>
              <a:spcPct val="90000"/>
            </a:lnSpc>
            <a:spcBef>
              <a:spcPct val="0"/>
            </a:spcBef>
            <a:spcAft>
              <a:spcPct val="35000"/>
            </a:spcAft>
            <a:buNone/>
          </a:pPr>
          <a:r>
            <a:rPr lang="en-US" sz="2400" kern="1200" dirty="0"/>
            <a:t>("low-fidelity" journey map drafts)</a:t>
          </a:r>
        </a:p>
      </dsp:txBody>
      <dsp:txXfrm>
        <a:off x="0" y="1842882"/>
        <a:ext cx="6683374" cy="921160"/>
      </dsp:txXfrm>
    </dsp:sp>
    <dsp:sp modelId="{E499E6BD-42EB-704F-8404-BBC8073BD238}">
      <dsp:nvSpPr>
        <dsp:cNvPr id="0" name=""/>
        <dsp:cNvSpPr/>
      </dsp:nvSpPr>
      <dsp:spPr>
        <a:xfrm>
          <a:off x="0" y="2764042"/>
          <a:ext cx="6683374" cy="0"/>
        </a:xfrm>
        <a:prstGeom prst="line">
          <a:avLst/>
        </a:prstGeom>
        <a:gradFill rotWithShape="0">
          <a:gsLst>
            <a:gs pos="0">
              <a:schemeClr val="accent2">
                <a:hueOff val="-3280644"/>
                <a:satOff val="-6315"/>
                <a:lumOff val="441"/>
                <a:alphaOff val="0"/>
                <a:tint val="94000"/>
                <a:satMod val="100000"/>
                <a:lumMod val="108000"/>
              </a:schemeClr>
            </a:gs>
            <a:gs pos="50000">
              <a:schemeClr val="accent2">
                <a:hueOff val="-3280644"/>
                <a:satOff val="-6315"/>
                <a:lumOff val="441"/>
                <a:alphaOff val="0"/>
                <a:tint val="98000"/>
                <a:shade val="100000"/>
                <a:satMod val="100000"/>
                <a:lumMod val="100000"/>
              </a:schemeClr>
            </a:gs>
            <a:gs pos="100000">
              <a:schemeClr val="accent2">
                <a:hueOff val="-3280644"/>
                <a:satOff val="-6315"/>
                <a:lumOff val="441"/>
                <a:alphaOff val="0"/>
                <a:shade val="72000"/>
                <a:satMod val="120000"/>
                <a:lumMod val="100000"/>
              </a:schemeClr>
            </a:gs>
          </a:gsLst>
          <a:lin ang="5400000" scaled="0"/>
        </a:gradFill>
        <a:ln w="9525" cap="flat" cmpd="sng" algn="ctr">
          <a:solidFill>
            <a:schemeClr val="accent2">
              <a:hueOff val="-3280644"/>
              <a:satOff val="-6315"/>
              <a:lumOff val="441"/>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10E320F0-D6D3-B24F-B278-FFEFF8795D26}">
      <dsp:nvSpPr>
        <dsp:cNvPr id="0" name=""/>
        <dsp:cNvSpPr/>
      </dsp:nvSpPr>
      <dsp:spPr>
        <a:xfrm>
          <a:off x="0" y="276404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Co-create solutions with Technicians + Product teams → buy-in</a:t>
          </a:r>
        </a:p>
      </dsp:txBody>
      <dsp:txXfrm>
        <a:off x="0" y="2764042"/>
        <a:ext cx="6683374" cy="921160"/>
      </dsp:txXfrm>
    </dsp:sp>
    <dsp:sp modelId="{4C095FC1-6AF5-734F-960E-5EBC9C6F4559}">
      <dsp:nvSpPr>
        <dsp:cNvPr id="0" name=""/>
        <dsp:cNvSpPr/>
      </dsp:nvSpPr>
      <dsp:spPr>
        <a:xfrm>
          <a:off x="0" y="3685202"/>
          <a:ext cx="6683374" cy="0"/>
        </a:xfrm>
        <a:prstGeom prst="line">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w="9525" cap="flat" cmpd="sng" algn="ctr">
          <a:solidFill>
            <a:schemeClr val="accent2">
              <a:hueOff val="-4374192"/>
              <a:satOff val="-8420"/>
              <a:lumOff val="588"/>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4076E621-F71B-BE4B-BD44-97193DD81835}">
      <dsp:nvSpPr>
        <dsp:cNvPr id="0" name=""/>
        <dsp:cNvSpPr/>
      </dsp:nvSpPr>
      <dsp:spPr>
        <a:xfrm>
          <a:off x="0" y="368520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Secure commitment to pilot A/B tests before full rollout</a:t>
          </a:r>
        </a:p>
      </dsp:txBody>
      <dsp:txXfrm>
        <a:off x="0" y="3685202"/>
        <a:ext cx="6683374" cy="921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7D681-C070-E448-A966-DE72042AB6BF}">
      <dsp:nvSpPr>
        <dsp:cNvPr id="0" name=""/>
        <dsp:cNvSpPr/>
      </dsp:nvSpPr>
      <dsp:spPr>
        <a:xfrm>
          <a:off x="0" y="2216"/>
          <a:ext cx="10363200"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2D1730-995C-8649-9EA4-70C3C2966DD6}">
      <dsp:nvSpPr>
        <dsp:cNvPr id="0" name=""/>
        <dsp:cNvSpPr/>
      </dsp:nvSpPr>
      <dsp:spPr>
        <a:xfrm>
          <a:off x="0" y="2216"/>
          <a:ext cx="10363200" cy="151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Translated Customer Pain Points Into Clear, Actionable Priorities.</a:t>
          </a:r>
        </a:p>
      </dsp:txBody>
      <dsp:txXfrm>
        <a:off x="0" y="2216"/>
        <a:ext cx="10363200" cy="1511636"/>
      </dsp:txXfrm>
    </dsp:sp>
    <dsp:sp modelId="{45BCB666-99EB-D54E-96AD-DCDD9EFE3175}">
      <dsp:nvSpPr>
        <dsp:cNvPr id="0" name=""/>
        <dsp:cNvSpPr/>
      </dsp:nvSpPr>
      <dsp:spPr>
        <a:xfrm>
          <a:off x="0" y="1513852"/>
          <a:ext cx="10363200"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1EB1B5-F9E6-A444-A043-750381FBAFE7}">
      <dsp:nvSpPr>
        <dsp:cNvPr id="0" name=""/>
        <dsp:cNvSpPr/>
      </dsp:nvSpPr>
      <dsp:spPr>
        <a:xfrm>
          <a:off x="0" y="1513852"/>
          <a:ext cx="10363200" cy="151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Delivered </a:t>
          </a:r>
          <a:r>
            <a:rPr lang="en-US" sz="3500" b="1" kern="1200" dirty="0"/>
            <a:t>3 Actional Insights </a:t>
          </a:r>
          <a:r>
            <a:rPr lang="en-US" sz="3500" kern="1200" dirty="0"/>
            <a:t>Based On Customer Research Data Synthesis.</a:t>
          </a:r>
        </a:p>
      </dsp:txBody>
      <dsp:txXfrm>
        <a:off x="0" y="1513852"/>
        <a:ext cx="10363200" cy="1511636"/>
      </dsp:txXfrm>
    </dsp:sp>
    <dsp:sp modelId="{DA3EFEF4-035B-2B4F-AF4C-254D5843AE42}">
      <dsp:nvSpPr>
        <dsp:cNvPr id="0" name=""/>
        <dsp:cNvSpPr/>
      </dsp:nvSpPr>
      <dsp:spPr>
        <a:xfrm>
          <a:off x="0" y="3025489"/>
          <a:ext cx="10363200"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4A4401-7970-114B-9C44-5C5A21164B74}">
      <dsp:nvSpPr>
        <dsp:cNvPr id="0" name=""/>
        <dsp:cNvSpPr/>
      </dsp:nvSpPr>
      <dsp:spPr>
        <a:xfrm>
          <a:off x="0" y="3025489"/>
          <a:ext cx="10363200" cy="151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Partnered With Sales, Techs, Product To Redesign Pricing, Training, Technician Incentives, and Communication Flows.</a:t>
          </a:r>
        </a:p>
      </dsp:txBody>
      <dsp:txXfrm>
        <a:off x="0" y="3025489"/>
        <a:ext cx="10363200" cy="1511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B461A-5CDF-7542-A6C3-F9E37FBDAC68}">
      <dsp:nvSpPr>
        <dsp:cNvPr id="0" name=""/>
        <dsp:cNvSpPr/>
      </dsp:nvSpPr>
      <dsp:spPr>
        <a:xfrm>
          <a:off x="0" y="624464"/>
          <a:ext cx="8049986" cy="112437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1. Customers felt misled when real costs differed from the quoted promotional prices by sales. </a:t>
          </a:r>
        </a:p>
      </dsp:txBody>
      <dsp:txXfrm>
        <a:off x="54887" y="679351"/>
        <a:ext cx="7940212" cy="1014596"/>
      </dsp:txXfrm>
    </dsp:sp>
    <dsp:sp modelId="{8AD1C6C4-2AEF-3743-B2CD-93628B053895}">
      <dsp:nvSpPr>
        <dsp:cNvPr id="0" name=""/>
        <dsp:cNvSpPr/>
      </dsp:nvSpPr>
      <dsp:spPr>
        <a:xfrm>
          <a:off x="0" y="1838114"/>
          <a:ext cx="8049986" cy="112437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2.Technician incentives prioritized upsells over trust.</a:t>
          </a:r>
        </a:p>
      </dsp:txBody>
      <dsp:txXfrm>
        <a:off x="54887" y="1893001"/>
        <a:ext cx="7940212" cy="1014596"/>
      </dsp:txXfrm>
    </dsp:sp>
    <dsp:sp modelId="{AC2381A2-3F7E-F34A-9013-4DE1EF2BD715}">
      <dsp:nvSpPr>
        <dsp:cNvPr id="0" name=""/>
        <dsp:cNvSpPr/>
      </dsp:nvSpPr>
      <dsp:spPr>
        <a:xfrm>
          <a:off x="0" y="3051764"/>
          <a:ext cx="8049986" cy="112437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3. Post-visit communication was confusing or missing.</a:t>
          </a:r>
        </a:p>
      </dsp:txBody>
      <dsp:txXfrm>
        <a:off x="54887" y="3106651"/>
        <a:ext cx="7940212" cy="10145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00436-2AFA-4E42-A180-4A4E557E790C}">
      <dsp:nvSpPr>
        <dsp:cNvPr id="0" name=""/>
        <dsp:cNvSpPr/>
      </dsp:nvSpPr>
      <dsp:spPr>
        <a:xfrm>
          <a:off x="0" y="1479"/>
          <a:ext cx="10363200"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F24567-45C6-FB44-8106-1DAFD5325AD5}">
      <dsp:nvSpPr>
        <dsp:cNvPr id="0" name=""/>
        <dsp:cNvSpPr/>
      </dsp:nvSpPr>
      <dsp:spPr>
        <a:xfrm>
          <a:off x="0" y="1479"/>
          <a:ext cx="10363200" cy="1008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t>Journey Mapping Phase  </a:t>
          </a:r>
          <a:endParaRPr lang="en-US" sz="3100" kern="1200" dirty="0"/>
        </a:p>
      </dsp:txBody>
      <dsp:txXfrm>
        <a:off x="0" y="1479"/>
        <a:ext cx="10363200" cy="1008702"/>
      </dsp:txXfrm>
    </dsp:sp>
    <dsp:sp modelId="{A164AF4C-8C03-8942-B5EC-D9EB6DFD33C2}">
      <dsp:nvSpPr>
        <dsp:cNvPr id="0" name=""/>
        <dsp:cNvSpPr/>
      </dsp:nvSpPr>
      <dsp:spPr>
        <a:xfrm>
          <a:off x="0" y="1010182"/>
          <a:ext cx="10363200" cy="0"/>
        </a:xfrm>
        <a:prstGeom prst="line">
          <a:avLst/>
        </a:prstGeom>
        <a:solidFill>
          <a:schemeClr val="accent5">
            <a:hueOff val="7693906"/>
            <a:satOff val="-2748"/>
            <a:lumOff val="4412"/>
            <a:alphaOff val="0"/>
          </a:schemeClr>
        </a:solidFill>
        <a:ln w="15875" cap="flat" cmpd="sng" algn="ctr">
          <a:solidFill>
            <a:schemeClr val="accent5">
              <a:hueOff val="7693906"/>
              <a:satOff val="-2748"/>
              <a:lumOff val="4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BFCC25-1742-CB40-A689-DAA6E19E5996}">
      <dsp:nvSpPr>
        <dsp:cNvPr id="0" name=""/>
        <dsp:cNvSpPr/>
      </dsp:nvSpPr>
      <dsp:spPr>
        <a:xfrm>
          <a:off x="0" y="1010182"/>
          <a:ext cx="10363200" cy="1008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t>Solution Design Phase</a:t>
          </a:r>
          <a:r>
            <a:rPr lang="en-US" sz="3100" kern="1200" dirty="0"/>
            <a:t> (Co-create ideas, validate with users/stakeholders)</a:t>
          </a:r>
        </a:p>
      </dsp:txBody>
      <dsp:txXfrm>
        <a:off x="0" y="1010182"/>
        <a:ext cx="10363200" cy="1008702"/>
      </dsp:txXfrm>
    </dsp:sp>
    <dsp:sp modelId="{C0AEEB35-7156-FF4E-AAEB-1CE1B678CBAC}">
      <dsp:nvSpPr>
        <dsp:cNvPr id="0" name=""/>
        <dsp:cNvSpPr/>
      </dsp:nvSpPr>
      <dsp:spPr>
        <a:xfrm>
          <a:off x="0" y="2018884"/>
          <a:ext cx="10363200" cy="0"/>
        </a:xfrm>
        <a:prstGeom prst="line">
          <a:avLst/>
        </a:prstGeom>
        <a:solidFill>
          <a:schemeClr val="accent5">
            <a:hueOff val="15387812"/>
            <a:satOff val="-5496"/>
            <a:lumOff val="8825"/>
            <a:alphaOff val="0"/>
          </a:schemeClr>
        </a:solidFill>
        <a:ln w="15875" cap="flat" cmpd="sng" algn="ctr">
          <a:solidFill>
            <a:schemeClr val="accent5">
              <a:hueOff val="15387812"/>
              <a:satOff val="-5496"/>
              <a:lumOff val="88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0462B4-F13B-7141-A8E2-BECB59A6C998}">
      <dsp:nvSpPr>
        <dsp:cNvPr id="0" name=""/>
        <dsp:cNvSpPr/>
      </dsp:nvSpPr>
      <dsp:spPr>
        <a:xfrm>
          <a:off x="0" y="2018884"/>
          <a:ext cx="10363200" cy="1008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t>A/B Testing Phase</a:t>
          </a:r>
          <a:r>
            <a:rPr lang="en-US" sz="3100" kern="1200" dirty="0"/>
            <a:t> (Prototype, measure results)</a:t>
          </a:r>
        </a:p>
      </dsp:txBody>
      <dsp:txXfrm>
        <a:off x="0" y="2018884"/>
        <a:ext cx="10363200" cy="10087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56A4F-FC8F-4644-A025-10C1C2688C58}">
      <dsp:nvSpPr>
        <dsp:cNvPr id="0" name=""/>
        <dsp:cNvSpPr/>
      </dsp:nvSpPr>
      <dsp:spPr>
        <a:xfrm>
          <a:off x="0" y="0"/>
          <a:ext cx="585541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66AE43-FD44-FB47-A6FB-7027F626184D}">
      <dsp:nvSpPr>
        <dsp:cNvPr id="0" name=""/>
        <dsp:cNvSpPr/>
      </dsp:nvSpPr>
      <dsp:spPr>
        <a:xfrm>
          <a:off x="0" y="0"/>
          <a:ext cx="5855415" cy="96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Transparent Pricing Tools</a:t>
          </a:r>
        </a:p>
      </dsp:txBody>
      <dsp:txXfrm>
        <a:off x="0" y="0"/>
        <a:ext cx="5855415" cy="961860"/>
      </dsp:txXfrm>
    </dsp:sp>
    <dsp:sp modelId="{7E6B3BDF-3088-F94B-902A-BA3743565EC9}">
      <dsp:nvSpPr>
        <dsp:cNvPr id="0" name=""/>
        <dsp:cNvSpPr/>
      </dsp:nvSpPr>
      <dsp:spPr>
        <a:xfrm>
          <a:off x="0" y="961860"/>
          <a:ext cx="585541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842E46-D0BF-FE43-9303-8BD1BE85637D}">
      <dsp:nvSpPr>
        <dsp:cNvPr id="0" name=""/>
        <dsp:cNvSpPr/>
      </dsp:nvSpPr>
      <dsp:spPr>
        <a:xfrm>
          <a:off x="0" y="961860"/>
          <a:ext cx="5855415" cy="96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"Trust-first" Technician Training</a:t>
          </a:r>
        </a:p>
      </dsp:txBody>
      <dsp:txXfrm>
        <a:off x="0" y="961860"/>
        <a:ext cx="5855415" cy="961860"/>
      </dsp:txXfrm>
    </dsp:sp>
    <dsp:sp modelId="{21C44143-3813-8D4F-A4E2-260158630079}">
      <dsp:nvSpPr>
        <dsp:cNvPr id="0" name=""/>
        <dsp:cNvSpPr/>
      </dsp:nvSpPr>
      <dsp:spPr>
        <a:xfrm>
          <a:off x="0" y="1923721"/>
          <a:ext cx="585541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8CB350-BECC-724E-AC01-D6A42033FB69}">
      <dsp:nvSpPr>
        <dsp:cNvPr id="0" name=""/>
        <dsp:cNvSpPr/>
      </dsp:nvSpPr>
      <dsp:spPr>
        <a:xfrm>
          <a:off x="0" y="1923721"/>
          <a:ext cx="5855415" cy="96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Post-visit SMS Follow-up Clarity</a:t>
          </a:r>
        </a:p>
      </dsp:txBody>
      <dsp:txXfrm>
        <a:off x="0" y="1923721"/>
        <a:ext cx="5855415" cy="961860"/>
      </dsp:txXfrm>
    </dsp:sp>
    <dsp:sp modelId="{29368082-746E-7D47-95A2-2D713A67E647}">
      <dsp:nvSpPr>
        <dsp:cNvPr id="0" name=""/>
        <dsp:cNvSpPr/>
      </dsp:nvSpPr>
      <dsp:spPr>
        <a:xfrm>
          <a:off x="0" y="2885582"/>
          <a:ext cx="585541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A703F3-5CFA-DF4B-8DCA-FBCD60B5D7E2}">
      <dsp:nvSpPr>
        <dsp:cNvPr id="0" name=""/>
        <dsp:cNvSpPr/>
      </dsp:nvSpPr>
      <dsp:spPr>
        <a:xfrm>
          <a:off x="0" y="2885582"/>
          <a:ext cx="5855415" cy="96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Anchored Every Solution To Key KPIs (Cancellations, CSAT, Revenue).</a:t>
          </a:r>
        </a:p>
      </dsp:txBody>
      <dsp:txXfrm>
        <a:off x="0" y="2885582"/>
        <a:ext cx="5855415" cy="9618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62454-C11D-174A-890A-A304E94F308B}">
      <dsp:nvSpPr>
        <dsp:cNvPr id="0" name=""/>
        <dsp:cNvSpPr/>
      </dsp:nvSpPr>
      <dsp:spPr>
        <a:xfrm>
          <a:off x="0" y="0"/>
          <a:ext cx="6909479"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CF60E8D-D095-6445-84DC-F2ED6D556FED}">
      <dsp:nvSpPr>
        <dsp:cNvPr id="0" name=""/>
        <dsp:cNvSpPr/>
      </dsp:nvSpPr>
      <dsp:spPr>
        <a:xfrm>
          <a:off x="0" y="0"/>
          <a:ext cx="6909479" cy="96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dirty="0"/>
            <a:t>Cancellation Rate: 40% → 12%</a:t>
          </a:r>
        </a:p>
      </dsp:txBody>
      <dsp:txXfrm>
        <a:off x="0" y="0"/>
        <a:ext cx="6909479" cy="961860"/>
      </dsp:txXfrm>
    </dsp:sp>
    <dsp:sp modelId="{F15F1A33-72BD-FD4E-B4EE-A906D77CF599}">
      <dsp:nvSpPr>
        <dsp:cNvPr id="0" name=""/>
        <dsp:cNvSpPr/>
      </dsp:nvSpPr>
      <dsp:spPr>
        <a:xfrm>
          <a:off x="0" y="961860"/>
          <a:ext cx="6909479"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C221090-452A-7943-B15D-50A1B533970E}">
      <dsp:nvSpPr>
        <dsp:cNvPr id="0" name=""/>
        <dsp:cNvSpPr/>
      </dsp:nvSpPr>
      <dsp:spPr>
        <a:xfrm>
          <a:off x="0" y="961860"/>
          <a:ext cx="6909479" cy="96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dirty="0"/>
            <a:t>CSAT: 3.5 → 4.5/5</a:t>
          </a:r>
        </a:p>
      </dsp:txBody>
      <dsp:txXfrm>
        <a:off x="0" y="961860"/>
        <a:ext cx="6909479" cy="961860"/>
      </dsp:txXfrm>
    </dsp:sp>
    <dsp:sp modelId="{57C3E885-93CC-0F44-A430-1A8A01C1CB5C}">
      <dsp:nvSpPr>
        <dsp:cNvPr id="0" name=""/>
        <dsp:cNvSpPr/>
      </dsp:nvSpPr>
      <dsp:spPr>
        <a:xfrm>
          <a:off x="0" y="1923721"/>
          <a:ext cx="6909479"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21CD27B-2CAE-6A4E-B26B-936D9EABE953}">
      <dsp:nvSpPr>
        <dsp:cNvPr id="0" name=""/>
        <dsp:cNvSpPr/>
      </dsp:nvSpPr>
      <dsp:spPr>
        <a:xfrm>
          <a:off x="0" y="1923721"/>
          <a:ext cx="6909479" cy="96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dirty="0"/>
            <a:t>$9-10M in annualized revenue</a:t>
          </a:r>
        </a:p>
      </dsp:txBody>
      <dsp:txXfrm>
        <a:off x="0" y="1923721"/>
        <a:ext cx="6909479" cy="961860"/>
      </dsp:txXfrm>
    </dsp:sp>
    <dsp:sp modelId="{1C7C0EFF-C3B0-FB46-A7AD-4D1B93FFE59B}">
      <dsp:nvSpPr>
        <dsp:cNvPr id="0" name=""/>
        <dsp:cNvSpPr/>
      </dsp:nvSpPr>
      <dsp:spPr>
        <a:xfrm>
          <a:off x="0" y="2885582"/>
          <a:ext cx="6909479"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0740390-2AE3-D44C-B0E7-1A158188D5E4}">
      <dsp:nvSpPr>
        <dsp:cNvPr id="0" name=""/>
        <dsp:cNvSpPr/>
      </dsp:nvSpPr>
      <dsp:spPr>
        <a:xfrm>
          <a:off x="0" y="2885582"/>
          <a:ext cx="6909479" cy="96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dirty="0"/>
            <a:t>Technician satisfaction ↑</a:t>
          </a:r>
        </a:p>
      </dsp:txBody>
      <dsp:txXfrm>
        <a:off x="0" y="2885582"/>
        <a:ext cx="6909479" cy="9618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7T22:12:28.015"/>
    </inkml:context>
    <inkml:brush xml:id="br0">
      <inkml:brushProperty name="width" value="0.035" units="cm"/>
      <inkml:brushProperty name="height" value="0.035" units="cm"/>
      <inkml:brushProperty name="color" value="#E71224"/>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E5C24-5E81-6044-A16A-8544696C10F1}" type="datetimeFigureOut">
              <a:rPr lang="en-US" smtClean="0"/>
              <a:t>5/27/25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0CC8E-E43D-6F4E-A5F4-800DFF33CE91}" type="slidenum">
              <a:rPr lang="en-US" smtClean="0"/>
              <a:t>‹#›</a:t>
            </a:fld>
            <a:endParaRPr lang="en-US"/>
          </a:p>
        </p:txBody>
      </p:sp>
    </p:spTree>
    <p:extLst>
      <p:ext uri="{BB962C8B-B14F-4D97-AF65-F5344CB8AC3E}">
        <p14:creationId xmlns:p14="http://schemas.microsoft.com/office/powerpoint/2010/main" val="188687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13102-A74C-8254-C7D6-1CC1F99F81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39F933-349E-B34B-8C30-8FC7B088C1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04A3AD-FF78-A34C-2982-C499E6EC6EB2}"/>
              </a:ext>
            </a:extLst>
          </p:cNvPr>
          <p:cNvSpPr>
            <a:spLocks noGrp="1"/>
          </p:cNvSpPr>
          <p:nvPr>
            <p:ph type="body" idx="1"/>
          </p:nvPr>
        </p:nvSpPr>
        <p:spPr/>
        <p:txBody>
          <a:bodyPr/>
          <a:lstStyle/>
          <a:p>
            <a:pPr>
              <a:buNone/>
            </a:pPr>
            <a:r>
              <a:rPr lang="en-US" dirty="0"/>
              <a:t>Hi everyone — thanks for having me.</a:t>
            </a:r>
          </a:p>
          <a:p>
            <a:pPr>
              <a:buNone/>
            </a:pPr>
            <a:endParaRPr lang="en-US" dirty="0"/>
          </a:p>
          <a:p>
            <a:pPr>
              <a:buNone/>
            </a:pPr>
            <a:r>
              <a:rPr lang="en-US" dirty="0"/>
              <a:t>I'm excited to share a project where I led research for a Fortune 500 Telecom’s Fiber Internet Division.</a:t>
            </a:r>
          </a:p>
          <a:p>
            <a:pPr>
              <a:buNone/>
            </a:pPr>
            <a:r>
              <a:rPr lang="en-US" dirty="0"/>
              <a:t>The challenge was big: nearly $8M in potential revenue was walking out the door because customers were canceling during in-home technician visits.</a:t>
            </a:r>
          </a:p>
          <a:p>
            <a:pPr>
              <a:buNone/>
            </a:pPr>
            <a:r>
              <a:rPr lang="en-US" dirty="0"/>
              <a:t>My approach focused on something simple but powerful: </a:t>
            </a:r>
            <a:r>
              <a:rPr lang="en-US" b="1" dirty="0"/>
              <a:t>building trust</a:t>
            </a:r>
            <a:r>
              <a:rPr lang="en-US" dirty="0"/>
              <a:t> — between the customer, the technician, and the company.</a:t>
            </a:r>
          </a:p>
          <a:p>
            <a:pPr>
              <a:buNone/>
            </a:pPr>
            <a:r>
              <a:rPr lang="en-US" dirty="0"/>
              <a:t>By centering on the customer experience, we delivered solutions that not only reduced cancellations but also created lasting business impact.</a:t>
            </a:r>
          </a:p>
          <a:p>
            <a:r>
              <a:rPr lang="en-US" dirty="0"/>
              <a:t>Let’s walk through how I tackled the problem, what we uncovered, and the transformation that followed."</a:t>
            </a:r>
          </a:p>
          <a:p>
            <a:endParaRPr lang="en-US" dirty="0"/>
          </a:p>
        </p:txBody>
      </p:sp>
      <p:sp>
        <p:nvSpPr>
          <p:cNvPr id="4" name="Slide Number Placeholder 3">
            <a:extLst>
              <a:ext uri="{FF2B5EF4-FFF2-40B4-BE49-F238E27FC236}">
                <a16:creationId xmlns:a16="http://schemas.microsoft.com/office/drawing/2014/main" id="{32C9AC47-316A-1577-9955-4A63070CAEEC}"/>
              </a:ext>
            </a:extLst>
          </p:cNvPr>
          <p:cNvSpPr>
            <a:spLocks noGrp="1"/>
          </p:cNvSpPr>
          <p:nvPr>
            <p:ph type="sldNum" sz="quarter" idx="5"/>
          </p:nvPr>
        </p:nvSpPr>
        <p:spPr/>
        <p:txBody>
          <a:bodyPr/>
          <a:lstStyle/>
          <a:p>
            <a:fld id="{DCE0CC8E-E43D-6F4E-A5F4-800DFF33CE91}" type="slidenum">
              <a:rPr lang="en-US" smtClean="0"/>
              <a:t>1</a:t>
            </a:fld>
            <a:endParaRPr lang="en-US"/>
          </a:p>
        </p:txBody>
      </p:sp>
    </p:spTree>
    <p:extLst>
      <p:ext uri="{BB962C8B-B14F-4D97-AF65-F5344CB8AC3E}">
        <p14:creationId xmlns:p14="http://schemas.microsoft.com/office/powerpoint/2010/main" val="428892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3D819-6C87-83EC-A528-098D228AC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D250A-EB47-1DB6-F27D-CC7B89BCEF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AA59B4-EC3E-3585-763F-C79A944F7A67}"/>
              </a:ext>
            </a:extLst>
          </p:cNvPr>
          <p:cNvSpPr>
            <a:spLocks noGrp="1"/>
          </p:cNvSpPr>
          <p:nvPr>
            <p:ph type="body" idx="1"/>
          </p:nvPr>
        </p:nvSpPr>
        <p:spPr/>
        <p:txBody>
          <a:bodyPr/>
          <a:lstStyle/>
          <a:p>
            <a:pPr>
              <a:buNone/>
            </a:pPr>
            <a:r>
              <a:rPr lang="en-US" dirty="0"/>
              <a:t>I led the co-design and design thinking sessions where we developed three key solutions:</a:t>
            </a:r>
          </a:p>
          <a:p>
            <a:pPr>
              <a:buFont typeface="+mj-lt"/>
              <a:buAutoNum type="arabicPeriod"/>
            </a:pPr>
            <a:r>
              <a:rPr lang="en-US" dirty="0"/>
              <a:t>Transparent pricing tools to eliminate confusion and providing transparency and no hidden costs.</a:t>
            </a:r>
          </a:p>
          <a:p>
            <a:pPr>
              <a:buFont typeface="+mj-lt"/>
              <a:buAutoNum type="arabicPeriod"/>
            </a:pPr>
            <a:r>
              <a:rPr lang="en-US" dirty="0"/>
              <a:t>"Trust-first" technician training to prioritize customer relationships over upsells</a:t>
            </a:r>
          </a:p>
          <a:p>
            <a:pPr>
              <a:buFont typeface="+mj-lt"/>
              <a:buAutoNum type="arabicPeriod"/>
            </a:pPr>
            <a:r>
              <a:rPr lang="en-US" dirty="0"/>
              <a:t>Clear post-visit SMS follow-ups for better communication.</a:t>
            </a:r>
          </a:p>
          <a:p>
            <a:r>
              <a:rPr lang="en-US" dirty="0"/>
              <a:t>Each solution was anchored to key KPIs like cancellations, CSAT, and revenue.</a:t>
            </a:r>
          </a:p>
          <a:p>
            <a:endParaRPr lang="en-US" dirty="0"/>
          </a:p>
        </p:txBody>
      </p:sp>
      <p:sp>
        <p:nvSpPr>
          <p:cNvPr id="4" name="Slide Number Placeholder 3">
            <a:extLst>
              <a:ext uri="{FF2B5EF4-FFF2-40B4-BE49-F238E27FC236}">
                <a16:creationId xmlns:a16="http://schemas.microsoft.com/office/drawing/2014/main" id="{5556B646-D420-DEB9-79CC-F3AAEC5E9B80}"/>
              </a:ext>
            </a:extLst>
          </p:cNvPr>
          <p:cNvSpPr>
            <a:spLocks noGrp="1"/>
          </p:cNvSpPr>
          <p:nvPr>
            <p:ph type="sldNum" sz="quarter" idx="5"/>
          </p:nvPr>
        </p:nvSpPr>
        <p:spPr/>
        <p:txBody>
          <a:bodyPr/>
          <a:lstStyle/>
          <a:p>
            <a:fld id="{DCE0CC8E-E43D-6F4E-A5F4-800DFF33CE91}" type="slidenum">
              <a:rPr lang="en-US" smtClean="0"/>
              <a:t>10</a:t>
            </a:fld>
            <a:endParaRPr lang="en-US"/>
          </a:p>
        </p:txBody>
      </p:sp>
    </p:spTree>
    <p:extLst>
      <p:ext uri="{BB962C8B-B14F-4D97-AF65-F5344CB8AC3E}">
        <p14:creationId xmlns:p14="http://schemas.microsoft.com/office/powerpoint/2010/main" val="2321183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First, we reduced the </a:t>
            </a:r>
            <a:r>
              <a:rPr lang="en-US" b="1" dirty="0"/>
              <a:t>cancellation rate during technician installation visits</a:t>
            </a:r>
            <a:r>
              <a:rPr lang="en-US" dirty="0"/>
              <a:t> — from </a:t>
            </a:r>
            <a:r>
              <a:rPr lang="en-US" b="1" dirty="0"/>
              <a:t>40% down to just 12%</a:t>
            </a:r>
            <a:r>
              <a:rPr lang="en-US" dirty="0"/>
              <a:t>. This was a major improvement, meaning far fewer customers canceled when a technician came to install their fiber internet service.</a:t>
            </a:r>
          </a:p>
          <a:p>
            <a:pPr>
              <a:buNone/>
            </a:pPr>
            <a:r>
              <a:rPr lang="en-US" dirty="0"/>
              <a:t>Second, </a:t>
            </a:r>
            <a:r>
              <a:rPr lang="en-US" b="1" dirty="0"/>
              <a:t>technician CSAT scores</a:t>
            </a:r>
            <a:r>
              <a:rPr lang="en-US" dirty="0"/>
              <a:t> — how customers rated the installation experience — jumped from </a:t>
            </a:r>
            <a:r>
              <a:rPr lang="en-US" b="1" dirty="0"/>
              <a:t>3.5 to 4.5 out of 5</a:t>
            </a:r>
            <a:r>
              <a:rPr lang="en-US" dirty="0"/>
              <a:t>. A 29% improvement, largely due to building trust and setting clearer expectations.</a:t>
            </a:r>
          </a:p>
          <a:p>
            <a:pPr>
              <a:buNone/>
            </a:pPr>
            <a:r>
              <a:rPr lang="en-US" dirty="0"/>
              <a:t>Financially, this added up to a </a:t>
            </a:r>
            <a:r>
              <a:rPr lang="en-US" b="1" dirty="0"/>
              <a:t>$9 to $10 million annualized revenue impact</a:t>
            </a:r>
            <a:r>
              <a:rPr lang="en-US" dirty="0"/>
              <a:t>, simply by retaining more customers at the point of install.</a:t>
            </a:r>
          </a:p>
          <a:p>
            <a:r>
              <a:rPr lang="en-US" dirty="0"/>
              <a:t>And importantly, </a:t>
            </a:r>
            <a:r>
              <a:rPr lang="en-US" b="1" dirty="0"/>
              <a:t>technician satisfaction</a:t>
            </a:r>
            <a:r>
              <a:rPr lang="en-US" dirty="0"/>
              <a:t> improved as well. With incentives tied to customer satisfaction rather than upselling, technicians felt less pressure, more pride in their work, and ultimately delivered better service."</a:t>
            </a:r>
          </a:p>
          <a:p>
            <a:endParaRPr lang="en-US" dirty="0"/>
          </a:p>
        </p:txBody>
      </p:sp>
      <p:sp>
        <p:nvSpPr>
          <p:cNvPr id="4" name="Slide Number Placeholder 3"/>
          <p:cNvSpPr>
            <a:spLocks noGrp="1"/>
          </p:cNvSpPr>
          <p:nvPr>
            <p:ph type="sldNum" sz="quarter" idx="5"/>
          </p:nvPr>
        </p:nvSpPr>
        <p:spPr/>
        <p:txBody>
          <a:bodyPr/>
          <a:lstStyle/>
          <a:p>
            <a:fld id="{DCE0CC8E-E43D-6F4E-A5F4-800DFF33CE91}" type="slidenum">
              <a:rPr lang="en-US" smtClean="0"/>
              <a:t>11</a:t>
            </a:fld>
            <a:endParaRPr lang="en-US"/>
          </a:p>
        </p:txBody>
      </p:sp>
    </p:spTree>
    <p:extLst>
      <p:ext uri="{BB962C8B-B14F-4D97-AF65-F5344CB8AC3E}">
        <p14:creationId xmlns:p14="http://schemas.microsoft.com/office/powerpoint/2010/main" val="215314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Beyond solving the immediate problem, this project created lasting improvements.</a:t>
            </a:r>
          </a:p>
          <a:p>
            <a:pPr>
              <a:buNone/>
            </a:pPr>
            <a:endParaRPr lang="en-US" dirty="0"/>
          </a:p>
          <a:p>
            <a:pPr>
              <a:buNone/>
            </a:pPr>
            <a:r>
              <a:rPr lang="en-US" dirty="0"/>
              <a:t>'Ask the Expert' program integration would be like  giving customers live access to technicians after the consultation — building more trust and answering last-minute questions that could block conversions.</a:t>
            </a:r>
          </a:p>
          <a:p>
            <a:pPr>
              <a:buNone/>
            </a:pPr>
            <a:r>
              <a:rPr lang="en-US" dirty="0"/>
              <a:t>We also redesigned technician incentives, moving away from upselling quotas toward customer satisfaction and successful installs, reinforcing a trust-first mindset.</a:t>
            </a:r>
          </a:p>
          <a:p>
            <a:pPr>
              <a:buNone/>
            </a:pPr>
            <a:r>
              <a:rPr lang="en-US" dirty="0"/>
              <a:t>Our new post-visit SMS campaigns sent simple, friendly reminders that boosted follow-up conversions by 12%.</a:t>
            </a:r>
          </a:p>
          <a:p>
            <a:r>
              <a:rPr lang="en-US" dirty="0"/>
              <a:t>Finally, we invested in our team's future: we trained UX designers to conduct their own usability tests and short surveys. This scaled research capabilities and helped foster a truly user-centric culture across multiple product teams."</a:t>
            </a:r>
          </a:p>
          <a:p>
            <a:endParaRPr lang="en-US" dirty="0"/>
          </a:p>
        </p:txBody>
      </p:sp>
      <p:sp>
        <p:nvSpPr>
          <p:cNvPr id="4" name="Slide Number Placeholder 3"/>
          <p:cNvSpPr>
            <a:spLocks noGrp="1"/>
          </p:cNvSpPr>
          <p:nvPr>
            <p:ph type="sldNum" sz="quarter" idx="5"/>
          </p:nvPr>
        </p:nvSpPr>
        <p:spPr/>
        <p:txBody>
          <a:bodyPr/>
          <a:lstStyle/>
          <a:p>
            <a:fld id="{DCE0CC8E-E43D-6F4E-A5F4-800DFF33CE91}" type="slidenum">
              <a:rPr lang="en-US" smtClean="0"/>
              <a:t>12</a:t>
            </a:fld>
            <a:endParaRPr lang="en-US"/>
          </a:p>
        </p:txBody>
      </p:sp>
    </p:spTree>
    <p:extLst>
      <p:ext uri="{BB962C8B-B14F-4D97-AF65-F5344CB8AC3E}">
        <p14:creationId xmlns:p14="http://schemas.microsoft.com/office/powerpoint/2010/main" val="2601564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0CC8E-E43D-6F4E-A5F4-800DFF33CE91}" type="slidenum">
              <a:rPr lang="en-US" smtClean="0"/>
              <a:t>14</a:t>
            </a:fld>
            <a:endParaRPr lang="en-US"/>
          </a:p>
        </p:txBody>
      </p:sp>
    </p:spTree>
    <p:extLst>
      <p:ext uri="{BB962C8B-B14F-4D97-AF65-F5344CB8AC3E}">
        <p14:creationId xmlns:p14="http://schemas.microsoft.com/office/powerpoint/2010/main" val="3397885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0CC8E-E43D-6F4E-A5F4-800DFF33CE91}" type="slidenum">
              <a:rPr lang="en-US" smtClean="0"/>
              <a:t>15</a:t>
            </a:fld>
            <a:endParaRPr lang="en-US"/>
          </a:p>
        </p:txBody>
      </p:sp>
    </p:spTree>
    <p:extLst>
      <p:ext uri="{BB962C8B-B14F-4D97-AF65-F5344CB8AC3E}">
        <p14:creationId xmlns:p14="http://schemas.microsoft.com/office/powerpoint/2010/main" val="712982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0CC8E-E43D-6F4E-A5F4-800DFF33CE91}" type="slidenum">
              <a:rPr lang="en-US" smtClean="0"/>
              <a:t>16</a:t>
            </a:fld>
            <a:endParaRPr lang="en-US"/>
          </a:p>
        </p:txBody>
      </p:sp>
    </p:spTree>
    <p:extLst>
      <p:ext uri="{BB962C8B-B14F-4D97-AF65-F5344CB8AC3E}">
        <p14:creationId xmlns:p14="http://schemas.microsoft.com/office/powerpoint/2010/main" val="3696174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2000" dirty="0"/>
              <a:t>Our client was facing a major challenge: nearly </a:t>
            </a:r>
            <a:r>
              <a:rPr lang="en-US" sz="2000" b="1" dirty="0"/>
              <a:t>40% of customers canceled during in-home installation visits</a:t>
            </a:r>
            <a:r>
              <a:rPr lang="en-US" sz="2000" dirty="0"/>
              <a:t>, resulting in </a:t>
            </a:r>
            <a:r>
              <a:rPr lang="en-US" sz="2000" b="1" dirty="0"/>
              <a:t>over $8 million in lost revenue</a:t>
            </a:r>
            <a:r>
              <a:rPr lang="en-US" sz="2000" dirty="0"/>
              <a:t> and damage to the brand’s reputation.</a:t>
            </a:r>
          </a:p>
          <a:p>
            <a:pPr>
              <a:buNone/>
            </a:pPr>
            <a:r>
              <a:rPr lang="en-US" sz="2000" b="1" dirty="0"/>
              <a:t>Our mission was clear:</a:t>
            </a:r>
            <a:r>
              <a:rPr lang="en-US" sz="2000" dirty="0"/>
              <a:t> understand </a:t>
            </a:r>
            <a:r>
              <a:rPr lang="en-US" sz="2000" i="1" dirty="0"/>
              <a:t>why</a:t>
            </a:r>
            <a:r>
              <a:rPr lang="en-US" sz="2000" dirty="0"/>
              <a:t> customers were canceling — and </a:t>
            </a:r>
            <a:r>
              <a:rPr lang="en-US" sz="2000" i="1" dirty="0"/>
              <a:t>fix it</a:t>
            </a:r>
            <a:r>
              <a:rPr lang="en-US" sz="2000" dirty="0"/>
              <a:t>.</a:t>
            </a:r>
          </a:p>
          <a:p>
            <a:pPr>
              <a:buNone/>
            </a:pPr>
            <a:r>
              <a:rPr lang="en-US" sz="2000" dirty="0"/>
              <a:t>Even with the technician at the customer’s home, many chose not to complete the installation.</a:t>
            </a:r>
          </a:p>
          <a:p>
            <a:pPr>
              <a:buNone/>
            </a:pPr>
            <a:r>
              <a:rPr lang="en-US" sz="2000" dirty="0"/>
              <a:t>Customer satisfaction scores were low, averaging </a:t>
            </a:r>
            <a:r>
              <a:rPr lang="en-US" sz="2000" b="1" dirty="0"/>
              <a:t>3.5 out of 5</a:t>
            </a:r>
            <a:r>
              <a:rPr lang="en-US" sz="2000" dirty="0"/>
              <a:t>, signaling frustration and mistrust in the process.</a:t>
            </a:r>
          </a:p>
          <a:p>
            <a:pPr>
              <a:buNone/>
            </a:pPr>
            <a:r>
              <a:rPr lang="en-US" sz="2000" dirty="0"/>
              <a:t>At the same time, competitors like T-Mobile were winning over customers with </a:t>
            </a:r>
            <a:r>
              <a:rPr lang="en-US" sz="2000" b="1" dirty="0"/>
              <a:t>simpler, more transparent pricing</a:t>
            </a:r>
            <a:r>
              <a:rPr lang="en-US" sz="2000" dirty="0"/>
              <a:t>, making it easier for consumers to choose them instead.</a:t>
            </a:r>
          </a:p>
          <a:p>
            <a:r>
              <a:rPr lang="en-US" sz="2000" dirty="0"/>
              <a:t>It became clear we needed to </a:t>
            </a:r>
            <a:r>
              <a:rPr lang="en-US" sz="2000" b="1" dirty="0"/>
              <a:t>rebuild trust, simplify the experience</a:t>
            </a:r>
            <a:r>
              <a:rPr lang="en-US" sz="2000" dirty="0"/>
              <a:t>, and </a:t>
            </a:r>
            <a:r>
              <a:rPr lang="en-US" sz="2000" b="1" dirty="0"/>
              <a:t>remove friction points</a:t>
            </a:r>
            <a:r>
              <a:rPr lang="en-US" sz="2000" dirty="0"/>
              <a:t> to stop losing customers at the most critical moment.</a:t>
            </a:r>
          </a:p>
          <a:p>
            <a:endParaRPr lang="en-US" sz="1400" b="0" i="0" dirty="0"/>
          </a:p>
        </p:txBody>
      </p:sp>
      <p:sp>
        <p:nvSpPr>
          <p:cNvPr id="4" name="Slide Number Placeholder 3"/>
          <p:cNvSpPr>
            <a:spLocks noGrp="1"/>
          </p:cNvSpPr>
          <p:nvPr>
            <p:ph type="sldNum" sz="quarter" idx="5"/>
          </p:nvPr>
        </p:nvSpPr>
        <p:spPr/>
        <p:txBody>
          <a:bodyPr/>
          <a:lstStyle/>
          <a:p>
            <a:fld id="{DCE0CC8E-E43D-6F4E-A5F4-800DFF33CE91}" type="slidenum">
              <a:rPr lang="en-US" smtClean="0"/>
              <a:t>2</a:t>
            </a:fld>
            <a:endParaRPr lang="en-US"/>
          </a:p>
        </p:txBody>
      </p:sp>
    </p:spTree>
    <p:extLst>
      <p:ext uri="{BB962C8B-B14F-4D97-AF65-F5344CB8AC3E}">
        <p14:creationId xmlns:p14="http://schemas.microsoft.com/office/powerpoint/2010/main" val="172199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To tackle the problem, I started by </a:t>
            </a:r>
            <a:r>
              <a:rPr lang="en-US" b="1" dirty="0"/>
              <a:t>building a strong research foundation</a:t>
            </a:r>
            <a:r>
              <a:rPr lang="en-US" dirty="0"/>
              <a:t>.</a:t>
            </a:r>
          </a:p>
          <a:p>
            <a:pPr>
              <a:buNone/>
            </a:pPr>
            <a:r>
              <a:rPr lang="en-US" dirty="0"/>
              <a:t>First, I conducted </a:t>
            </a:r>
            <a:r>
              <a:rPr lang="en-US" b="1" dirty="0"/>
              <a:t>secondary research</a:t>
            </a:r>
            <a:r>
              <a:rPr lang="en-US" dirty="0"/>
              <a:t> — analyzing </a:t>
            </a:r>
            <a:r>
              <a:rPr lang="en-US" b="1" dirty="0"/>
              <a:t>non-buyer surveys</a:t>
            </a:r>
            <a:r>
              <a:rPr lang="en-US" dirty="0"/>
              <a:t>, running </a:t>
            </a:r>
            <a:r>
              <a:rPr lang="en-US" b="1" dirty="0"/>
              <a:t>mystery shopping exercises</a:t>
            </a:r>
            <a:r>
              <a:rPr lang="en-US" dirty="0"/>
              <a:t>, and reviewing </a:t>
            </a:r>
            <a:r>
              <a:rPr lang="en-US" b="1" dirty="0"/>
              <a:t>internal data</a:t>
            </a:r>
            <a:r>
              <a:rPr lang="en-US" dirty="0"/>
              <a:t> to uncover early patterns behind customer cancellations.</a:t>
            </a:r>
          </a:p>
          <a:p>
            <a:pPr>
              <a:buNone/>
            </a:pPr>
            <a:r>
              <a:rPr lang="en-US" dirty="0"/>
              <a:t>Then, I developed a </a:t>
            </a:r>
            <a:r>
              <a:rPr lang="en-US" b="1" dirty="0"/>
              <a:t>stakeholder map</a:t>
            </a:r>
            <a:r>
              <a:rPr lang="en-US" dirty="0"/>
              <a:t> to make sure I understood the full ecosystem — engaging with </a:t>
            </a:r>
            <a:r>
              <a:rPr lang="en-US" b="1" dirty="0"/>
              <a:t>sales consultants, technicians</a:t>
            </a:r>
            <a:r>
              <a:rPr lang="en-US" dirty="0"/>
              <a:t>, and leaders across </a:t>
            </a:r>
            <a:r>
              <a:rPr lang="en-US" b="1" dirty="0"/>
              <a:t>sales, product, marketing, and installations</a:t>
            </a:r>
            <a:r>
              <a:rPr lang="en-US" dirty="0"/>
              <a:t>.</a:t>
            </a:r>
          </a:p>
          <a:p>
            <a:pPr>
              <a:buNone/>
            </a:pPr>
            <a:r>
              <a:rPr lang="en-US" dirty="0"/>
              <a:t>As our work evolved, I also brought in </a:t>
            </a:r>
            <a:r>
              <a:rPr lang="en-US" b="1" dirty="0"/>
              <a:t>Legal and Pricing teams</a:t>
            </a:r>
            <a:r>
              <a:rPr lang="en-US" dirty="0"/>
              <a:t> to ensure that any solutions we designed would align with compliance and pricing transparency requirements.</a:t>
            </a:r>
          </a:p>
          <a:p>
            <a:r>
              <a:rPr lang="en-US" dirty="0"/>
              <a:t>By combining deep research with early stakeholder engagement, I was able to gather a </a:t>
            </a:r>
            <a:r>
              <a:rPr lang="en-US" b="1" dirty="0"/>
              <a:t>360-degree view</a:t>
            </a:r>
            <a:r>
              <a:rPr lang="en-US" dirty="0"/>
              <a:t> of the problem and set the stage for alignment and action.</a:t>
            </a:r>
          </a:p>
        </p:txBody>
      </p:sp>
      <p:sp>
        <p:nvSpPr>
          <p:cNvPr id="4" name="Slide Number Placeholder 3"/>
          <p:cNvSpPr>
            <a:spLocks noGrp="1"/>
          </p:cNvSpPr>
          <p:nvPr>
            <p:ph type="sldNum" sz="quarter" idx="5"/>
          </p:nvPr>
        </p:nvSpPr>
        <p:spPr/>
        <p:txBody>
          <a:bodyPr/>
          <a:lstStyle/>
          <a:p>
            <a:fld id="{DCE0CC8E-E43D-6F4E-A5F4-800DFF33CE91}" type="slidenum">
              <a:rPr lang="en-US" smtClean="0"/>
              <a:t>3</a:t>
            </a:fld>
            <a:endParaRPr lang="en-US"/>
          </a:p>
        </p:txBody>
      </p:sp>
    </p:spTree>
    <p:extLst>
      <p:ext uri="{BB962C8B-B14F-4D97-AF65-F5344CB8AC3E}">
        <p14:creationId xmlns:p14="http://schemas.microsoft.com/office/powerpoint/2010/main" val="425335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Early and clear alignment was critical to the success of this project.</a:t>
            </a:r>
          </a:p>
          <a:p>
            <a:pPr>
              <a:buNone/>
            </a:pPr>
            <a:r>
              <a:rPr lang="en-US" dirty="0"/>
              <a:t>I made sure that </a:t>
            </a:r>
            <a:r>
              <a:rPr lang="en-US" b="1" dirty="0"/>
              <a:t>everyone was bought into the research approach from the beginning</a:t>
            </a:r>
            <a:r>
              <a:rPr lang="en-US" dirty="0"/>
              <a:t>.</a:t>
            </a:r>
          </a:p>
          <a:p>
            <a:pPr>
              <a:buNone/>
            </a:pPr>
            <a:r>
              <a:rPr lang="en-US" dirty="0"/>
              <a:t>We kicked things off with a </a:t>
            </a:r>
            <a:r>
              <a:rPr lang="en-US" b="1" dirty="0"/>
              <a:t>stakeholder kickoff meeting</a:t>
            </a:r>
            <a:r>
              <a:rPr lang="en-US" dirty="0"/>
              <a:t> — where we clarified roles, responsibilities, and agreed on who the decision-makers would be.</a:t>
            </a:r>
          </a:p>
          <a:p>
            <a:pPr>
              <a:buNone/>
            </a:pPr>
            <a:r>
              <a:rPr lang="en-US" dirty="0"/>
              <a:t>We then </a:t>
            </a:r>
            <a:r>
              <a:rPr lang="en-US" b="1" dirty="0"/>
              <a:t>refined the initial research objective together</a:t>
            </a:r>
            <a:r>
              <a:rPr lang="en-US" dirty="0"/>
              <a:t> to ensure it supported both business goals and user needs.</a:t>
            </a:r>
          </a:p>
          <a:p>
            <a:pPr>
              <a:buNone/>
            </a:pPr>
            <a:r>
              <a:rPr lang="en-US" dirty="0"/>
              <a:t>To build even deeper buy-in, we </a:t>
            </a:r>
            <a:r>
              <a:rPr lang="en-US" b="1" dirty="0"/>
              <a:t>co-created the key research questions</a:t>
            </a:r>
            <a:r>
              <a:rPr lang="en-US" dirty="0"/>
              <a:t> with stakeholders, which also helped surface any early concerns that could have derailed us later.</a:t>
            </a:r>
          </a:p>
          <a:p>
            <a:r>
              <a:rPr lang="en-US" dirty="0"/>
              <a:t>Finally, I </a:t>
            </a:r>
            <a:r>
              <a:rPr lang="en-US" b="1" dirty="0"/>
              <a:t>set clear expectations</a:t>
            </a:r>
            <a:r>
              <a:rPr lang="en-US" dirty="0"/>
              <a:t> about deliverables, timelines, and how updates would be communicated throughout the project, so there would be no surprises along the way.</a:t>
            </a:r>
          </a:p>
          <a:p>
            <a:endParaRPr lang="en-US" dirty="0"/>
          </a:p>
        </p:txBody>
      </p:sp>
      <p:sp>
        <p:nvSpPr>
          <p:cNvPr id="4" name="Slide Number Placeholder 3"/>
          <p:cNvSpPr>
            <a:spLocks noGrp="1"/>
          </p:cNvSpPr>
          <p:nvPr>
            <p:ph type="sldNum" sz="quarter" idx="5"/>
          </p:nvPr>
        </p:nvSpPr>
        <p:spPr/>
        <p:txBody>
          <a:bodyPr/>
          <a:lstStyle/>
          <a:p>
            <a:fld id="{DCE0CC8E-E43D-6F4E-A5F4-800DFF33CE91}" type="slidenum">
              <a:rPr lang="en-US" smtClean="0"/>
              <a:t>4</a:t>
            </a:fld>
            <a:endParaRPr lang="en-US"/>
          </a:p>
        </p:txBody>
      </p:sp>
    </p:spTree>
    <p:extLst>
      <p:ext uri="{BB962C8B-B14F-4D97-AF65-F5344CB8AC3E}">
        <p14:creationId xmlns:p14="http://schemas.microsoft.com/office/powerpoint/2010/main" val="486548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We prioritized </a:t>
            </a:r>
            <a:r>
              <a:rPr lang="en-US" b="1" dirty="0"/>
              <a:t>depth over breadth</a:t>
            </a:r>
            <a:r>
              <a:rPr lang="en-US" dirty="0"/>
              <a:t> to move quickly and meaningfully.</a:t>
            </a:r>
          </a:p>
          <a:p>
            <a:pPr>
              <a:buFont typeface="Arial" panose="020B0604020202020204" pitchFamily="34" charset="0"/>
              <a:buChar char="•"/>
            </a:pPr>
            <a:r>
              <a:rPr lang="en-US" dirty="0"/>
              <a:t>I lead with </a:t>
            </a:r>
            <a:r>
              <a:rPr lang="en-US" b="1" dirty="0"/>
              <a:t>Secondary Research</a:t>
            </a:r>
            <a:r>
              <a:rPr lang="en-US" dirty="0"/>
              <a:t> — analyzing existing data and reviewing mystery shopper experiences to uncover early signals.</a:t>
            </a:r>
          </a:p>
          <a:p>
            <a:pPr>
              <a:buFont typeface="Arial" panose="020B0604020202020204" pitchFamily="34" charset="0"/>
              <a:buChar char="•"/>
            </a:pPr>
            <a:r>
              <a:rPr lang="en-US" b="1" dirty="0"/>
              <a:t>In-depth interviews and technician shadowing</a:t>
            </a:r>
            <a:r>
              <a:rPr lang="en-US" dirty="0"/>
              <a:t> helped expose the human reasons behind why customers were canceling.</a:t>
            </a:r>
          </a:p>
          <a:p>
            <a:pPr>
              <a:buFont typeface="Arial" panose="020B0604020202020204" pitchFamily="34" charset="0"/>
              <a:buChar char="•"/>
            </a:pPr>
            <a:r>
              <a:rPr lang="en-US" b="1" dirty="0"/>
              <a:t>Sales call audits</a:t>
            </a:r>
            <a:r>
              <a:rPr lang="en-US" dirty="0"/>
              <a:t> revealed root causes further upstream in the customer journey.</a:t>
            </a:r>
          </a:p>
          <a:p>
            <a:pPr>
              <a:buFont typeface="Arial" panose="020B0604020202020204" pitchFamily="34" charset="0"/>
              <a:buChar char="•"/>
            </a:pPr>
            <a:r>
              <a:rPr lang="en-US" dirty="0"/>
              <a:t>Finally, </a:t>
            </a:r>
            <a:r>
              <a:rPr lang="en-US" b="1" dirty="0"/>
              <a:t>targeted surveys</a:t>
            </a:r>
            <a:r>
              <a:rPr lang="en-US" dirty="0"/>
              <a:t> confirmed that </a:t>
            </a:r>
            <a:r>
              <a:rPr lang="en-US" b="1" dirty="0"/>
              <a:t>pricing confusion</a:t>
            </a:r>
            <a:r>
              <a:rPr lang="en-US" dirty="0"/>
              <a:t> was the number 1 driver of cancellations.</a:t>
            </a:r>
          </a:p>
          <a:p>
            <a:r>
              <a:rPr lang="en-US" dirty="0"/>
              <a:t>This </a:t>
            </a:r>
            <a:r>
              <a:rPr lang="en-US" b="1" dirty="0"/>
              <a:t>lean, focused approach</a:t>
            </a:r>
            <a:r>
              <a:rPr lang="en-US" dirty="0"/>
              <a:t> allowed us to align stakeholders and build momentum </a:t>
            </a:r>
            <a:r>
              <a:rPr lang="en-US" b="1" dirty="0"/>
              <a:t>within weeks, not months</a:t>
            </a:r>
            <a:r>
              <a:rPr lang="en-US" dirty="0"/>
              <a:t> — which was critical for a $9–10M problem.</a:t>
            </a:r>
          </a:p>
          <a:p>
            <a:endParaRPr lang="en-US" dirty="0"/>
          </a:p>
        </p:txBody>
      </p:sp>
      <p:sp>
        <p:nvSpPr>
          <p:cNvPr id="4" name="Slide Number Placeholder 3"/>
          <p:cNvSpPr>
            <a:spLocks noGrp="1"/>
          </p:cNvSpPr>
          <p:nvPr>
            <p:ph type="sldNum" sz="quarter" idx="5"/>
          </p:nvPr>
        </p:nvSpPr>
        <p:spPr/>
        <p:txBody>
          <a:bodyPr/>
          <a:lstStyle/>
          <a:p>
            <a:fld id="{DCE0CC8E-E43D-6F4E-A5F4-800DFF33CE91}" type="slidenum">
              <a:rPr lang="en-US" smtClean="0"/>
              <a:t>5</a:t>
            </a:fld>
            <a:endParaRPr lang="en-US"/>
          </a:p>
        </p:txBody>
      </p:sp>
    </p:spTree>
    <p:extLst>
      <p:ext uri="{BB962C8B-B14F-4D97-AF65-F5344CB8AC3E}">
        <p14:creationId xmlns:p14="http://schemas.microsoft.com/office/powerpoint/2010/main" val="2634379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0CC8E-E43D-6F4E-A5F4-800DFF33CE91}" type="slidenum">
              <a:rPr lang="en-US" smtClean="0"/>
              <a:t>6</a:t>
            </a:fld>
            <a:endParaRPr lang="en-US"/>
          </a:p>
        </p:txBody>
      </p:sp>
    </p:spTree>
    <p:extLst>
      <p:ext uri="{BB962C8B-B14F-4D97-AF65-F5344CB8AC3E}">
        <p14:creationId xmlns:p14="http://schemas.microsoft.com/office/powerpoint/2010/main" val="102970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Managing the problem meant using research insights </a:t>
            </a:r>
            <a:r>
              <a:rPr lang="en-US" b="1" dirty="0"/>
              <a:t>as a direct blueprint for action</a:t>
            </a:r>
            <a:r>
              <a:rPr lang="en-US" dirty="0"/>
              <a:t> — not just reporting what was wrong.</a:t>
            </a:r>
          </a:p>
          <a:p>
            <a:pPr>
              <a:buNone/>
            </a:pPr>
            <a:r>
              <a:rPr lang="en-US" dirty="0"/>
              <a:t>I didn’t stop at findings. I </a:t>
            </a:r>
            <a:r>
              <a:rPr lang="en-US" b="1" dirty="0"/>
              <a:t>led design thinking sessions</a:t>
            </a:r>
            <a:r>
              <a:rPr lang="en-US" dirty="0"/>
              <a:t> with cross-functional teams, where we used </a:t>
            </a:r>
            <a:r>
              <a:rPr lang="en-US" b="1" dirty="0"/>
              <a:t>How Might We</a:t>
            </a:r>
            <a:r>
              <a:rPr lang="en-US" dirty="0"/>
              <a:t> prompts and </a:t>
            </a:r>
            <a:r>
              <a:rPr lang="en-US" b="1" dirty="0"/>
              <a:t>crazy 8s brainstorming</a:t>
            </a:r>
            <a:r>
              <a:rPr lang="en-US" dirty="0"/>
              <a:t> to generate creative, customer-centered solutions.</a:t>
            </a:r>
          </a:p>
          <a:p>
            <a:pPr>
              <a:buNone/>
            </a:pPr>
            <a:r>
              <a:rPr lang="en-US" dirty="0"/>
              <a:t>Every idea we pursued was </a:t>
            </a:r>
            <a:r>
              <a:rPr lang="en-US" b="1" dirty="0"/>
              <a:t>directly tied to a measurable business goal</a:t>
            </a:r>
            <a:r>
              <a:rPr lang="en-US" dirty="0"/>
              <a:t> — reducing cancellations, improving CSAT, and increasing revenue.</a:t>
            </a:r>
          </a:p>
          <a:p>
            <a:r>
              <a:rPr lang="en-US" dirty="0"/>
              <a:t>This approach kept everyone focused on </a:t>
            </a:r>
            <a:r>
              <a:rPr lang="en-US" b="1" dirty="0"/>
              <a:t>outcomes</a:t>
            </a:r>
            <a:r>
              <a:rPr lang="en-US" dirty="0"/>
              <a:t>, not just activities, and helped drive momentum from insight to execution.</a:t>
            </a:r>
          </a:p>
        </p:txBody>
      </p:sp>
      <p:sp>
        <p:nvSpPr>
          <p:cNvPr id="4" name="Slide Number Placeholder 3"/>
          <p:cNvSpPr>
            <a:spLocks noGrp="1"/>
          </p:cNvSpPr>
          <p:nvPr>
            <p:ph type="sldNum" sz="quarter" idx="5"/>
          </p:nvPr>
        </p:nvSpPr>
        <p:spPr/>
        <p:txBody>
          <a:bodyPr/>
          <a:lstStyle/>
          <a:p>
            <a:fld id="{DCE0CC8E-E43D-6F4E-A5F4-800DFF33CE91}" type="slidenum">
              <a:rPr lang="en-US" smtClean="0"/>
              <a:t>7</a:t>
            </a:fld>
            <a:endParaRPr lang="en-US"/>
          </a:p>
        </p:txBody>
      </p:sp>
    </p:spTree>
    <p:extLst>
      <p:ext uri="{BB962C8B-B14F-4D97-AF65-F5344CB8AC3E}">
        <p14:creationId xmlns:p14="http://schemas.microsoft.com/office/powerpoint/2010/main" val="2203333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err="1"/>
              <a:t>irst</a:t>
            </a:r>
            <a:r>
              <a:rPr lang="en-US" dirty="0"/>
              <a:t>, customers often felt misled because the promotional prices they were quoted during the sales process didn’t match the real costs once the technician arrived. That immediate gap eroded trust before the service even began.</a:t>
            </a:r>
          </a:p>
          <a:p>
            <a:pPr>
              <a:buNone/>
            </a:pPr>
            <a:r>
              <a:rPr lang="en-US" b="1" dirty="0"/>
              <a:t>Second</a:t>
            </a:r>
            <a:r>
              <a:rPr lang="en-US" dirty="0"/>
              <a:t>, technician incentives were tied to upselling. Instead of focusing purely on getting the customer successfully installed and satisfied, there was pressure to add more services — and customers could feel that, which further damaged trust.</a:t>
            </a:r>
          </a:p>
          <a:p>
            <a:pPr>
              <a:buNone/>
            </a:pPr>
            <a:r>
              <a:rPr lang="en-US" b="1" dirty="0"/>
              <a:t>Third</a:t>
            </a:r>
            <a:r>
              <a:rPr lang="en-US" dirty="0"/>
              <a:t>, after a technician visit, the follow-up communication was either confusing, unclear, or sometimes completely missing. Customers were left unsure of next steps, making it easier for them to abandon the service altogether.</a:t>
            </a:r>
          </a:p>
          <a:p>
            <a:r>
              <a:rPr lang="en-US" dirty="0"/>
              <a:t>Together, these issues created a perfect storm for cancellations — and gave us a clear path for what we needed to fix.</a:t>
            </a:r>
          </a:p>
          <a:p>
            <a:endParaRPr lang="en-US" dirty="0"/>
          </a:p>
        </p:txBody>
      </p:sp>
      <p:sp>
        <p:nvSpPr>
          <p:cNvPr id="4" name="Slide Number Placeholder 3"/>
          <p:cNvSpPr>
            <a:spLocks noGrp="1"/>
          </p:cNvSpPr>
          <p:nvPr>
            <p:ph type="sldNum" sz="quarter" idx="5"/>
          </p:nvPr>
        </p:nvSpPr>
        <p:spPr/>
        <p:txBody>
          <a:bodyPr/>
          <a:lstStyle/>
          <a:p>
            <a:fld id="{DCE0CC8E-E43D-6F4E-A5F4-800DFF33CE91}" type="slidenum">
              <a:rPr lang="en-US" smtClean="0"/>
              <a:t>8</a:t>
            </a:fld>
            <a:endParaRPr lang="en-US"/>
          </a:p>
        </p:txBody>
      </p:sp>
    </p:spTree>
    <p:extLst>
      <p:ext uri="{BB962C8B-B14F-4D97-AF65-F5344CB8AC3E}">
        <p14:creationId xmlns:p14="http://schemas.microsoft.com/office/powerpoint/2010/main" val="13162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Journey Mapping Phase</a:t>
            </a:r>
            <a:r>
              <a:rPr lang="en-US" dirty="0"/>
              <a:t>:</a:t>
            </a:r>
            <a:br>
              <a:rPr lang="en-US" dirty="0"/>
            </a:br>
            <a:r>
              <a:rPr lang="en-US" dirty="0"/>
              <a:t>I lead the journey mapping phase to visualize the customer experience and identify key pain points where cancellations occurred. This gave me a clear view of the problem areas that needed immediate attention.</a:t>
            </a:r>
          </a:p>
          <a:p>
            <a:pPr>
              <a:buNone/>
            </a:pPr>
            <a:r>
              <a:rPr lang="en-US" b="1" dirty="0"/>
              <a:t>Solution Design Phase</a:t>
            </a:r>
            <a:r>
              <a:rPr lang="en-US" dirty="0"/>
              <a:t>:</a:t>
            </a:r>
            <a:br>
              <a:rPr lang="en-US" dirty="0"/>
            </a:br>
            <a:r>
              <a:rPr lang="en-US" dirty="0"/>
              <a:t>Next, I lead the solution design phase by co-creating potential solutions with stakeholders. I facilitated design thinking sessions to validate these solutions with users and key stakeholders to ensure they were aligned with both customer needs and business goals.</a:t>
            </a:r>
          </a:p>
          <a:p>
            <a:r>
              <a:rPr lang="en-US" b="1" dirty="0"/>
              <a:t>A/B Testing Phase</a:t>
            </a:r>
            <a:r>
              <a:rPr lang="en-US" dirty="0"/>
              <a:t>:</a:t>
            </a:r>
            <a:br>
              <a:rPr lang="en-US" dirty="0"/>
            </a:br>
            <a:r>
              <a:rPr lang="en-US" dirty="0"/>
              <a:t>Finally, I lead the A/B testing phase where I prototyped the solutions and measured the results. The data from these tests helped me refine the solutions to maximize impact on cancellations, CSAT, and revenue.</a:t>
            </a:r>
          </a:p>
          <a:p>
            <a:endParaRPr lang="en-US" dirty="0"/>
          </a:p>
        </p:txBody>
      </p:sp>
      <p:sp>
        <p:nvSpPr>
          <p:cNvPr id="4" name="Slide Number Placeholder 3"/>
          <p:cNvSpPr>
            <a:spLocks noGrp="1"/>
          </p:cNvSpPr>
          <p:nvPr>
            <p:ph type="sldNum" sz="quarter" idx="5"/>
          </p:nvPr>
        </p:nvSpPr>
        <p:spPr/>
        <p:txBody>
          <a:bodyPr/>
          <a:lstStyle/>
          <a:p>
            <a:fld id="{DCE0CC8E-E43D-6F4E-A5F4-800DFF33CE91}" type="slidenum">
              <a:rPr lang="en-US" smtClean="0"/>
              <a:t>9</a:t>
            </a:fld>
            <a:endParaRPr lang="en-US"/>
          </a:p>
        </p:txBody>
      </p:sp>
    </p:spTree>
    <p:extLst>
      <p:ext uri="{BB962C8B-B14F-4D97-AF65-F5344CB8AC3E}">
        <p14:creationId xmlns:p14="http://schemas.microsoft.com/office/powerpoint/2010/main" val="1682974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5/27/25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1.png"/><Relationship Id="rId7" Type="http://schemas.openxmlformats.org/officeDocument/2006/relationships/diagramLayout" Target="../diagrams/layout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Data" Target="../diagrams/data8.xml"/><Relationship Id="rId11" Type="http://schemas.openxmlformats.org/officeDocument/2006/relationships/image" Target="../media/image14.png"/><Relationship Id="rId5" Type="http://schemas.openxmlformats.org/officeDocument/2006/relationships/image" Target="../media/image3.png"/><Relationship Id="rId10" Type="http://schemas.microsoft.com/office/2007/relationships/diagramDrawing" Target="../diagrams/drawing8.xml"/><Relationship Id="rId4" Type="http://schemas.openxmlformats.org/officeDocument/2006/relationships/image" Target="../media/image13.jpeg"/><Relationship Id="rId9" Type="http://schemas.openxmlformats.org/officeDocument/2006/relationships/diagramColors" Target="../diagrams/colors8.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5.jpeg"/><Relationship Id="rId7" Type="http://schemas.openxmlformats.org/officeDocument/2006/relationships/diagramQuickStyle" Target="../diagrams/quickStyle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3.png"/><Relationship Id="rId9" Type="http://schemas.microsoft.com/office/2007/relationships/diagramDrawing" Target="../diagrams/drawing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diagramData" Target="../diagrams/data1.xml"/><Relationship Id="rId12"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11" Type="http://schemas.microsoft.com/office/2007/relationships/diagramDrawing" Target="../diagrams/drawing1.xml"/><Relationship Id="rId5" Type="http://schemas.openxmlformats.org/officeDocument/2006/relationships/image" Target="../media/image6.jpg"/><Relationship Id="rId10" Type="http://schemas.openxmlformats.org/officeDocument/2006/relationships/diagramColors" Target="../diagrams/colors1.xml"/><Relationship Id="rId4" Type="http://schemas.openxmlformats.org/officeDocument/2006/relationships/image" Target="../media/image5.pn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0.jpe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image" Target="../media/image12.svg"/><Relationship Id="rId4" Type="http://schemas.openxmlformats.org/officeDocument/2006/relationships/diagramData" Target="../diagrams/data6.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a:extLst>
            <a:ext uri="{FF2B5EF4-FFF2-40B4-BE49-F238E27FC236}">
              <a16:creationId xmlns:a16="http://schemas.microsoft.com/office/drawing/2014/main" id="{61AD8C03-8C54-8678-A300-C708369A3BD2}"/>
            </a:ext>
          </a:extLst>
        </p:cNvPr>
        <p:cNvGrpSpPr/>
        <p:nvPr/>
      </p:nvGrpSpPr>
      <p:grpSpPr>
        <a:xfrm>
          <a:off x="0" y="0"/>
          <a:ext cx="0" cy="0"/>
          <a:chOff x="0" y="0"/>
          <a:chExt cx="0" cy="0"/>
        </a:xfrm>
      </p:grpSpPr>
      <p:sp useBgFill="1">
        <p:nvSpPr>
          <p:cNvPr id="17426" name="Rectangle 17425">
            <a:extLst>
              <a:ext uri="{FF2B5EF4-FFF2-40B4-BE49-F238E27FC236}">
                <a16:creationId xmlns:a16="http://schemas.microsoft.com/office/drawing/2014/main" id="{105D43D2-1490-4958-AD83-D414E891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8" name="Rounded Rectangle 10">
            <a:extLst>
              <a:ext uri="{FF2B5EF4-FFF2-40B4-BE49-F238E27FC236}">
                <a16:creationId xmlns:a16="http://schemas.microsoft.com/office/drawing/2014/main" id="{F700C3BC-7DD4-402F-8748-72D8E125B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957486"/>
            <a:ext cx="425212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17410" name="Picture 2" descr="it technician installing wifi router in the apartment - fiber installation stock pictures, royalty-free photos &amp; images">
            <a:extLst>
              <a:ext uri="{FF2B5EF4-FFF2-40B4-BE49-F238E27FC236}">
                <a16:creationId xmlns:a16="http://schemas.microsoft.com/office/drawing/2014/main" id="{8A6B4596-DD9C-294A-7D59-82337BD30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891" r="30638" b="-2"/>
          <a:stretch/>
        </p:blipFill>
        <p:spPr bwMode="auto">
          <a:xfrm>
            <a:off x="7739933" y="1420328"/>
            <a:ext cx="3336236" cy="4014710"/>
          </a:xfrm>
          <a:prstGeom prst="rect">
            <a:avLst/>
          </a:prstGeom>
          <a:noFill/>
          <a:extLst>
            <a:ext uri="{909E8E84-426E-40DD-AFC4-6F175D3DCCD1}">
              <a14:hiddenFill xmlns:a14="http://schemas.microsoft.com/office/drawing/2010/main">
                <a:solidFill>
                  <a:srgbClr val="FFFFFF"/>
                </a:solidFill>
              </a14:hiddenFill>
            </a:ext>
          </a:extLst>
        </p:spPr>
      </p:pic>
      <p:pic>
        <p:nvPicPr>
          <p:cNvPr id="17430" name="Picture 17429">
            <a:extLst>
              <a:ext uri="{FF2B5EF4-FFF2-40B4-BE49-F238E27FC236}">
                <a16:creationId xmlns:a16="http://schemas.microsoft.com/office/drawing/2014/main" id="{F88C7E8E-4FA7-425C-A30A-4A73916FA4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719347-680B-A65A-23AE-2D3F7B2BDAED}"/>
              </a:ext>
            </a:extLst>
          </p:cNvPr>
          <p:cNvSpPr>
            <a:spLocks noGrp="1"/>
          </p:cNvSpPr>
          <p:nvPr>
            <p:ph type="ctrTitle"/>
          </p:nvPr>
        </p:nvSpPr>
        <p:spPr>
          <a:xfrm>
            <a:off x="522514" y="623659"/>
            <a:ext cx="6547757" cy="3131913"/>
          </a:xfrm>
          <a:solidFill>
            <a:schemeClr val="bg1">
              <a:lumMod val="95000"/>
            </a:schemeClr>
          </a:solidFill>
        </p:spPr>
        <p:txBody>
          <a:bodyPr vert="horz" lIns="91440" tIns="45720" rIns="91440" bIns="45720" rtlCol="0" anchor="b">
            <a:normAutofit fontScale="90000"/>
          </a:bodyPr>
          <a:lstStyle/>
          <a:p>
            <a:r>
              <a:rPr lang="en-US" dirty="0"/>
              <a:t>Reducing In-Home Service Cancellations</a:t>
            </a:r>
            <a:br>
              <a:rPr lang="en-US" dirty="0"/>
            </a:br>
            <a:br>
              <a:rPr lang="en-US" dirty="0"/>
            </a:br>
            <a:endParaRPr lang="en-US" dirty="0"/>
          </a:p>
        </p:txBody>
      </p:sp>
      <p:sp>
        <p:nvSpPr>
          <p:cNvPr id="5" name="TextBox 4">
            <a:extLst>
              <a:ext uri="{FF2B5EF4-FFF2-40B4-BE49-F238E27FC236}">
                <a16:creationId xmlns:a16="http://schemas.microsoft.com/office/drawing/2014/main" id="{03BF7644-D9BD-C6EE-CB8F-D2BD4A082752}"/>
              </a:ext>
            </a:extLst>
          </p:cNvPr>
          <p:cNvSpPr txBox="1"/>
          <p:nvPr/>
        </p:nvSpPr>
        <p:spPr>
          <a:xfrm>
            <a:off x="457199" y="3181714"/>
            <a:ext cx="6678385" cy="2125072"/>
          </a:xfrm>
          <a:prstGeom prst="rect">
            <a:avLst/>
          </a:prstGeom>
        </p:spPr>
        <p:txBody>
          <a:bodyPr vert="horz" lIns="91440" tIns="45720" rIns="91440" bIns="45720" rtlCol="0">
            <a:noAutofit/>
          </a:bodyPr>
          <a:lstStyle/>
          <a:p>
            <a:pPr algn="ctr" defTabSz="914400">
              <a:lnSpc>
                <a:spcPct val="120000"/>
              </a:lnSpc>
              <a:spcBef>
                <a:spcPts val="1000"/>
              </a:spcBef>
              <a:buClr>
                <a:schemeClr val="tx1"/>
              </a:buClr>
            </a:pPr>
            <a:r>
              <a:rPr lang="en-US" sz="3200" b="1" dirty="0"/>
              <a:t>A $9-10M Transformation</a:t>
            </a:r>
          </a:p>
          <a:p>
            <a:pPr algn="ctr" defTabSz="914400">
              <a:lnSpc>
                <a:spcPct val="120000"/>
              </a:lnSpc>
              <a:spcBef>
                <a:spcPts val="1000"/>
              </a:spcBef>
              <a:buClr>
                <a:schemeClr val="tx1"/>
              </a:buClr>
            </a:pPr>
            <a:endParaRPr lang="en-US" sz="2800" b="1" dirty="0"/>
          </a:p>
          <a:p>
            <a:pPr defTabSz="914400">
              <a:lnSpc>
                <a:spcPct val="120000"/>
              </a:lnSpc>
              <a:spcBef>
                <a:spcPts val="1000"/>
              </a:spcBef>
              <a:buClr>
                <a:schemeClr val="tx1"/>
              </a:buClr>
            </a:pPr>
            <a:r>
              <a:rPr lang="en-US" sz="2800" cap="none" dirty="0">
                <a:solidFill>
                  <a:schemeClr val="tx1">
                    <a:lumMod val="95000"/>
                    <a:lumOff val="5000"/>
                  </a:schemeClr>
                </a:solidFill>
              </a:rPr>
              <a:t>Client: Fortune 500 Telecom </a:t>
            </a:r>
          </a:p>
          <a:p>
            <a:pPr defTabSz="914400">
              <a:lnSpc>
                <a:spcPct val="120000"/>
              </a:lnSpc>
              <a:spcBef>
                <a:spcPts val="1000"/>
              </a:spcBef>
              <a:buClr>
                <a:schemeClr val="tx1"/>
              </a:buClr>
            </a:pPr>
            <a:r>
              <a:rPr lang="en-US" sz="2800" cap="none" dirty="0">
                <a:solidFill>
                  <a:schemeClr val="tx1">
                    <a:lumMod val="95000"/>
                    <a:lumOff val="5000"/>
                  </a:schemeClr>
                </a:solidFill>
              </a:rPr>
              <a:t>Fiber Internet Division</a:t>
            </a:r>
          </a:p>
          <a:p>
            <a:pPr defTabSz="914400">
              <a:lnSpc>
                <a:spcPct val="120000"/>
              </a:lnSpc>
              <a:spcBef>
                <a:spcPts val="1000"/>
              </a:spcBef>
              <a:buClr>
                <a:schemeClr val="tx1"/>
              </a:buClr>
            </a:pPr>
            <a:r>
              <a:rPr lang="en-US" sz="2800" dirty="0"/>
              <a:t>Lead CX Researcher: Sameena Khan</a:t>
            </a:r>
          </a:p>
        </p:txBody>
      </p:sp>
    </p:spTree>
    <p:extLst>
      <p:ext uri="{BB962C8B-B14F-4D97-AF65-F5344CB8AC3E}">
        <p14:creationId xmlns:p14="http://schemas.microsoft.com/office/powerpoint/2010/main" val="208465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a:extLst>
            <a:ext uri="{FF2B5EF4-FFF2-40B4-BE49-F238E27FC236}">
              <a16:creationId xmlns:a16="http://schemas.microsoft.com/office/drawing/2014/main" id="{483C87E8-3C43-3D04-C9C1-68033A0997C5}"/>
            </a:ext>
          </a:extLst>
        </p:cNvPr>
        <p:cNvGrpSpPr/>
        <p:nvPr/>
      </p:nvGrpSpPr>
      <p:grpSpPr>
        <a:xfrm>
          <a:off x="0" y="0"/>
          <a:ext cx="0" cy="0"/>
          <a:chOff x="0" y="0"/>
          <a:chExt cx="0" cy="0"/>
        </a:xfrm>
      </p:grpSpPr>
      <p:sp useBgFill="1">
        <p:nvSpPr>
          <p:cNvPr id="8278" name="Rectangle 8277">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80"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Fees and expenses with wooden pen Fees and expenses with wooden pen transparent pricing stock pictures, royalty-free photos &amp; images">
            <a:extLst>
              <a:ext uri="{FF2B5EF4-FFF2-40B4-BE49-F238E27FC236}">
                <a16:creationId xmlns:a16="http://schemas.microsoft.com/office/drawing/2014/main" id="{08FAB3CA-B275-6B1D-E3C6-1F55B296A60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45390" y="3589867"/>
            <a:ext cx="3961753" cy="2624662"/>
          </a:xfrm>
          <a:prstGeom prst="rect">
            <a:avLst/>
          </a:prstGeom>
          <a:noFill/>
          <a:extLst>
            <a:ext uri="{909E8E84-426E-40DD-AFC4-6F175D3DCCD1}">
              <a14:hiddenFill xmlns:a14="http://schemas.microsoft.com/office/drawing/2010/main">
                <a:solidFill>
                  <a:srgbClr val="FFFFFF"/>
                </a:solidFill>
              </a14:hiddenFill>
            </a:ext>
          </a:extLst>
        </p:spPr>
      </p:pic>
      <p:pic>
        <p:nvPicPr>
          <p:cNvPr id="8282" name="Picture 8281">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sp>
        <p:nvSpPr>
          <p:cNvPr id="2" name="Title 1">
            <a:extLst>
              <a:ext uri="{FF2B5EF4-FFF2-40B4-BE49-F238E27FC236}">
                <a16:creationId xmlns:a16="http://schemas.microsoft.com/office/drawing/2014/main" id="{E3B83D4C-AE52-C95D-86A2-39E922813A4D}"/>
              </a:ext>
            </a:extLst>
          </p:cNvPr>
          <p:cNvSpPr>
            <a:spLocks noGrp="1"/>
          </p:cNvSpPr>
          <p:nvPr>
            <p:ph type="title"/>
          </p:nvPr>
        </p:nvSpPr>
        <p:spPr>
          <a:xfrm>
            <a:off x="782513" y="618517"/>
            <a:ext cx="6500029" cy="1596177"/>
          </a:xfrm>
        </p:spPr>
        <p:txBody>
          <a:bodyPr>
            <a:normAutofit/>
          </a:bodyPr>
          <a:lstStyle/>
          <a:p>
            <a:pPr lvl="0"/>
            <a:br>
              <a:rPr lang="en-US" b="1" dirty="0"/>
            </a:br>
            <a:r>
              <a:rPr lang="en-US" b="1" dirty="0"/>
              <a:t>3 Trust-building Solutions</a:t>
            </a:r>
          </a:p>
        </p:txBody>
      </p:sp>
      <p:graphicFrame>
        <p:nvGraphicFramePr>
          <p:cNvPr id="5" name="Content Placeholder 2">
            <a:extLst>
              <a:ext uri="{FF2B5EF4-FFF2-40B4-BE49-F238E27FC236}">
                <a16:creationId xmlns:a16="http://schemas.microsoft.com/office/drawing/2014/main" id="{CB3DEC04-8A4C-69DD-920E-7A5CBF2755E0}"/>
              </a:ext>
            </a:extLst>
          </p:cNvPr>
          <p:cNvGraphicFramePr>
            <a:graphicFrameLocks noGrp="1"/>
          </p:cNvGraphicFramePr>
          <p:nvPr>
            <p:ph sz="quarter" idx="13"/>
            <p:extLst>
              <p:ext uri="{D42A27DB-BD31-4B8C-83A1-F6EECF244321}">
                <p14:modId xmlns:p14="http://schemas.microsoft.com/office/powerpoint/2010/main" val="655541409"/>
              </p:ext>
            </p:extLst>
          </p:nvPr>
        </p:nvGraphicFramePr>
        <p:xfrm>
          <a:off x="1054065" y="2367092"/>
          <a:ext cx="5855415" cy="384744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16" name="Group 15">
            <a:extLst>
              <a:ext uri="{FF2B5EF4-FFF2-40B4-BE49-F238E27FC236}">
                <a16:creationId xmlns:a16="http://schemas.microsoft.com/office/drawing/2014/main" id="{8CB23D5E-72F7-3C52-EE74-15F17926137E}"/>
              </a:ext>
            </a:extLst>
          </p:cNvPr>
          <p:cNvGrpSpPr/>
          <p:nvPr/>
        </p:nvGrpSpPr>
        <p:grpSpPr>
          <a:xfrm>
            <a:off x="7643039" y="618518"/>
            <a:ext cx="3766448" cy="2649616"/>
            <a:chOff x="7526552" y="4208382"/>
            <a:chExt cx="4688003" cy="2649618"/>
          </a:xfrm>
        </p:grpSpPr>
        <p:pic>
          <p:nvPicPr>
            <p:cNvPr id="9" name="Picture 8" descr="A screenshot of a wi-fi form&#10;&#10;AI-generated content may be incorrect.">
              <a:extLst>
                <a:ext uri="{FF2B5EF4-FFF2-40B4-BE49-F238E27FC236}">
                  <a16:creationId xmlns:a16="http://schemas.microsoft.com/office/drawing/2014/main" id="{2B62ABE0-E33F-9569-FF1E-CA44CE5A2D0C}"/>
                </a:ext>
              </a:extLst>
            </p:cNvPr>
            <p:cNvPicPr>
              <a:picLocks noChangeAspect="1"/>
            </p:cNvPicPr>
            <p:nvPr/>
          </p:nvPicPr>
          <p:blipFill>
            <a:blip r:embed="rId11"/>
            <a:stretch>
              <a:fillRect/>
            </a:stretch>
          </p:blipFill>
          <p:spPr>
            <a:xfrm>
              <a:off x="7526552" y="4208385"/>
              <a:ext cx="4688003" cy="2649615"/>
            </a:xfrm>
            <a:prstGeom prst="rect">
              <a:avLst/>
            </a:prstGeom>
          </p:spPr>
        </p:pic>
        <p:sp>
          <p:nvSpPr>
            <p:cNvPr id="13" name="TextBox 12">
              <a:extLst>
                <a:ext uri="{FF2B5EF4-FFF2-40B4-BE49-F238E27FC236}">
                  <a16:creationId xmlns:a16="http://schemas.microsoft.com/office/drawing/2014/main" id="{C5DA7D17-4084-23DA-1146-77FD315017CB}"/>
                </a:ext>
              </a:extLst>
            </p:cNvPr>
            <p:cNvSpPr txBox="1"/>
            <p:nvPr/>
          </p:nvSpPr>
          <p:spPr>
            <a:xfrm>
              <a:off x="7526552" y="4208382"/>
              <a:ext cx="4665447" cy="618517"/>
            </a:xfrm>
            <a:prstGeom prst="rect">
              <a:avLst/>
            </a:prstGeom>
            <a:solidFill>
              <a:schemeClr val="accent1">
                <a:lumMod val="20000"/>
                <a:lumOff val="80000"/>
              </a:schemeClr>
            </a:solidFill>
          </p:spPr>
          <p:txBody>
            <a:bodyPr wrap="square" rtlCol="0">
              <a:spAutoFit/>
            </a:bodyPr>
            <a:lstStyle/>
            <a:p>
              <a:endParaRPr lang="en-US"/>
            </a:p>
          </p:txBody>
        </p:sp>
      </p:grpSp>
    </p:spTree>
    <p:extLst>
      <p:ext uri="{BB962C8B-B14F-4D97-AF65-F5344CB8AC3E}">
        <p14:creationId xmlns:p14="http://schemas.microsoft.com/office/powerpoint/2010/main" val="7332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302" name="Rectangle 12301">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Customer satisfaction rating slider vector image">
            <a:extLst>
              <a:ext uri="{FF2B5EF4-FFF2-40B4-BE49-F238E27FC236}">
                <a16:creationId xmlns:a16="http://schemas.microsoft.com/office/drawing/2014/main" id="{6F548E3A-82E6-540D-AB9B-7323A9DCE7C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63544" y="2367092"/>
            <a:ext cx="3840815" cy="3840815"/>
          </a:xfrm>
          <a:prstGeom prst="rect">
            <a:avLst/>
          </a:prstGeom>
          <a:noFill/>
          <a:extLst>
            <a:ext uri="{909E8E84-426E-40DD-AFC4-6F175D3DCCD1}">
              <a14:hiddenFill xmlns:a14="http://schemas.microsoft.com/office/drawing/2010/main">
                <a:solidFill>
                  <a:srgbClr val="FFFFFF"/>
                </a:solidFill>
              </a14:hiddenFill>
            </a:ext>
          </a:extLst>
        </p:spPr>
      </p:pic>
      <p:pic>
        <p:nvPicPr>
          <p:cNvPr id="12304" name="Picture 12303">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6F22F2-830D-17C3-4FE3-72C44B9D13EE}"/>
              </a:ext>
            </a:extLst>
          </p:cNvPr>
          <p:cNvSpPr>
            <a:spLocks noGrp="1"/>
          </p:cNvSpPr>
          <p:nvPr>
            <p:ph type="title"/>
          </p:nvPr>
        </p:nvSpPr>
        <p:spPr>
          <a:xfrm>
            <a:off x="1054064" y="618517"/>
            <a:ext cx="5855416" cy="1596177"/>
          </a:xfrm>
        </p:spPr>
        <p:txBody>
          <a:bodyPr>
            <a:normAutofit/>
          </a:bodyPr>
          <a:lstStyle/>
          <a:p>
            <a:r>
              <a:rPr lang="en-US" dirty="0"/>
              <a:t>What Was the Outcome?</a:t>
            </a:r>
          </a:p>
        </p:txBody>
      </p:sp>
      <p:graphicFrame>
        <p:nvGraphicFramePr>
          <p:cNvPr id="5" name="Content Placeholder 2">
            <a:extLst>
              <a:ext uri="{FF2B5EF4-FFF2-40B4-BE49-F238E27FC236}">
                <a16:creationId xmlns:a16="http://schemas.microsoft.com/office/drawing/2014/main" id="{246FCC5F-B381-88E7-DEB5-A8ADBF486CB8}"/>
              </a:ext>
            </a:extLst>
          </p:cNvPr>
          <p:cNvGraphicFramePr>
            <a:graphicFrameLocks noGrp="1"/>
          </p:cNvGraphicFramePr>
          <p:nvPr>
            <p:ph sz="quarter" idx="13"/>
            <p:extLst>
              <p:ext uri="{D42A27DB-BD31-4B8C-83A1-F6EECF244321}">
                <p14:modId xmlns:p14="http://schemas.microsoft.com/office/powerpoint/2010/main" val="3543229714"/>
              </p:ext>
            </p:extLst>
          </p:nvPr>
        </p:nvGraphicFramePr>
        <p:xfrm>
          <a:off x="1054065" y="2367092"/>
          <a:ext cx="6909479" cy="38474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4401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8E65-BA60-A32F-8C11-FD92E240BA33}"/>
              </a:ext>
            </a:extLst>
          </p:cNvPr>
          <p:cNvSpPr>
            <a:spLocks noGrp="1"/>
          </p:cNvSpPr>
          <p:nvPr>
            <p:ph type="title"/>
          </p:nvPr>
        </p:nvSpPr>
        <p:spPr/>
        <p:txBody>
          <a:bodyPr/>
          <a:lstStyle/>
          <a:p>
            <a:r>
              <a:rPr lang="en-US" dirty="0"/>
              <a:t>Bonus Outcomes: Long-Term Impact</a:t>
            </a:r>
          </a:p>
        </p:txBody>
      </p:sp>
      <p:sp>
        <p:nvSpPr>
          <p:cNvPr id="3" name="Content Placeholder 2">
            <a:extLst>
              <a:ext uri="{FF2B5EF4-FFF2-40B4-BE49-F238E27FC236}">
                <a16:creationId xmlns:a16="http://schemas.microsoft.com/office/drawing/2014/main" id="{61729EBD-CD59-64CC-AEF4-8626AB04F15B}"/>
              </a:ext>
            </a:extLst>
          </p:cNvPr>
          <p:cNvSpPr>
            <a:spLocks noGrp="1"/>
          </p:cNvSpPr>
          <p:nvPr>
            <p:ph sz="quarter" idx="13"/>
          </p:nvPr>
        </p:nvSpPr>
        <p:spPr>
          <a:xfrm>
            <a:off x="913774" y="2024743"/>
            <a:ext cx="10363826" cy="4376057"/>
          </a:xfrm>
        </p:spPr>
        <p:txBody>
          <a:bodyPr>
            <a:normAutofit/>
          </a:bodyPr>
          <a:lstStyle/>
          <a:p>
            <a:pPr>
              <a:buNone/>
            </a:pPr>
            <a:r>
              <a:rPr lang="en-US" sz="3200" cap="none" dirty="0"/>
              <a:t>🔹 </a:t>
            </a:r>
            <a:r>
              <a:rPr lang="en-US" sz="3200" b="1" cap="none" dirty="0"/>
              <a:t>“Ask the Expert” program integration</a:t>
            </a:r>
          </a:p>
          <a:p>
            <a:pPr>
              <a:buNone/>
            </a:pPr>
            <a:r>
              <a:rPr lang="en-US" sz="3200" cap="none" dirty="0"/>
              <a:t>🔹 </a:t>
            </a:r>
            <a:r>
              <a:rPr lang="en-US" sz="3200" b="1" cap="none" dirty="0"/>
              <a:t>Technician incentive redesign</a:t>
            </a:r>
          </a:p>
          <a:p>
            <a:pPr>
              <a:buNone/>
            </a:pPr>
            <a:r>
              <a:rPr lang="en-US" sz="3200" cap="none" dirty="0"/>
              <a:t>🔹 </a:t>
            </a:r>
            <a:r>
              <a:rPr lang="en-US" sz="3200" b="1" cap="none" dirty="0"/>
              <a:t>Post-visit SMS campaigns</a:t>
            </a:r>
          </a:p>
          <a:p>
            <a:pPr>
              <a:buNone/>
            </a:pPr>
            <a:r>
              <a:rPr lang="en-US" sz="3200" cap="none" dirty="0"/>
              <a:t>🔹 </a:t>
            </a:r>
            <a:r>
              <a:rPr lang="en-US" sz="3200" b="1" cap="none" dirty="0"/>
              <a:t>UX Designer research training</a:t>
            </a:r>
            <a:br>
              <a:rPr lang="en-US" sz="3200" cap="none" dirty="0"/>
            </a:br>
            <a:endParaRPr lang="en-US" sz="3200" dirty="0"/>
          </a:p>
        </p:txBody>
      </p:sp>
    </p:spTree>
    <p:extLst>
      <p:ext uri="{BB962C8B-B14F-4D97-AF65-F5344CB8AC3E}">
        <p14:creationId xmlns:p14="http://schemas.microsoft.com/office/powerpoint/2010/main" val="246614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CD51-9E02-FEEE-6954-EA795AE82756}"/>
              </a:ext>
            </a:extLst>
          </p:cNvPr>
          <p:cNvSpPr>
            <a:spLocks noGrp="1"/>
          </p:cNvSpPr>
          <p:nvPr>
            <p:ph type="title"/>
          </p:nvPr>
        </p:nvSpPr>
        <p:spPr>
          <a:xfrm>
            <a:off x="750490" y="2630911"/>
            <a:ext cx="10364451" cy="1596177"/>
          </a:xfrm>
        </p:spPr>
        <p:txBody>
          <a:bodyPr/>
          <a:lstStyle/>
          <a:p>
            <a:r>
              <a:rPr lang="en-US" dirty="0"/>
              <a:t>APPENDIX</a:t>
            </a:r>
          </a:p>
        </p:txBody>
      </p:sp>
    </p:spTree>
    <p:extLst>
      <p:ext uri="{BB962C8B-B14F-4D97-AF65-F5344CB8AC3E}">
        <p14:creationId xmlns:p14="http://schemas.microsoft.com/office/powerpoint/2010/main" val="291191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D58954F-C5AC-4BE0-811D-8DFE18E3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59E835-CE77-4DCC-8EC3-1924094D3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6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FD6437-B940-B3DD-81C3-9267C070B278}"/>
              </a:ext>
            </a:extLst>
          </p:cNvPr>
          <p:cNvPicPr>
            <a:picLocks noChangeAspect="1"/>
          </p:cNvPicPr>
          <p:nvPr/>
        </p:nvPicPr>
        <p:blipFill>
          <a:blip r:embed="rId3"/>
          <a:srcRect l="35619" r="31288"/>
          <a:stretch/>
        </p:blipFill>
        <p:spPr>
          <a:xfrm>
            <a:off x="8157374" y="10"/>
            <a:ext cx="4034626" cy="6857990"/>
          </a:xfrm>
          <a:prstGeom prst="rect">
            <a:avLst/>
          </a:prstGeom>
        </p:spPr>
      </p:pic>
      <p:pic>
        <p:nvPicPr>
          <p:cNvPr id="22" name="Picture 21">
            <a:extLst>
              <a:ext uri="{FF2B5EF4-FFF2-40B4-BE49-F238E27FC236}">
                <a16:creationId xmlns:a16="http://schemas.microsoft.com/office/drawing/2014/main" id="{B03B59B5-123A-4DC5-87BD-6D3E22FA6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BFFAF7-8ADA-C874-2666-6D4F21437FCB}"/>
              </a:ext>
            </a:extLst>
          </p:cNvPr>
          <p:cNvSpPr>
            <a:spLocks noGrp="1"/>
          </p:cNvSpPr>
          <p:nvPr>
            <p:ph type="title"/>
          </p:nvPr>
        </p:nvSpPr>
        <p:spPr>
          <a:xfrm>
            <a:off x="440872" y="889121"/>
            <a:ext cx="11413672" cy="883712"/>
          </a:xfrm>
          <a:solidFill>
            <a:schemeClr val="bg1">
              <a:lumMod val="95000"/>
            </a:schemeClr>
          </a:solidFill>
        </p:spPr>
        <p:txBody>
          <a:bodyPr>
            <a:normAutofit/>
          </a:bodyPr>
          <a:lstStyle/>
          <a:p>
            <a:r>
              <a:rPr lang="en-US" dirty="0"/>
              <a:t>How Did I Manage the Research Synthesis?</a:t>
            </a:r>
          </a:p>
        </p:txBody>
      </p:sp>
      <p:sp>
        <p:nvSpPr>
          <p:cNvPr id="3" name="Content Placeholder 2">
            <a:extLst>
              <a:ext uri="{FF2B5EF4-FFF2-40B4-BE49-F238E27FC236}">
                <a16:creationId xmlns:a16="http://schemas.microsoft.com/office/drawing/2014/main" id="{966DA590-A9C7-22B0-7A0F-04A0DB874BEC}"/>
              </a:ext>
            </a:extLst>
          </p:cNvPr>
          <p:cNvSpPr>
            <a:spLocks noGrp="1"/>
          </p:cNvSpPr>
          <p:nvPr>
            <p:ph sz="quarter" idx="13"/>
          </p:nvPr>
        </p:nvSpPr>
        <p:spPr>
          <a:xfrm>
            <a:off x="779496" y="2214694"/>
            <a:ext cx="6672887" cy="4245979"/>
          </a:xfrm>
        </p:spPr>
        <p:txBody>
          <a:bodyPr>
            <a:normAutofit/>
          </a:bodyPr>
          <a:lstStyle/>
          <a:p>
            <a:pPr>
              <a:buNone/>
            </a:pPr>
            <a:r>
              <a:rPr lang="en-US" sz="2400" b="1" cap="none" dirty="0"/>
              <a:t>Data Collection &amp; Synthesis</a:t>
            </a:r>
            <a:endParaRPr lang="en-US" sz="2400" cap="none" dirty="0"/>
          </a:p>
          <a:p>
            <a:pPr>
              <a:buFont typeface="Arial" panose="020B0604020202020204" pitchFamily="34" charset="0"/>
              <a:buChar char="•"/>
            </a:pPr>
            <a:r>
              <a:rPr lang="en-US" sz="2400" cap="none" dirty="0"/>
              <a:t>Affinity Mapping, Theme Development, Quant Validation</a:t>
            </a:r>
          </a:p>
          <a:p>
            <a:r>
              <a:rPr lang="en-US" sz="2400" cap="none" dirty="0"/>
              <a:t>Invited Stakeholders to Collaborate </a:t>
            </a:r>
          </a:p>
          <a:p>
            <a:pPr>
              <a:buFont typeface="Arial" panose="020B0604020202020204" pitchFamily="34" charset="0"/>
              <a:buChar char="•"/>
            </a:pPr>
            <a:r>
              <a:rPr lang="en-US" sz="2400" cap="none" dirty="0"/>
              <a:t>Applied “3 Cs” Framework:</a:t>
            </a:r>
          </a:p>
          <a:p>
            <a:pPr marL="742950" lvl="1" indent="-285750">
              <a:buFont typeface="Arial" panose="020B0604020202020204" pitchFamily="34" charset="0"/>
              <a:buChar char="•"/>
            </a:pPr>
            <a:r>
              <a:rPr lang="en-US" sz="2400" cap="none" dirty="0"/>
              <a:t>Connect The Data Points</a:t>
            </a:r>
          </a:p>
          <a:p>
            <a:pPr marL="742950" lvl="1" indent="-285750">
              <a:buFont typeface="Arial" panose="020B0604020202020204" pitchFamily="34" charset="0"/>
              <a:buChar char="•"/>
            </a:pPr>
            <a:r>
              <a:rPr lang="en-US" sz="2400" cap="none" dirty="0"/>
              <a:t>Contextualize For Business And User Impact</a:t>
            </a:r>
          </a:p>
          <a:p>
            <a:pPr marL="742950" lvl="1" indent="-285750">
              <a:buFont typeface="Arial" panose="020B0604020202020204" pitchFamily="34" charset="0"/>
              <a:buChar char="•"/>
            </a:pPr>
            <a:r>
              <a:rPr lang="en-US" sz="2400" cap="none" dirty="0"/>
              <a:t>Concrete Next Steps</a:t>
            </a:r>
          </a:p>
          <a:p>
            <a:endParaRPr lang="en-US" dirty="0"/>
          </a:p>
        </p:txBody>
      </p:sp>
    </p:spTree>
    <p:extLst>
      <p:ext uri="{BB962C8B-B14F-4D97-AF65-F5344CB8AC3E}">
        <p14:creationId xmlns:p14="http://schemas.microsoft.com/office/powerpoint/2010/main" val="234470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0670-078A-2A5F-A27B-3D3B7939F7A4}"/>
              </a:ext>
            </a:extLst>
          </p:cNvPr>
          <p:cNvSpPr>
            <a:spLocks noGrp="1"/>
          </p:cNvSpPr>
          <p:nvPr>
            <p:ph type="title"/>
          </p:nvPr>
        </p:nvSpPr>
        <p:spPr/>
        <p:txBody>
          <a:bodyPr/>
          <a:lstStyle/>
          <a:p>
            <a:endParaRPr lang="en-US"/>
          </a:p>
        </p:txBody>
      </p:sp>
      <p:pic>
        <p:nvPicPr>
          <p:cNvPr id="7170" name="Picture 2">
            <a:extLst>
              <a:ext uri="{FF2B5EF4-FFF2-40B4-BE49-F238E27FC236}">
                <a16:creationId xmlns:a16="http://schemas.microsoft.com/office/drawing/2014/main" id="{9525432A-7B7D-43EA-FE79-E69E0503898D}"/>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0" y="129949"/>
            <a:ext cx="7421781" cy="34242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map of a journey&#10;&#10;AI-generated content may be incorrect.">
            <a:extLst>
              <a:ext uri="{FF2B5EF4-FFF2-40B4-BE49-F238E27FC236}">
                <a16:creationId xmlns:a16="http://schemas.microsoft.com/office/drawing/2014/main" id="{86805F33-5CA8-035D-F9D8-3969AB174804}"/>
              </a:ext>
            </a:extLst>
          </p:cNvPr>
          <p:cNvPicPr>
            <a:picLocks noChangeAspect="1"/>
          </p:cNvPicPr>
          <p:nvPr/>
        </p:nvPicPr>
        <p:blipFill>
          <a:blip r:embed="rId4"/>
          <a:stretch>
            <a:fillRect/>
          </a:stretch>
        </p:blipFill>
        <p:spPr>
          <a:xfrm>
            <a:off x="7421781" y="0"/>
            <a:ext cx="4770219" cy="355418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 name="Picture 2" descr="Usability Testing Case Study for My Website Portfolio as a UI/UX Designer |  by Ezrarahardian | Medium">
            <a:extLst>
              <a:ext uri="{FF2B5EF4-FFF2-40B4-BE49-F238E27FC236}">
                <a16:creationId xmlns:a16="http://schemas.microsoft.com/office/drawing/2014/main" id="{5FC6EEF3-7975-FB8C-92DB-DE4C7363A19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 y="3554186"/>
            <a:ext cx="7298872" cy="3173865"/>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6" name="Picture 5" descr="A screenshot of a test&#10;&#10;AI-generated content may be incorrect.">
            <a:extLst>
              <a:ext uri="{FF2B5EF4-FFF2-40B4-BE49-F238E27FC236}">
                <a16:creationId xmlns:a16="http://schemas.microsoft.com/office/drawing/2014/main" id="{022526D8-FDD3-7234-3838-FBFAEC7DCADA}"/>
              </a:ext>
            </a:extLst>
          </p:cNvPr>
          <p:cNvPicPr>
            <a:picLocks noChangeAspect="1"/>
          </p:cNvPicPr>
          <p:nvPr/>
        </p:nvPicPr>
        <p:blipFill>
          <a:blip r:embed="rId6"/>
          <a:stretch>
            <a:fillRect/>
          </a:stretch>
        </p:blipFill>
        <p:spPr>
          <a:xfrm>
            <a:off x="7421780" y="3684135"/>
            <a:ext cx="4770219" cy="304391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647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handing over keys">
            <a:extLst>
              <a:ext uri="{FF2B5EF4-FFF2-40B4-BE49-F238E27FC236}">
                <a16:creationId xmlns:a16="http://schemas.microsoft.com/office/drawing/2014/main" id="{3AAF4D94-6981-EEFE-561D-C1433D7DA897}"/>
              </a:ext>
            </a:extLst>
          </p:cNvPr>
          <p:cNvPicPr>
            <a:picLocks noChangeAspect="1"/>
          </p:cNvPicPr>
          <p:nvPr/>
        </p:nvPicPr>
        <p:blipFill>
          <a:blip r:embed="rId3"/>
          <a:srcRect l="24252" r="36574" b="-1"/>
          <a:stretch/>
        </p:blipFill>
        <p:spPr>
          <a:xfrm>
            <a:off x="20" y="10"/>
            <a:ext cx="4024741" cy="6857990"/>
          </a:xfrm>
          <a:prstGeom prst="rect">
            <a:avLst/>
          </a:prstGeom>
        </p:spPr>
      </p:pic>
      <p:sp>
        <p:nvSpPr>
          <p:cNvPr id="11" name="Rectangle 10">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A17C0B-8B6B-DE68-7F9D-60470453B710}"/>
              </a:ext>
            </a:extLst>
          </p:cNvPr>
          <p:cNvSpPr>
            <a:spLocks noGrp="1"/>
          </p:cNvSpPr>
          <p:nvPr>
            <p:ph type="title"/>
          </p:nvPr>
        </p:nvSpPr>
        <p:spPr>
          <a:xfrm>
            <a:off x="4465050" y="618517"/>
            <a:ext cx="6672886" cy="1596177"/>
          </a:xfrm>
        </p:spPr>
        <p:txBody>
          <a:bodyPr>
            <a:normAutofit/>
          </a:bodyPr>
          <a:lstStyle/>
          <a:p>
            <a:r>
              <a:rPr lang="en-US" b="1" dirty="0"/>
              <a:t>Key Takeaways</a:t>
            </a:r>
            <a:br>
              <a:rPr lang="en-US" b="1" dirty="0"/>
            </a:br>
            <a:endParaRPr lang="en-US" dirty="0"/>
          </a:p>
        </p:txBody>
      </p:sp>
      <p:sp>
        <p:nvSpPr>
          <p:cNvPr id="3" name="Content Placeholder 2">
            <a:extLst>
              <a:ext uri="{FF2B5EF4-FFF2-40B4-BE49-F238E27FC236}">
                <a16:creationId xmlns:a16="http://schemas.microsoft.com/office/drawing/2014/main" id="{AE7E1F4C-C4DF-0E85-1C9C-82E0D2689555}"/>
              </a:ext>
            </a:extLst>
          </p:cNvPr>
          <p:cNvSpPr>
            <a:spLocks noGrp="1"/>
          </p:cNvSpPr>
          <p:nvPr>
            <p:ph sz="quarter" idx="13"/>
          </p:nvPr>
        </p:nvSpPr>
        <p:spPr>
          <a:xfrm>
            <a:off x="4465048" y="2367092"/>
            <a:ext cx="6672887" cy="3424107"/>
          </a:xfrm>
        </p:spPr>
        <p:txBody>
          <a:bodyPr>
            <a:normAutofit/>
          </a:bodyPr>
          <a:lstStyle/>
          <a:p>
            <a:pPr>
              <a:buFont typeface="Arial" panose="020B0604020202020204" pitchFamily="34" charset="0"/>
              <a:buChar char="•"/>
            </a:pPr>
            <a:r>
              <a:rPr lang="en-US" sz="2400" dirty="0"/>
              <a:t>Price Transparency is non-negotiable</a:t>
            </a:r>
          </a:p>
          <a:p>
            <a:pPr>
              <a:buFont typeface="Arial" panose="020B0604020202020204" pitchFamily="34" charset="0"/>
              <a:buChar char="•"/>
            </a:pPr>
            <a:r>
              <a:rPr lang="en-US" sz="2400" dirty="0"/>
              <a:t>Technicians are trust brokers, not sellers</a:t>
            </a:r>
          </a:p>
          <a:p>
            <a:pPr>
              <a:buFont typeface="Arial" panose="020B0604020202020204" pitchFamily="34" charset="0"/>
              <a:buChar char="•"/>
            </a:pPr>
            <a:r>
              <a:rPr lang="en-US" sz="2400" dirty="0"/>
              <a:t>Reducing post-visit friction boosts retention</a:t>
            </a:r>
          </a:p>
          <a:p>
            <a:endParaRPr lang="en-US" dirty="0"/>
          </a:p>
        </p:txBody>
      </p:sp>
    </p:spTree>
    <p:extLst>
      <p:ext uri="{BB962C8B-B14F-4D97-AF65-F5344CB8AC3E}">
        <p14:creationId xmlns:p14="http://schemas.microsoft.com/office/powerpoint/2010/main" val="3194236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4F7D3D9C-B868-41E0-AC6B-0CEDDA3D9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3EFBBCCA-E851-463D-A9E1-5F35DF6B31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group of colorful smiley faces&#10;&#10;AI-generated content may be incorrect.">
            <a:extLst>
              <a:ext uri="{FF2B5EF4-FFF2-40B4-BE49-F238E27FC236}">
                <a16:creationId xmlns:a16="http://schemas.microsoft.com/office/drawing/2014/main" id="{47F13D1D-4929-657E-7E09-159E5CA1EBED}"/>
              </a:ext>
            </a:extLst>
          </p:cNvPr>
          <p:cNvPicPr>
            <a:picLocks noChangeAspect="1"/>
          </p:cNvPicPr>
          <p:nvPr/>
        </p:nvPicPr>
        <p:blipFill>
          <a:blip r:embed="rId4"/>
          <a:srcRect l="8551" r="14141" b="2"/>
          <a:stretch/>
        </p:blipFill>
        <p:spPr>
          <a:xfrm>
            <a:off x="8157374" y="1"/>
            <a:ext cx="4034626" cy="3428999"/>
          </a:xfrm>
          <a:prstGeom prst="rect">
            <a:avLst/>
          </a:prstGeom>
          <a:scene3d>
            <a:camera prst="orthographicFront"/>
            <a:lightRig rig="threePt" dir="t">
              <a:rot lat="0" lon="0" rev="2700000"/>
            </a:lightRig>
          </a:scene3d>
          <a:sp3d contourW="6350">
            <a:bevelT h="38100"/>
            <a:contourClr>
              <a:srgbClr val="C0C0C0"/>
            </a:contourClr>
          </a:sp3d>
        </p:spPr>
      </p:pic>
      <p:pic>
        <p:nvPicPr>
          <p:cNvPr id="5" name="Picture 4" descr="A person holding his hands to his ears&#10;&#10;AI-generated content may be incorrect.">
            <a:extLst>
              <a:ext uri="{FF2B5EF4-FFF2-40B4-BE49-F238E27FC236}">
                <a16:creationId xmlns:a16="http://schemas.microsoft.com/office/drawing/2014/main" id="{BFF346E9-9E15-443C-7E28-B6A8E32DEC52}"/>
              </a:ext>
            </a:extLst>
          </p:cNvPr>
          <p:cNvPicPr>
            <a:picLocks noChangeAspect="1"/>
          </p:cNvPicPr>
          <p:nvPr/>
        </p:nvPicPr>
        <p:blipFill>
          <a:blip r:embed="rId5"/>
          <a:srcRect l="14305" r="19805"/>
          <a:stretch/>
        </p:blipFill>
        <p:spPr>
          <a:xfrm>
            <a:off x="8157371" y="3428999"/>
            <a:ext cx="4034629" cy="3429000"/>
          </a:xfrm>
          <a:prstGeom prst="rect">
            <a:avLst/>
          </a:prstGeom>
          <a:scene3d>
            <a:camera prst="orthographicFront"/>
            <a:lightRig rig="threePt" dir="t">
              <a:rot lat="0" lon="0" rev="2700000"/>
            </a:lightRig>
          </a:scene3d>
          <a:sp3d contourW="6350">
            <a:bevelT h="38100"/>
            <a:contourClr>
              <a:srgbClr val="C0C0C0"/>
            </a:contourClr>
          </a:sp3d>
        </p:spPr>
      </p:pic>
      <p:cxnSp>
        <p:nvCxnSpPr>
          <p:cNvPr id="76" name="Straight Connector 75">
            <a:extLst>
              <a:ext uri="{FF2B5EF4-FFF2-40B4-BE49-F238E27FC236}">
                <a16:creationId xmlns:a16="http://schemas.microsoft.com/office/drawing/2014/main" id="{5376D860-CEDA-4A40-8599-DCA4E19C5F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7371" y="3433232"/>
            <a:ext cx="3995298" cy="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1C2FA0C4-B80E-4B2A-A964-E3C69A88F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6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45DEC4C6-A336-46AE-991C-4D3A6073A6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EF4C26C1-3484-1DB4-B1E4-3F60F846FF6F}"/>
              </a:ext>
            </a:extLst>
          </p:cNvPr>
          <p:cNvSpPr>
            <a:spLocks noGrp="1"/>
          </p:cNvSpPr>
          <p:nvPr>
            <p:ph type="title"/>
          </p:nvPr>
        </p:nvSpPr>
        <p:spPr>
          <a:xfrm>
            <a:off x="868899" y="228547"/>
            <a:ext cx="6672886" cy="1596177"/>
          </a:xfrm>
        </p:spPr>
        <p:txBody>
          <a:bodyPr>
            <a:normAutofit/>
          </a:bodyPr>
          <a:lstStyle/>
          <a:p>
            <a:r>
              <a:rPr lang="en-US" dirty="0"/>
              <a:t>What was the problem?</a:t>
            </a:r>
          </a:p>
        </p:txBody>
      </p:sp>
      <p:graphicFrame>
        <p:nvGraphicFramePr>
          <p:cNvPr id="16" name="Content Placeholder 3">
            <a:extLst>
              <a:ext uri="{FF2B5EF4-FFF2-40B4-BE49-F238E27FC236}">
                <a16:creationId xmlns:a16="http://schemas.microsoft.com/office/drawing/2014/main" id="{D1173451-C56B-885F-5F3A-78E68EE4D1DB}"/>
              </a:ext>
            </a:extLst>
          </p:cNvPr>
          <p:cNvGraphicFramePr>
            <a:graphicFrameLocks noGrp="1"/>
          </p:cNvGraphicFramePr>
          <p:nvPr>
            <p:ph sz="quarter" idx="13"/>
            <p:extLst>
              <p:ext uri="{D42A27DB-BD31-4B8C-83A1-F6EECF244321}">
                <p14:modId xmlns:p14="http://schemas.microsoft.com/office/powerpoint/2010/main" val="940039042"/>
              </p:ext>
            </p:extLst>
          </p:nvPr>
        </p:nvGraphicFramePr>
        <p:xfrm>
          <a:off x="913774" y="2367092"/>
          <a:ext cx="6672887" cy="34241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7B10E9C5-B63E-0022-6F9B-2C253EE3FDFC}"/>
                  </a:ext>
                </a:extLst>
              </p14:cNvPr>
              <p14:cNvContentPartPr/>
              <p14:nvPr/>
            </p14:nvContentPartPr>
            <p14:xfrm>
              <a:off x="9870737" y="546043"/>
              <a:ext cx="360" cy="360"/>
            </p14:xfrm>
          </p:contentPart>
        </mc:Choice>
        <mc:Fallback xmlns="">
          <p:pic>
            <p:nvPicPr>
              <p:cNvPr id="28" name="Ink 27">
                <a:extLst>
                  <a:ext uri="{FF2B5EF4-FFF2-40B4-BE49-F238E27FC236}">
                    <a16:creationId xmlns:a16="http://schemas.microsoft.com/office/drawing/2014/main" id="{7B10E9C5-B63E-0022-6F9B-2C253EE3FDFC}"/>
                  </a:ext>
                </a:extLst>
              </p:cNvPr>
              <p:cNvPicPr/>
              <p:nvPr/>
            </p:nvPicPr>
            <p:blipFill>
              <a:blip r:embed="rId13"/>
              <a:stretch>
                <a:fillRect/>
              </a:stretch>
            </p:blipFill>
            <p:spPr>
              <a:xfrm>
                <a:off x="9864617" y="539923"/>
                <a:ext cx="12600" cy="12600"/>
              </a:xfrm>
              <a:prstGeom prst="rect">
                <a:avLst/>
              </a:prstGeom>
            </p:spPr>
          </p:pic>
        </mc:Fallback>
      </mc:AlternateContent>
      <p:sp>
        <p:nvSpPr>
          <p:cNvPr id="13" name="Connecteur droit 12">
            <a:extLst>
              <a:ext uri="{FF2B5EF4-FFF2-40B4-BE49-F238E27FC236}">
                <a16:creationId xmlns:a16="http://schemas.microsoft.com/office/drawing/2014/main" id="{D51C74BC-2661-42C3-9D81-F42F859EC147}"/>
              </a:ext>
            </a:extLst>
          </p:cNvPr>
          <p:cNvSpPr/>
          <p:nvPr/>
        </p:nvSpPr>
        <p:spPr>
          <a:xfrm rot="5400000">
            <a:off x="8765408" y="1643323"/>
            <a:ext cx="2194560" cy="0"/>
          </a:xfrm>
          <a:prstGeom prst="line">
            <a:avLst/>
          </a:prstGeom>
          <a:solidFill>
            <a:srgbClr val="E71224">
              <a:alpha val="5000"/>
            </a:srgbClr>
          </a:solidFill>
          <a:ln w="126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E71224"/>
              </a:solidFill>
            </a:endParaRPr>
          </a:p>
        </p:txBody>
      </p:sp>
      <p:sp>
        <p:nvSpPr>
          <p:cNvPr id="29" name="TextBox 28">
            <a:extLst>
              <a:ext uri="{FF2B5EF4-FFF2-40B4-BE49-F238E27FC236}">
                <a16:creationId xmlns:a16="http://schemas.microsoft.com/office/drawing/2014/main" id="{3A6B063B-E14F-0258-D98E-FD03CF403677}"/>
              </a:ext>
            </a:extLst>
          </p:cNvPr>
          <p:cNvSpPr txBox="1"/>
          <p:nvPr/>
        </p:nvSpPr>
        <p:spPr>
          <a:xfrm>
            <a:off x="2530900" y="1422112"/>
            <a:ext cx="3518682" cy="646331"/>
          </a:xfrm>
          <a:prstGeom prst="rect">
            <a:avLst/>
          </a:prstGeom>
          <a:noFill/>
        </p:spPr>
        <p:txBody>
          <a:bodyPr wrap="square" rtlCol="0">
            <a:spAutoFit/>
          </a:bodyPr>
          <a:lstStyle/>
          <a:p>
            <a:r>
              <a:rPr lang="en-US" sz="3600" dirty="0"/>
              <a:t> $8M Crisis</a:t>
            </a:r>
          </a:p>
        </p:txBody>
      </p:sp>
    </p:spTree>
    <p:extLst>
      <p:ext uri="{BB962C8B-B14F-4D97-AF65-F5344CB8AC3E}">
        <p14:creationId xmlns:p14="http://schemas.microsoft.com/office/powerpoint/2010/main" val="390748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people with colorful squares&#10;&#10;AI-generated content may be incorrect.">
            <a:extLst>
              <a:ext uri="{FF2B5EF4-FFF2-40B4-BE49-F238E27FC236}">
                <a16:creationId xmlns:a16="http://schemas.microsoft.com/office/drawing/2014/main" id="{889D257A-4B81-5EED-C6A5-56444A9AC618}"/>
              </a:ext>
            </a:extLst>
          </p:cNvPr>
          <p:cNvPicPr>
            <a:picLocks noChangeAspect="1"/>
          </p:cNvPicPr>
          <p:nvPr/>
        </p:nvPicPr>
        <p:blipFill>
          <a:blip r:embed="rId3"/>
          <a:stretch>
            <a:fillRect/>
          </a:stretch>
        </p:blipFill>
        <p:spPr>
          <a:xfrm>
            <a:off x="8085584" y="1981635"/>
            <a:ext cx="3840815" cy="3309826"/>
          </a:xfrm>
          <a:prstGeom prst="rect">
            <a:avLst/>
          </a:prstGeom>
          <a:scene3d>
            <a:camera prst="orthographicFront"/>
            <a:lightRig rig="threePt" dir="t">
              <a:rot lat="0" lon="0" rev="2700000"/>
            </a:lightRig>
          </a:scene3d>
          <a:sp3d contourW="6350">
            <a:bevelT h="38100"/>
            <a:contourClr>
              <a:srgbClr val="C0C0C0"/>
            </a:contourClr>
          </a:sp3d>
        </p:spPr>
      </p:pic>
      <p:pic>
        <p:nvPicPr>
          <p:cNvPr id="19" name="Picture 18">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79FBA0F1-4F6A-C454-AC69-13A924EC26B9}"/>
              </a:ext>
            </a:extLst>
          </p:cNvPr>
          <p:cNvSpPr>
            <a:spLocks noGrp="1"/>
          </p:cNvSpPr>
          <p:nvPr>
            <p:ph sz="quarter" idx="13"/>
          </p:nvPr>
        </p:nvSpPr>
        <p:spPr>
          <a:xfrm>
            <a:off x="547878" y="1789989"/>
            <a:ext cx="7537705" cy="4424547"/>
          </a:xfrm>
        </p:spPr>
        <p:txBody>
          <a:bodyPr>
            <a:normAutofit/>
          </a:bodyPr>
          <a:lstStyle/>
          <a:p>
            <a:pPr>
              <a:buNone/>
            </a:pPr>
            <a:r>
              <a:rPr lang="en-US" sz="3200" b="1" cap="none" dirty="0"/>
              <a:t>Research Foundations</a:t>
            </a:r>
            <a:endParaRPr lang="en-US" sz="3200" cap="none" dirty="0"/>
          </a:p>
          <a:p>
            <a:pPr>
              <a:buNone/>
            </a:pPr>
            <a:r>
              <a:rPr lang="en-US" sz="2800" b="1" cap="none" dirty="0"/>
              <a:t>Secondary Research:</a:t>
            </a:r>
            <a:r>
              <a:rPr lang="en-US" sz="2800" cap="none" dirty="0"/>
              <a:t> Non-buyer Survey Analysis | Mystery Shopping | Internal Data Review</a:t>
            </a:r>
          </a:p>
          <a:p>
            <a:pPr>
              <a:buNone/>
            </a:pPr>
            <a:r>
              <a:rPr lang="en-US" sz="2800" b="1" cap="none" dirty="0"/>
              <a:t>Stakeholder Map:</a:t>
            </a:r>
            <a:r>
              <a:rPr lang="en-US" sz="2800" cap="none" dirty="0"/>
              <a:t> Sales Consultants| Technicians | Heads Of Sales, Product, Marketing, and Installations</a:t>
            </a:r>
          </a:p>
          <a:p>
            <a:r>
              <a:rPr lang="en-US" sz="2800" b="1" cap="none" dirty="0"/>
              <a:t>Later Stage:</a:t>
            </a:r>
            <a:r>
              <a:rPr lang="en-US" sz="2800" cap="none" dirty="0"/>
              <a:t> Legal &amp; Pricing</a:t>
            </a:r>
          </a:p>
          <a:p>
            <a:pPr marL="0" indent="0">
              <a:buNone/>
            </a:pPr>
            <a:endParaRPr lang="en-US" dirty="0"/>
          </a:p>
        </p:txBody>
      </p:sp>
      <p:sp>
        <p:nvSpPr>
          <p:cNvPr id="2" name="Title 1">
            <a:extLst>
              <a:ext uri="{FF2B5EF4-FFF2-40B4-BE49-F238E27FC236}">
                <a16:creationId xmlns:a16="http://schemas.microsoft.com/office/drawing/2014/main" id="{D77F08AC-251D-C2DE-E57D-D6C33F7C9D35}"/>
              </a:ext>
            </a:extLst>
          </p:cNvPr>
          <p:cNvSpPr>
            <a:spLocks noGrp="1"/>
          </p:cNvSpPr>
          <p:nvPr>
            <p:ph type="title"/>
          </p:nvPr>
        </p:nvSpPr>
        <p:spPr>
          <a:xfrm>
            <a:off x="547878" y="385458"/>
            <a:ext cx="10324455" cy="1596177"/>
          </a:xfrm>
        </p:spPr>
        <p:txBody>
          <a:bodyPr>
            <a:normAutofit/>
          </a:bodyPr>
          <a:lstStyle/>
          <a:p>
            <a:r>
              <a:rPr lang="en-US" dirty="0"/>
              <a:t>How Did I Approach the problem?</a:t>
            </a:r>
          </a:p>
        </p:txBody>
      </p:sp>
    </p:spTree>
    <p:extLst>
      <p:ext uri="{BB962C8B-B14F-4D97-AF65-F5344CB8AC3E}">
        <p14:creationId xmlns:p14="http://schemas.microsoft.com/office/powerpoint/2010/main" val="142097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BF9A-1C3A-08B3-C6DE-770B8D6A15D9}"/>
              </a:ext>
            </a:extLst>
          </p:cNvPr>
          <p:cNvSpPr>
            <a:spLocks noGrp="1"/>
          </p:cNvSpPr>
          <p:nvPr>
            <p:ph type="title"/>
          </p:nvPr>
        </p:nvSpPr>
        <p:spPr>
          <a:xfrm>
            <a:off x="913775" y="618517"/>
            <a:ext cx="10364451" cy="1596177"/>
          </a:xfrm>
        </p:spPr>
        <p:txBody>
          <a:bodyPr vert="horz" lIns="91440" tIns="45720" rIns="91440" bIns="45720" rtlCol="0">
            <a:normAutofit/>
          </a:bodyPr>
          <a:lstStyle/>
          <a:p>
            <a:r>
              <a:rPr lang="en-US" dirty="0"/>
              <a:t>How Did I Align Stakeholders?</a:t>
            </a:r>
          </a:p>
        </p:txBody>
      </p:sp>
      <p:pic>
        <p:nvPicPr>
          <p:cNvPr id="6150" name="Picture 6" descr="Stakeholder Mapping Complete Guide - Tractivity">
            <a:extLst>
              <a:ext uri="{FF2B5EF4-FFF2-40B4-BE49-F238E27FC236}">
                <a16:creationId xmlns:a16="http://schemas.microsoft.com/office/drawing/2014/main" id="{0F938838-9911-086A-6B4A-164C6FA7A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35" r="18997" b="3"/>
          <a:stretch/>
        </p:blipFill>
        <p:spPr bwMode="auto">
          <a:xfrm>
            <a:off x="8076059" y="2488204"/>
            <a:ext cx="3494466" cy="2935224"/>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56DF24F-63CE-B8EC-E1CA-C9EA3EC118C6}"/>
              </a:ext>
            </a:extLst>
          </p:cNvPr>
          <p:cNvSpPr txBox="1"/>
          <p:nvPr/>
        </p:nvSpPr>
        <p:spPr>
          <a:xfrm>
            <a:off x="534797" y="2367092"/>
            <a:ext cx="7162285" cy="4294965"/>
          </a:xfrm>
          <a:prstGeom prst="rect">
            <a:avLst/>
          </a:prstGeom>
        </p:spPr>
        <p:txBody>
          <a:bodyPr vert="horz" lIns="91440" tIns="45720" rIns="91440" bIns="45720" rtlCol="0">
            <a:noAutofit/>
          </a:bodyPr>
          <a:lstStyle/>
          <a:p>
            <a:pPr>
              <a:buNone/>
            </a:pPr>
            <a:endParaRPr lang="en-US" sz="3200" dirty="0"/>
          </a:p>
        </p:txBody>
      </p:sp>
      <p:graphicFrame>
        <p:nvGraphicFramePr>
          <p:cNvPr id="6152" name="TextBox 8">
            <a:extLst>
              <a:ext uri="{FF2B5EF4-FFF2-40B4-BE49-F238E27FC236}">
                <a16:creationId xmlns:a16="http://schemas.microsoft.com/office/drawing/2014/main" id="{E7F3940C-CFBA-9F60-BEC6-F82FBF1C1636}"/>
              </a:ext>
            </a:extLst>
          </p:cNvPr>
          <p:cNvGraphicFramePr/>
          <p:nvPr>
            <p:extLst>
              <p:ext uri="{D42A27DB-BD31-4B8C-83A1-F6EECF244321}">
                <p14:modId xmlns:p14="http://schemas.microsoft.com/office/powerpoint/2010/main" val="370351828"/>
              </p:ext>
            </p:extLst>
          </p:nvPr>
        </p:nvGraphicFramePr>
        <p:xfrm>
          <a:off x="913774" y="2004782"/>
          <a:ext cx="6783308" cy="44909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9141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93274B0C-1CB3-4AA4-A183-20B7FE5DB1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2E640319-3BB6-49BF-BAF4-D63FEC73E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8" name="Rectangle 27">
            <a:extLst>
              <a:ext uri="{FF2B5EF4-FFF2-40B4-BE49-F238E27FC236}">
                <a16:creationId xmlns:a16="http://schemas.microsoft.com/office/drawing/2014/main" id="{5BECDBB2-914C-44DE-B171-6F7946196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a:extLst>
              <a:ext uri="{FF2B5EF4-FFF2-40B4-BE49-F238E27FC236}">
                <a16:creationId xmlns:a16="http://schemas.microsoft.com/office/drawing/2014/main" id="{1D5C6008-3DE6-42B7-AED2-68544F325B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5D09915C-7FC3-45EF-BDD0-6393ACE446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97584" y="-2"/>
            <a:ext cx="12192000" cy="6858000"/>
          </a:xfrm>
          <a:prstGeom prst="rect">
            <a:avLst/>
          </a:prstGeom>
        </p:spPr>
      </p:pic>
      <p:sp>
        <p:nvSpPr>
          <p:cNvPr id="2" name="Title 1">
            <a:extLst>
              <a:ext uri="{FF2B5EF4-FFF2-40B4-BE49-F238E27FC236}">
                <a16:creationId xmlns:a16="http://schemas.microsoft.com/office/drawing/2014/main" id="{7B9B5E70-2322-5616-A41A-CAA274AC5F2C}"/>
              </a:ext>
            </a:extLst>
          </p:cNvPr>
          <p:cNvSpPr>
            <a:spLocks noGrp="1"/>
          </p:cNvSpPr>
          <p:nvPr>
            <p:ph type="title"/>
          </p:nvPr>
        </p:nvSpPr>
        <p:spPr>
          <a:xfrm>
            <a:off x="913773" y="89943"/>
            <a:ext cx="10364451" cy="1004072"/>
          </a:xfrm>
        </p:spPr>
        <p:txBody>
          <a:bodyPr>
            <a:normAutofit/>
          </a:bodyPr>
          <a:lstStyle/>
          <a:p>
            <a:r>
              <a:rPr lang="en-US" dirty="0"/>
              <a:t>What Was the Action Plan?</a:t>
            </a:r>
          </a:p>
        </p:txBody>
      </p:sp>
      <p:graphicFrame>
        <p:nvGraphicFramePr>
          <p:cNvPr id="6" name="Diagram 5">
            <a:extLst>
              <a:ext uri="{FF2B5EF4-FFF2-40B4-BE49-F238E27FC236}">
                <a16:creationId xmlns:a16="http://schemas.microsoft.com/office/drawing/2014/main" id="{C88429D8-016E-6020-2FA4-4823786C4CF1}"/>
              </a:ext>
            </a:extLst>
          </p:cNvPr>
          <p:cNvGraphicFramePr/>
          <p:nvPr>
            <p:extLst>
              <p:ext uri="{D42A27DB-BD31-4B8C-83A1-F6EECF244321}">
                <p14:modId xmlns:p14="http://schemas.microsoft.com/office/powerpoint/2010/main" val="179427236"/>
              </p:ext>
            </p:extLst>
          </p:nvPr>
        </p:nvGraphicFramePr>
        <p:xfrm>
          <a:off x="1329233" y="1485457"/>
          <a:ext cx="10034815" cy="50729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TextBox 10">
            <a:extLst>
              <a:ext uri="{FF2B5EF4-FFF2-40B4-BE49-F238E27FC236}">
                <a16:creationId xmlns:a16="http://schemas.microsoft.com/office/drawing/2014/main" id="{D288B495-58EB-D23A-73DB-40C84F24A62A}"/>
              </a:ext>
            </a:extLst>
          </p:cNvPr>
          <p:cNvSpPr txBox="1"/>
          <p:nvPr/>
        </p:nvSpPr>
        <p:spPr>
          <a:xfrm>
            <a:off x="3043096" y="982202"/>
            <a:ext cx="7390859" cy="523220"/>
          </a:xfrm>
          <a:prstGeom prst="rect">
            <a:avLst/>
          </a:prstGeom>
          <a:noFill/>
        </p:spPr>
        <p:txBody>
          <a:bodyPr wrap="square">
            <a:spAutoFit/>
          </a:bodyPr>
          <a:lstStyle/>
          <a:p>
            <a:r>
              <a:rPr lang="en-US" sz="2800" dirty="0"/>
              <a:t>Lean, Focused Methods Driving Action</a:t>
            </a:r>
          </a:p>
        </p:txBody>
      </p:sp>
    </p:spTree>
    <p:extLst>
      <p:ext uri="{BB962C8B-B14F-4D97-AF65-F5344CB8AC3E}">
        <p14:creationId xmlns:p14="http://schemas.microsoft.com/office/powerpoint/2010/main" val="24892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FCD39-70FB-8342-0547-6A978A7B707A}"/>
              </a:ext>
            </a:extLst>
          </p:cNvPr>
          <p:cNvSpPr>
            <a:spLocks noGrp="1"/>
          </p:cNvSpPr>
          <p:nvPr>
            <p:ph type="title"/>
          </p:nvPr>
        </p:nvSpPr>
        <p:spPr>
          <a:xfrm>
            <a:off x="641074" y="1314450"/>
            <a:ext cx="2844002" cy="3680244"/>
          </a:xfrm>
        </p:spPr>
        <p:txBody>
          <a:bodyPr>
            <a:normAutofit/>
          </a:bodyPr>
          <a:lstStyle/>
          <a:p>
            <a:pPr algn="l"/>
            <a:r>
              <a:rPr lang="en-US" sz="3100" b="1" dirty="0"/>
              <a:t>How Did You Gain Stakeholder TRUST?</a:t>
            </a:r>
            <a:br>
              <a:rPr lang="en-US" sz="3100" b="1" dirty="0"/>
            </a:br>
            <a:endParaRPr lang="en-US" sz="3100" dirty="0"/>
          </a:p>
        </p:txBody>
      </p:sp>
      <p:pic>
        <p:nvPicPr>
          <p:cNvPr id="27" name="Picture 26">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9" name="Picture 28">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7" name="Content Placeholder 2">
            <a:extLst>
              <a:ext uri="{FF2B5EF4-FFF2-40B4-BE49-F238E27FC236}">
                <a16:creationId xmlns:a16="http://schemas.microsoft.com/office/drawing/2014/main" id="{A45D515B-7426-1156-9824-93128FC987D9}"/>
              </a:ext>
            </a:extLst>
          </p:cNvPr>
          <p:cNvGraphicFramePr>
            <a:graphicFrameLocks noGrp="1"/>
          </p:cNvGraphicFramePr>
          <p:nvPr>
            <p:ph sz="quarter" idx="13"/>
            <p:extLst>
              <p:ext uri="{D42A27DB-BD31-4B8C-83A1-F6EECF244321}">
                <p14:modId xmlns:p14="http://schemas.microsoft.com/office/powerpoint/2010/main" val="3655269324"/>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2267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B81D-93C0-6D2B-32CF-A0753B6079DF}"/>
              </a:ext>
            </a:extLst>
          </p:cNvPr>
          <p:cNvSpPr>
            <a:spLocks noGrp="1"/>
          </p:cNvSpPr>
          <p:nvPr>
            <p:ph type="title"/>
          </p:nvPr>
        </p:nvSpPr>
        <p:spPr>
          <a:xfrm>
            <a:off x="913775" y="618517"/>
            <a:ext cx="10364451" cy="1596177"/>
          </a:xfrm>
        </p:spPr>
        <p:txBody>
          <a:bodyPr>
            <a:normAutofit/>
          </a:bodyPr>
          <a:lstStyle/>
          <a:p>
            <a:r>
              <a:rPr lang="en-US" dirty="0"/>
              <a:t>How I MANAGED the Problem</a:t>
            </a:r>
          </a:p>
        </p:txBody>
      </p:sp>
      <p:graphicFrame>
        <p:nvGraphicFramePr>
          <p:cNvPr id="5" name="Content Placeholder 2">
            <a:extLst>
              <a:ext uri="{FF2B5EF4-FFF2-40B4-BE49-F238E27FC236}">
                <a16:creationId xmlns:a16="http://schemas.microsoft.com/office/drawing/2014/main" id="{75F25E6E-B01A-A1A7-DF9C-3F9D32A98A3A}"/>
              </a:ext>
            </a:extLst>
          </p:cNvPr>
          <p:cNvGraphicFramePr>
            <a:graphicFrameLocks noGrp="1"/>
          </p:cNvGraphicFramePr>
          <p:nvPr>
            <p:ph sz="quarter" idx="13"/>
            <p:extLst>
              <p:ext uri="{D42A27DB-BD31-4B8C-83A1-F6EECF244321}">
                <p14:modId xmlns:p14="http://schemas.microsoft.com/office/powerpoint/2010/main" val="2307700563"/>
              </p:ext>
            </p:extLst>
          </p:nvPr>
        </p:nvGraphicFramePr>
        <p:xfrm>
          <a:off x="914400" y="1894115"/>
          <a:ext cx="10363200" cy="4539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336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4453E-6B2F-8DE1-AEDC-6C41492F4BF2}"/>
              </a:ext>
            </a:extLst>
          </p:cNvPr>
          <p:cNvSpPr>
            <a:spLocks noGrp="1"/>
          </p:cNvSpPr>
          <p:nvPr>
            <p:ph type="title"/>
          </p:nvPr>
        </p:nvSpPr>
        <p:spPr>
          <a:xfrm>
            <a:off x="913774" y="426555"/>
            <a:ext cx="10364451" cy="1596177"/>
          </a:xfrm>
        </p:spPr>
        <p:txBody>
          <a:bodyPr>
            <a:normAutofit/>
          </a:bodyPr>
          <a:lstStyle/>
          <a:p>
            <a:r>
              <a:rPr lang="en-US" dirty="0"/>
              <a:t>Research INSIGHTS DELIVERY</a:t>
            </a:r>
          </a:p>
        </p:txBody>
      </p:sp>
      <p:pic>
        <p:nvPicPr>
          <p:cNvPr id="11266" name="Picture 2" descr="Modern Internet Services Square (1:1) template">
            <a:extLst>
              <a:ext uri="{FF2B5EF4-FFF2-40B4-BE49-F238E27FC236}">
                <a16:creationId xmlns:a16="http://schemas.microsoft.com/office/drawing/2014/main" id="{E612950F-C623-F7D6-F4F3-A40C5D80D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 b="16003"/>
          <a:stretch/>
        </p:blipFill>
        <p:spPr bwMode="auto">
          <a:xfrm>
            <a:off x="8539843" y="2057399"/>
            <a:ext cx="3652157" cy="3575957"/>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FCD4D639-0550-CD7C-D1B2-2CE4BD594DA9}"/>
              </a:ext>
            </a:extLst>
          </p:cNvPr>
          <p:cNvGraphicFramePr>
            <a:graphicFrameLocks noGrp="1"/>
          </p:cNvGraphicFramePr>
          <p:nvPr>
            <p:ph sz="quarter" idx="13"/>
            <p:extLst>
              <p:ext uri="{D42A27DB-BD31-4B8C-83A1-F6EECF244321}">
                <p14:modId xmlns:p14="http://schemas.microsoft.com/office/powerpoint/2010/main" val="4106971772"/>
              </p:ext>
            </p:extLst>
          </p:nvPr>
        </p:nvGraphicFramePr>
        <p:xfrm>
          <a:off x="489858" y="1438884"/>
          <a:ext cx="8049986" cy="4800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69904047-0A39-AAD1-90F7-9AD560F3C7E2}"/>
              </a:ext>
            </a:extLst>
          </p:cNvPr>
          <p:cNvSpPr txBox="1"/>
          <p:nvPr/>
        </p:nvSpPr>
        <p:spPr>
          <a:xfrm>
            <a:off x="8539843" y="2057399"/>
            <a:ext cx="1812471" cy="369332"/>
          </a:xfrm>
          <a:prstGeom prst="rect">
            <a:avLst/>
          </a:prstGeom>
          <a:solidFill>
            <a:schemeClr val="accent1">
              <a:lumMod val="20000"/>
              <a:lumOff val="80000"/>
            </a:schemeClr>
          </a:solidFill>
        </p:spPr>
        <p:txBody>
          <a:bodyPr wrap="square" rtlCol="0">
            <a:spAutoFit/>
          </a:bodyPr>
          <a:lstStyle/>
          <a:p>
            <a:endParaRPr lang="en-US" dirty="0"/>
          </a:p>
        </p:txBody>
      </p:sp>
      <p:pic>
        <p:nvPicPr>
          <p:cNvPr id="6" name="Graphic 5" descr="Open quotation mark with solid fill">
            <a:extLst>
              <a:ext uri="{FF2B5EF4-FFF2-40B4-BE49-F238E27FC236}">
                <a16:creationId xmlns:a16="http://schemas.microsoft.com/office/drawing/2014/main" id="{35AC056C-856A-300D-1BA8-661032466D3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5943" y="5782283"/>
            <a:ext cx="914400" cy="914400"/>
          </a:xfrm>
          <a:prstGeom prst="rect">
            <a:avLst/>
          </a:prstGeom>
        </p:spPr>
      </p:pic>
      <p:sp>
        <p:nvSpPr>
          <p:cNvPr id="15" name="TextBox 14">
            <a:extLst>
              <a:ext uri="{FF2B5EF4-FFF2-40B4-BE49-F238E27FC236}">
                <a16:creationId xmlns:a16="http://schemas.microsoft.com/office/drawing/2014/main" id="{689F30E2-B372-5755-26DF-2BA5EB61DDDC}"/>
              </a:ext>
            </a:extLst>
          </p:cNvPr>
          <p:cNvSpPr txBox="1"/>
          <p:nvPr/>
        </p:nvSpPr>
        <p:spPr>
          <a:xfrm>
            <a:off x="1110343" y="5920207"/>
            <a:ext cx="10885714" cy="830997"/>
          </a:xfrm>
          <a:prstGeom prst="rect">
            <a:avLst/>
          </a:prstGeom>
          <a:noFill/>
        </p:spPr>
        <p:txBody>
          <a:bodyPr wrap="square">
            <a:spAutoFit/>
          </a:bodyPr>
          <a:lstStyle/>
          <a:p>
            <a:r>
              <a:rPr lang="en-US" sz="2400" i="1" dirty="0">
                <a:solidFill>
                  <a:srgbClr val="0070C0"/>
                </a:solidFill>
              </a:rPr>
              <a:t>My bonus depended on upsells. It made it hard to focus on what the customer needed… Technician Larry</a:t>
            </a:r>
          </a:p>
        </p:txBody>
      </p:sp>
    </p:spTree>
    <p:extLst>
      <p:ext uri="{BB962C8B-B14F-4D97-AF65-F5344CB8AC3E}">
        <p14:creationId xmlns:p14="http://schemas.microsoft.com/office/powerpoint/2010/main" val="257280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9978-EEFE-DCDE-AAA7-5C09622FDEAA}"/>
              </a:ext>
            </a:extLst>
          </p:cNvPr>
          <p:cNvSpPr>
            <a:spLocks noGrp="1"/>
          </p:cNvSpPr>
          <p:nvPr>
            <p:ph type="title"/>
          </p:nvPr>
        </p:nvSpPr>
        <p:spPr>
          <a:xfrm>
            <a:off x="913775" y="618517"/>
            <a:ext cx="10364451" cy="1596177"/>
          </a:xfrm>
        </p:spPr>
        <p:txBody>
          <a:bodyPr>
            <a:normAutofit/>
          </a:bodyPr>
          <a:lstStyle/>
          <a:p>
            <a:r>
              <a:rPr lang="en-US" dirty="0"/>
              <a:t>VISUALIZATION &amp; Solution Design</a:t>
            </a:r>
          </a:p>
        </p:txBody>
      </p:sp>
      <p:graphicFrame>
        <p:nvGraphicFramePr>
          <p:cNvPr id="5" name="Content Placeholder 2">
            <a:extLst>
              <a:ext uri="{FF2B5EF4-FFF2-40B4-BE49-F238E27FC236}">
                <a16:creationId xmlns:a16="http://schemas.microsoft.com/office/drawing/2014/main" id="{DD5381A6-A346-3973-94AD-AC42BC27D2EC}"/>
              </a:ext>
            </a:extLst>
          </p:cNvPr>
          <p:cNvGraphicFramePr>
            <a:graphicFrameLocks noGrp="1"/>
          </p:cNvGraphicFramePr>
          <p:nvPr>
            <p:ph sz="quarter" idx="13"/>
            <p:extLst>
              <p:ext uri="{D42A27DB-BD31-4B8C-83A1-F6EECF244321}">
                <p14:modId xmlns:p14="http://schemas.microsoft.com/office/powerpoint/2010/main" val="2259110306"/>
              </p:ext>
            </p:extLst>
          </p:nvPr>
        </p:nvGraphicFramePr>
        <p:xfrm>
          <a:off x="913774" y="2038518"/>
          <a:ext cx="10363200" cy="3029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472788C1-D542-F0D7-0E10-47293A87C8E3}"/>
              </a:ext>
            </a:extLst>
          </p:cNvPr>
          <p:cNvSpPr txBox="1"/>
          <p:nvPr/>
        </p:nvSpPr>
        <p:spPr>
          <a:xfrm>
            <a:off x="913774" y="4919675"/>
            <a:ext cx="11042195" cy="1200329"/>
          </a:xfrm>
          <a:prstGeom prst="rect">
            <a:avLst/>
          </a:prstGeom>
          <a:noFill/>
        </p:spPr>
        <p:txBody>
          <a:bodyPr wrap="square">
            <a:spAutoFit/>
          </a:bodyPr>
          <a:lstStyle/>
          <a:p>
            <a:pPr>
              <a:buNone/>
            </a:pPr>
            <a:r>
              <a:rPr lang="en-US" sz="2400" b="1" i="1" dirty="0">
                <a:solidFill>
                  <a:srgbClr val="0070C0"/>
                </a:solidFill>
              </a:rPr>
              <a:t>I thought the price I was quoted was the final price — I didn’t expect it to go up later.</a:t>
            </a:r>
          </a:p>
          <a:p>
            <a:pPr>
              <a:buNone/>
            </a:pPr>
            <a:endParaRPr lang="en-US" sz="2400" b="1" dirty="0">
              <a:solidFill>
                <a:srgbClr val="0070C0"/>
              </a:solidFill>
            </a:endParaRPr>
          </a:p>
          <a:p>
            <a:r>
              <a:rPr lang="en-US" sz="2400" b="1" i="1" dirty="0">
                <a:solidFill>
                  <a:srgbClr val="0070C0"/>
                </a:solidFill>
              </a:rPr>
              <a:t>I felt pressured to buy more services I didn’t really need.”</a:t>
            </a:r>
            <a:endParaRPr lang="en-US" sz="2400" b="1" dirty="0">
              <a:solidFill>
                <a:srgbClr val="0070C0"/>
              </a:solidFill>
            </a:endParaRPr>
          </a:p>
        </p:txBody>
      </p:sp>
      <p:pic>
        <p:nvPicPr>
          <p:cNvPr id="12" name="Graphic 11" descr="Open quotation mark with solid fill">
            <a:extLst>
              <a:ext uri="{FF2B5EF4-FFF2-40B4-BE49-F238E27FC236}">
                <a16:creationId xmlns:a16="http://schemas.microsoft.com/office/drawing/2014/main" id="{83B017AF-4DC0-FD69-7CAA-17F7ED843C5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0" y="5067585"/>
            <a:ext cx="914400" cy="914400"/>
          </a:xfrm>
          <a:prstGeom prst="rect">
            <a:avLst/>
          </a:prstGeom>
        </p:spPr>
      </p:pic>
    </p:spTree>
    <p:extLst>
      <p:ext uri="{BB962C8B-B14F-4D97-AF65-F5344CB8AC3E}">
        <p14:creationId xmlns:p14="http://schemas.microsoft.com/office/powerpoint/2010/main" val="400338479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Droplet</Template>
  <TotalTime>6486</TotalTime>
  <Words>1909</Words>
  <Application>Microsoft Macintosh PowerPoint</Application>
  <PresentationFormat>Widescreen</PresentationFormat>
  <Paragraphs>152</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Tw Cen MT</vt:lpstr>
      <vt:lpstr>Droplet</vt:lpstr>
      <vt:lpstr>Reducing In-Home Service Cancellations  </vt:lpstr>
      <vt:lpstr>What was the problem?</vt:lpstr>
      <vt:lpstr>How Did I Approach the problem?</vt:lpstr>
      <vt:lpstr>How Did I Align Stakeholders?</vt:lpstr>
      <vt:lpstr>What Was the Action Plan?</vt:lpstr>
      <vt:lpstr>How Did You Gain Stakeholder TRUST? </vt:lpstr>
      <vt:lpstr>How I MANAGED the Problem</vt:lpstr>
      <vt:lpstr>Research INSIGHTS DELIVERY</vt:lpstr>
      <vt:lpstr>VISUALIZATION &amp; Solution Design</vt:lpstr>
      <vt:lpstr> 3 Trust-building Solutions</vt:lpstr>
      <vt:lpstr>What Was the Outcome?</vt:lpstr>
      <vt:lpstr>Bonus Outcomes: Long-Term Impact</vt:lpstr>
      <vt:lpstr>APPENDIX</vt:lpstr>
      <vt:lpstr>How Did I Manage the Research Synthesis?</vt:lpstr>
      <vt:lpstr>PowerPoint Presentation</vt:lpstr>
      <vt:lpstr>Key Takeaways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 Khan</dc:creator>
  <cp:lastModifiedBy>Sam Khan</cp:lastModifiedBy>
  <cp:revision>45</cp:revision>
  <dcterms:created xsi:type="dcterms:W3CDTF">2025-02-11T13:38:34Z</dcterms:created>
  <dcterms:modified xsi:type="dcterms:W3CDTF">2025-05-27T19:54:16Z</dcterms:modified>
</cp:coreProperties>
</file>