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5" r:id="rId19"/>
    <p:sldId id="276" r:id="rId20"/>
    <p:sldId id="278" r:id="rId21"/>
    <p:sldId id="280" r:id="rId22"/>
    <p:sldId id="281" r:id="rId23"/>
    <p:sldId id="283" r:id="rId24"/>
    <p:sldId id="282" r:id="rId25"/>
    <p:sldId id="285" r:id="rId26"/>
    <p:sldId id="287" r:id="rId27"/>
    <p:sldId id="28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6D186E-C5B3-4928-9A46-5ECC71C5F1EC}"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75A85-2504-4720-B05F-6E7D2A8AC685}" type="slidenum">
              <a:rPr lang="en-US" smtClean="0"/>
              <a:t>‹#›</a:t>
            </a:fld>
            <a:endParaRPr lang="en-US"/>
          </a:p>
        </p:txBody>
      </p:sp>
    </p:spTree>
    <p:extLst>
      <p:ext uri="{BB962C8B-B14F-4D97-AF65-F5344CB8AC3E}">
        <p14:creationId xmlns:p14="http://schemas.microsoft.com/office/powerpoint/2010/main" val="1326164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6D186E-C5B3-4928-9A46-5ECC71C5F1EC}"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75A85-2504-4720-B05F-6E7D2A8AC685}" type="slidenum">
              <a:rPr lang="en-US" smtClean="0"/>
              <a:t>‹#›</a:t>
            </a:fld>
            <a:endParaRPr lang="en-US"/>
          </a:p>
        </p:txBody>
      </p:sp>
    </p:spTree>
    <p:extLst>
      <p:ext uri="{BB962C8B-B14F-4D97-AF65-F5344CB8AC3E}">
        <p14:creationId xmlns:p14="http://schemas.microsoft.com/office/powerpoint/2010/main" val="1763115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6D186E-C5B3-4928-9A46-5ECC71C5F1EC}"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75A85-2504-4720-B05F-6E7D2A8AC68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02519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6D186E-C5B3-4928-9A46-5ECC71C5F1EC}"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75A85-2504-4720-B05F-6E7D2A8AC685}" type="slidenum">
              <a:rPr lang="en-US" smtClean="0"/>
              <a:t>‹#›</a:t>
            </a:fld>
            <a:endParaRPr lang="en-US"/>
          </a:p>
        </p:txBody>
      </p:sp>
    </p:spTree>
    <p:extLst>
      <p:ext uri="{BB962C8B-B14F-4D97-AF65-F5344CB8AC3E}">
        <p14:creationId xmlns:p14="http://schemas.microsoft.com/office/powerpoint/2010/main" val="1720772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6D186E-C5B3-4928-9A46-5ECC71C5F1EC}"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75A85-2504-4720-B05F-6E7D2A8AC68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3944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6D186E-C5B3-4928-9A46-5ECC71C5F1EC}"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75A85-2504-4720-B05F-6E7D2A8AC685}" type="slidenum">
              <a:rPr lang="en-US" smtClean="0"/>
              <a:t>‹#›</a:t>
            </a:fld>
            <a:endParaRPr lang="en-US"/>
          </a:p>
        </p:txBody>
      </p:sp>
    </p:spTree>
    <p:extLst>
      <p:ext uri="{BB962C8B-B14F-4D97-AF65-F5344CB8AC3E}">
        <p14:creationId xmlns:p14="http://schemas.microsoft.com/office/powerpoint/2010/main" val="4291615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6D186E-C5B3-4928-9A46-5ECC71C5F1EC}"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75A85-2504-4720-B05F-6E7D2A8AC685}" type="slidenum">
              <a:rPr lang="en-US" smtClean="0"/>
              <a:t>‹#›</a:t>
            </a:fld>
            <a:endParaRPr lang="en-US"/>
          </a:p>
        </p:txBody>
      </p:sp>
    </p:spTree>
    <p:extLst>
      <p:ext uri="{BB962C8B-B14F-4D97-AF65-F5344CB8AC3E}">
        <p14:creationId xmlns:p14="http://schemas.microsoft.com/office/powerpoint/2010/main" val="4135669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6D186E-C5B3-4928-9A46-5ECC71C5F1EC}"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75A85-2504-4720-B05F-6E7D2A8AC685}" type="slidenum">
              <a:rPr lang="en-US" smtClean="0"/>
              <a:t>‹#›</a:t>
            </a:fld>
            <a:endParaRPr lang="en-US"/>
          </a:p>
        </p:txBody>
      </p:sp>
    </p:spTree>
    <p:extLst>
      <p:ext uri="{BB962C8B-B14F-4D97-AF65-F5344CB8AC3E}">
        <p14:creationId xmlns:p14="http://schemas.microsoft.com/office/powerpoint/2010/main" val="394289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6D186E-C5B3-4928-9A46-5ECC71C5F1EC}"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75A85-2504-4720-B05F-6E7D2A8AC685}" type="slidenum">
              <a:rPr lang="en-US" smtClean="0"/>
              <a:t>‹#›</a:t>
            </a:fld>
            <a:endParaRPr lang="en-US"/>
          </a:p>
        </p:txBody>
      </p:sp>
    </p:spTree>
    <p:extLst>
      <p:ext uri="{BB962C8B-B14F-4D97-AF65-F5344CB8AC3E}">
        <p14:creationId xmlns:p14="http://schemas.microsoft.com/office/powerpoint/2010/main" val="1446292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6D186E-C5B3-4928-9A46-5ECC71C5F1EC}"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75A85-2504-4720-B05F-6E7D2A8AC685}" type="slidenum">
              <a:rPr lang="en-US" smtClean="0"/>
              <a:t>‹#›</a:t>
            </a:fld>
            <a:endParaRPr lang="en-US"/>
          </a:p>
        </p:txBody>
      </p:sp>
    </p:spTree>
    <p:extLst>
      <p:ext uri="{BB962C8B-B14F-4D97-AF65-F5344CB8AC3E}">
        <p14:creationId xmlns:p14="http://schemas.microsoft.com/office/powerpoint/2010/main" val="2199494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6D186E-C5B3-4928-9A46-5ECC71C5F1EC}"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75A85-2504-4720-B05F-6E7D2A8AC685}" type="slidenum">
              <a:rPr lang="en-US" smtClean="0"/>
              <a:t>‹#›</a:t>
            </a:fld>
            <a:endParaRPr lang="en-US"/>
          </a:p>
        </p:txBody>
      </p:sp>
    </p:spTree>
    <p:extLst>
      <p:ext uri="{BB962C8B-B14F-4D97-AF65-F5344CB8AC3E}">
        <p14:creationId xmlns:p14="http://schemas.microsoft.com/office/powerpoint/2010/main" val="419021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6D186E-C5B3-4928-9A46-5ECC71C5F1EC}" type="datetimeFigureOut">
              <a:rPr lang="en-US" smtClean="0"/>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775A85-2504-4720-B05F-6E7D2A8AC685}" type="slidenum">
              <a:rPr lang="en-US" smtClean="0"/>
              <a:t>‹#›</a:t>
            </a:fld>
            <a:endParaRPr lang="en-US"/>
          </a:p>
        </p:txBody>
      </p:sp>
    </p:spTree>
    <p:extLst>
      <p:ext uri="{BB962C8B-B14F-4D97-AF65-F5344CB8AC3E}">
        <p14:creationId xmlns:p14="http://schemas.microsoft.com/office/powerpoint/2010/main" val="661249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6D186E-C5B3-4928-9A46-5ECC71C5F1EC}" type="datetimeFigureOut">
              <a:rPr lang="en-US" smtClean="0"/>
              <a:t>4/14/2020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775A85-2504-4720-B05F-6E7D2A8AC685}" type="slidenum">
              <a:rPr lang="en-US" smtClean="0"/>
              <a:t>‹#›</a:t>
            </a:fld>
            <a:endParaRPr lang="en-US"/>
          </a:p>
        </p:txBody>
      </p:sp>
    </p:spTree>
    <p:extLst>
      <p:ext uri="{BB962C8B-B14F-4D97-AF65-F5344CB8AC3E}">
        <p14:creationId xmlns:p14="http://schemas.microsoft.com/office/powerpoint/2010/main" val="303339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6D186E-C5B3-4928-9A46-5ECC71C5F1EC}" type="datetimeFigureOut">
              <a:rPr lang="en-US" smtClean="0"/>
              <a:t>4/14/2020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775A85-2504-4720-B05F-6E7D2A8AC685}" type="slidenum">
              <a:rPr lang="en-US" smtClean="0"/>
              <a:t>‹#›</a:t>
            </a:fld>
            <a:endParaRPr lang="en-US"/>
          </a:p>
        </p:txBody>
      </p:sp>
    </p:spTree>
    <p:extLst>
      <p:ext uri="{BB962C8B-B14F-4D97-AF65-F5344CB8AC3E}">
        <p14:creationId xmlns:p14="http://schemas.microsoft.com/office/powerpoint/2010/main" val="1214346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6D186E-C5B3-4928-9A46-5ECC71C5F1EC}"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75A85-2504-4720-B05F-6E7D2A8AC685}" type="slidenum">
              <a:rPr lang="en-US" smtClean="0"/>
              <a:t>‹#›</a:t>
            </a:fld>
            <a:endParaRPr lang="en-US"/>
          </a:p>
        </p:txBody>
      </p:sp>
    </p:spTree>
    <p:extLst>
      <p:ext uri="{BB962C8B-B14F-4D97-AF65-F5344CB8AC3E}">
        <p14:creationId xmlns:p14="http://schemas.microsoft.com/office/powerpoint/2010/main" val="2516823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6D186E-C5B3-4928-9A46-5ECC71C5F1EC}"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75A85-2504-4720-B05F-6E7D2A8AC685}" type="slidenum">
              <a:rPr lang="en-US" smtClean="0"/>
              <a:t>‹#›</a:t>
            </a:fld>
            <a:endParaRPr lang="en-US"/>
          </a:p>
        </p:txBody>
      </p:sp>
    </p:spTree>
    <p:extLst>
      <p:ext uri="{BB962C8B-B14F-4D97-AF65-F5344CB8AC3E}">
        <p14:creationId xmlns:p14="http://schemas.microsoft.com/office/powerpoint/2010/main" val="4031782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6D186E-C5B3-4928-9A46-5ECC71C5F1EC}" type="datetimeFigureOut">
              <a:rPr lang="en-US" smtClean="0"/>
              <a:t>4/14/2020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775A85-2504-4720-B05F-6E7D2A8AC685}" type="slidenum">
              <a:rPr lang="en-US" smtClean="0"/>
              <a:t>‹#›</a:t>
            </a:fld>
            <a:endParaRPr lang="en-US"/>
          </a:p>
        </p:txBody>
      </p:sp>
    </p:spTree>
    <p:extLst>
      <p:ext uri="{BB962C8B-B14F-4D97-AF65-F5344CB8AC3E}">
        <p14:creationId xmlns:p14="http://schemas.microsoft.com/office/powerpoint/2010/main" val="30179832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Automobile"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FBF1-14CB-4BA0-A5DF-CAB9FF5AED09}"/>
              </a:ext>
            </a:extLst>
          </p:cNvPr>
          <p:cNvSpPr>
            <a:spLocks noGrp="1"/>
          </p:cNvSpPr>
          <p:nvPr>
            <p:ph type="ctrTitle"/>
          </p:nvPr>
        </p:nvSpPr>
        <p:spPr/>
        <p:txBody>
          <a:bodyPr/>
          <a:lstStyle/>
          <a:p>
            <a:r>
              <a:rPr lang="en-US" dirty="0"/>
              <a:t>DATA SCIENCE PROJECT</a:t>
            </a:r>
          </a:p>
        </p:txBody>
      </p:sp>
      <p:sp>
        <p:nvSpPr>
          <p:cNvPr id="3" name="Subtitle 2">
            <a:extLst>
              <a:ext uri="{FF2B5EF4-FFF2-40B4-BE49-F238E27FC236}">
                <a16:creationId xmlns:a16="http://schemas.microsoft.com/office/drawing/2014/main" id="{98D4D319-2640-428B-8721-1E3D05B30F48}"/>
              </a:ext>
            </a:extLst>
          </p:cNvPr>
          <p:cNvSpPr>
            <a:spLocks noGrp="1"/>
          </p:cNvSpPr>
          <p:nvPr>
            <p:ph type="subTitle" idx="1"/>
          </p:nvPr>
        </p:nvSpPr>
        <p:spPr/>
        <p:txBody>
          <a:bodyPr/>
          <a:lstStyle/>
          <a:p>
            <a:r>
              <a:rPr lang="en-US" dirty="0"/>
              <a:t>AUTOMOBILES DATASET</a:t>
            </a:r>
          </a:p>
        </p:txBody>
      </p:sp>
    </p:spTree>
    <p:extLst>
      <p:ext uri="{BB962C8B-B14F-4D97-AF65-F5344CB8AC3E}">
        <p14:creationId xmlns:p14="http://schemas.microsoft.com/office/powerpoint/2010/main" val="690637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A0EFA-B1A4-4659-AB14-7E334BF5303F}"/>
              </a:ext>
            </a:extLst>
          </p:cNvPr>
          <p:cNvSpPr>
            <a:spLocks noGrp="1"/>
          </p:cNvSpPr>
          <p:nvPr>
            <p:ph type="title"/>
          </p:nvPr>
        </p:nvSpPr>
        <p:spPr>
          <a:xfrm>
            <a:off x="2191809" y="257175"/>
            <a:ext cx="8596668" cy="1320800"/>
          </a:xfrm>
        </p:spPr>
        <p:txBody>
          <a:bodyPr/>
          <a:lstStyle/>
          <a:p>
            <a:pPr lvl="0" defTabSz="914400" eaLnBrk="0" fontAlgn="base" hangingPunct="0">
              <a:spcAft>
                <a:spcPct val="0"/>
              </a:spcAft>
            </a:pPr>
            <a:r>
              <a:rPr lang="en-US" altLang="en-US" dirty="0">
                <a:latin typeface="Inter"/>
              </a:rPr>
              <a:t>Covariance and correlation</a:t>
            </a:r>
          </a:p>
        </p:txBody>
      </p:sp>
      <p:sp>
        <p:nvSpPr>
          <p:cNvPr id="4" name="Rectangle 1">
            <a:extLst>
              <a:ext uri="{FF2B5EF4-FFF2-40B4-BE49-F238E27FC236}">
                <a16:creationId xmlns:a16="http://schemas.microsoft.com/office/drawing/2014/main" id="{5E25D1B0-E840-4A91-8FF0-2B76659558F1}"/>
              </a:ext>
            </a:extLst>
          </p:cNvPr>
          <p:cNvSpPr>
            <a:spLocks noGrp="1" noChangeArrowheads="1"/>
          </p:cNvSpPr>
          <p:nvPr>
            <p:ph idx="1"/>
          </p:nvPr>
        </p:nvSpPr>
        <p:spPr bwMode="auto">
          <a:xfrm>
            <a:off x="886883" y="802502"/>
            <a:ext cx="8704791" cy="6165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03136" rIns="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Inter"/>
              </a:rPr>
              <a:t>Covariance is a measure of how much two random variables change together. Covariance is defined as follows: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athJax_Math-italic"/>
              </a:rPr>
              <a:t>                                        </a:t>
            </a:r>
            <a:r>
              <a:rPr kumimoji="0" lang="en-US" altLang="en-US" sz="2400" b="0" i="0" u="none" strike="noStrike" cap="none" normalizeH="0" baseline="0" dirty="0" err="1">
                <a:ln>
                  <a:noFill/>
                </a:ln>
                <a:solidFill>
                  <a:schemeClr val="tx1"/>
                </a:solidFill>
                <a:effectLst/>
                <a:latin typeface="MathJax_Math-italic"/>
              </a:rPr>
              <a:t>cov</a:t>
            </a:r>
            <a:r>
              <a:rPr kumimoji="0" lang="en-US" altLang="en-US" sz="2400" b="0" i="0" u="none" strike="noStrike" cap="none" normalizeH="0" baseline="0" dirty="0">
                <a:ln>
                  <a:noFill/>
                </a:ln>
                <a:solidFill>
                  <a:schemeClr val="tx1"/>
                </a:solidFill>
                <a:effectLst/>
                <a:latin typeface="MathJax_Main"/>
              </a:rPr>
              <a:t>(</a:t>
            </a:r>
            <a:r>
              <a:rPr kumimoji="0" lang="en-US" altLang="en-US" sz="2400" b="0" i="0" u="none" strike="noStrike" cap="none" normalizeH="0" baseline="0" dirty="0" err="1">
                <a:ln>
                  <a:noFill/>
                </a:ln>
                <a:solidFill>
                  <a:schemeClr val="tx1"/>
                </a:solidFill>
                <a:effectLst/>
                <a:latin typeface="MathJax_Math-italic"/>
              </a:rPr>
              <a:t>x</a:t>
            </a:r>
            <a:r>
              <a:rPr kumimoji="0" lang="en-US" altLang="en-US" sz="2400" b="0" i="0" u="none" strike="noStrike" cap="none" normalizeH="0" baseline="0" dirty="0" err="1">
                <a:ln>
                  <a:noFill/>
                </a:ln>
                <a:solidFill>
                  <a:schemeClr val="tx1"/>
                </a:solidFill>
                <a:effectLst/>
                <a:latin typeface="MathJax_Main"/>
              </a:rPr>
              <a:t>,</a:t>
            </a:r>
            <a:r>
              <a:rPr kumimoji="0" lang="en-US" altLang="en-US" sz="2400" b="0" i="0" u="none" strike="noStrike" cap="none" normalizeH="0" baseline="0" dirty="0" err="1">
                <a:ln>
                  <a:noFill/>
                </a:ln>
                <a:solidFill>
                  <a:schemeClr val="tx1"/>
                </a:solidFill>
                <a:effectLst/>
                <a:latin typeface="MathJax_Math-italic"/>
              </a:rPr>
              <a:t>y</a:t>
            </a:r>
            <a:r>
              <a:rPr kumimoji="0" lang="en-US" altLang="en-US" sz="2400" b="0" i="0" u="none" strike="noStrike" cap="none" normalizeH="0" baseline="0" dirty="0">
                <a:ln>
                  <a:noFill/>
                </a:ln>
                <a:solidFill>
                  <a:schemeClr val="tx1"/>
                </a:solidFill>
                <a:effectLst/>
                <a:latin typeface="MathJax_Main"/>
              </a:rPr>
              <a:t>)=</a:t>
            </a:r>
            <a:r>
              <a:rPr kumimoji="0" lang="en-US" altLang="en-US" sz="2400" b="0" i="0" u="none" strike="noStrike" cap="none" normalizeH="0" baseline="0" dirty="0">
                <a:ln>
                  <a:noFill/>
                </a:ln>
                <a:solidFill>
                  <a:schemeClr val="tx1"/>
                </a:solidFill>
                <a:effectLst/>
                <a:latin typeface="MathJax_Math-italic"/>
              </a:rPr>
              <a:t>E</a:t>
            </a:r>
            <a:r>
              <a:rPr kumimoji="0" lang="en-US" altLang="en-US" sz="2400" b="0" i="0" u="none" strike="noStrike" cap="none" normalizeH="0" baseline="0" dirty="0">
                <a:ln>
                  <a:noFill/>
                </a:ln>
                <a:solidFill>
                  <a:schemeClr val="tx1"/>
                </a:solidFill>
                <a:effectLst/>
                <a:latin typeface="MathJax_Main"/>
              </a:rPr>
              <a:t>((</a:t>
            </a:r>
            <a:r>
              <a:rPr kumimoji="0" lang="en-US" altLang="en-US" sz="2400" b="0" i="0" u="none" strike="noStrike" cap="none" normalizeH="0" baseline="0" dirty="0">
                <a:ln>
                  <a:noFill/>
                </a:ln>
                <a:solidFill>
                  <a:schemeClr val="tx1"/>
                </a:solidFill>
                <a:effectLst/>
                <a:latin typeface="MathJax_Math-italic"/>
              </a:rPr>
              <a:t>x</a:t>
            </a:r>
            <a:r>
              <a:rPr kumimoji="0" lang="en-US" altLang="en-US" sz="2400" b="0" i="0" u="none" strike="noStrike" cap="none" normalizeH="0" baseline="0" dirty="0">
                <a:ln>
                  <a:noFill/>
                </a:ln>
                <a:solidFill>
                  <a:schemeClr val="tx1"/>
                </a:solidFill>
                <a:effectLst/>
                <a:latin typeface="MathJax_Main"/>
              </a:rPr>
              <a:t>−</a:t>
            </a:r>
            <a:r>
              <a:rPr kumimoji="0" lang="en-US" altLang="en-US" sz="2400" b="0" i="0" u="none" strike="noStrike" cap="none" normalizeH="0" baseline="0" dirty="0" err="1">
                <a:ln>
                  <a:noFill/>
                </a:ln>
                <a:solidFill>
                  <a:schemeClr val="tx1"/>
                </a:solidFill>
                <a:effectLst/>
                <a:latin typeface="MathJax_Math-italic"/>
              </a:rPr>
              <a:t>μ</a:t>
            </a:r>
            <a:r>
              <a:rPr kumimoji="0" lang="en-US" altLang="en-US" sz="1400" b="0" i="0" u="none" strike="noStrike" cap="none" normalizeH="0" baseline="0" dirty="0" err="1">
                <a:ln>
                  <a:noFill/>
                </a:ln>
                <a:solidFill>
                  <a:schemeClr val="tx1"/>
                </a:solidFill>
                <a:effectLst/>
                <a:latin typeface="MathJax_Math-italic"/>
              </a:rPr>
              <a:t>x</a:t>
            </a:r>
            <a:r>
              <a:rPr kumimoji="0" lang="en-US" altLang="en-US" sz="2400" b="0" i="0" u="none" strike="noStrike" cap="none" normalizeH="0" baseline="0" dirty="0">
                <a:ln>
                  <a:noFill/>
                </a:ln>
                <a:solidFill>
                  <a:schemeClr val="tx1"/>
                </a:solidFill>
                <a:effectLst/>
                <a:latin typeface="MathJax_Main"/>
              </a:rPr>
              <a:t>)(</a:t>
            </a:r>
            <a:r>
              <a:rPr kumimoji="0" lang="en-US" altLang="en-US" sz="2400" b="0" i="0" u="none" strike="noStrike" cap="none" normalizeH="0" baseline="0" dirty="0">
                <a:ln>
                  <a:noFill/>
                </a:ln>
                <a:solidFill>
                  <a:schemeClr val="tx1"/>
                </a:solidFill>
                <a:effectLst/>
                <a:latin typeface="MathJax_Math-italic"/>
              </a:rPr>
              <a:t>y</a:t>
            </a:r>
            <a:r>
              <a:rPr kumimoji="0" lang="en-US" altLang="en-US" sz="2400" b="0" i="0" u="none" strike="noStrike" cap="none" normalizeH="0" baseline="0" dirty="0">
                <a:ln>
                  <a:noFill/>
                </a:ln>
                <a:solidFill>
                  <a:schemeClr val="tx1"/>
                </a:solidFill>
                <a:effectLst/>
                <a:latin typeface="MathJax_Main"/>
              </a:rPr>
              <a:t>−</a:t>
            </a:r>
            <a:r>
              <a:rPr kumimoji="0" lang="en-US" altLang="en-US" sz="2400" b="0" i="0" u="none" strike="noStrike" cap="none" normalizeH="0" baseline="0" dirty="0" err="1">
                <a:ln>
                  <a:noFill/>
                </a:ln>
                <a:solidFill>
                  <a:schemeClr val="tx1"/>
                </a:solidFill>
                <a:effectLst/>
                <a:latin typeface="MathJax_Math-italic"/>
              </a:rPr>
              <a:t>μ</a:t>
            </a:r>
            <a:r>
              <a:rPr kumimoji="0" lang="en-US" altLang="en-US" sz="1400" b="0" i="0" u="none" strike="noStrike" cap="none" normalizeH="0" baseline="0" dirty="0" err="1">
                <a:ln>
                  <a:noFill/>
                </a:ln>
                <a:solidFill>
                  <a:schemeClr val="tx1"/>
                </a:solidFill>
                <a:effectLst/>
                <a:latin typeface="MathJax_Math-italic"/>
              </a:rPr>
              <a:t>y</a:t>
            </a:r>
            <a:r>
              <a:rPr kumimoji="0" lang="en-US" altLang="en-US" sz="2400" b="0" i="0" u="none" strike="noStrike" cap="none" normalizeH="0" baseline="0" dirty="0">
                <a:ln>
                  <a:noFill/>
                </a:ln>
                <a:solidFill>
                  <a:schemeClr val="tx1"/>
                </a:solidFill>
                <a:effectLst/>
                <a:latin typeface="MathJax_Main"/>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Inter"/>
              </a:rPr>
              <a:t>If the greater values of one variable mainly correspond with the greater values of the other variable, and the same holds for the lesser values, i.e., the variables tend to show similar behavior, the covariance is positive. In the opposite case, when the greater values of one variable mainly correspond to the lesser values of the other, i.e., the variables tend to show opposite behavior, the covariance is negative. The sign of the covariance therefore shows the tendency in the linear relationship between the variables. The magnitude of the covariance is not easy to interpret because it is not normalized. The normalized version of the covariance is called the correlation coefficient.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Inter"/>
              </a:rPr>
              <a:t>Pearson's correlation coefficient is similar to covariance, but with normalization by the variance, and is defined as follows: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athJax_Math-italic"/>
              </a:rPr>
              <a:t>                                       </a:t>
            </a:r>
            <a:r>
              <a:rPr kumimoji="0" lang="en-US" altLang="en-US" sz="2400" b="0" i="0" u="none" strike="noStrike" cap="none" normalizeH="0" baseline="0" dirty="0" err="1">
                <a:ln>
                  <a:noFill/>
                </a:ln>
                <a:solidFill>
                  <a:schemeClr val="tx1"/>
                </a:solidFill>
                <a:effectLst/>
                <a:latin typeface="MathJax_Math-italic"/>
              </a:rPr>
              <a:t>cor</a:t>
            </a:r>
            <a:r>
              <a:rPr kumimoji="0" lang="en-US" altLang="en-US" sz="2400" b="0" i="0" u="none" strike="noStrike" cap="none" normalizeH="0" baseline="0" dirty="0">
                <a:ln>
                  <a:noFill/>
                </a:ln>
                <a:solidFill>
                  <a:schemeClr val="tx1"/>
                </a:solidFill>
                <a:effectLst/>
                <a:latin typeface="MathJax_Main"/>
              </a:rPr>
              <a:t>(</a:t>
            </a:r>
            <a:r>
              <a:rPr kumimoji="0" lang="en-US" altLang="en-US" sz="2400" b="0" i="0" u="none" strike="noStrike" cap="none" normalizeH="0" baseline="0" dirty="0" err="1">
                <a:ln>
                  <a:noFill/>
                </a:ln>
                <a:solidFill>
                  <a:schemeClr val="tx1"/>
                </a:solidFill>
                <a:effectLst/>
                <a:latin typeface="MathJax_Math-italic"/>
              </a:rPr>
              <a:t>x</a:t>
            </a:r>
            <a:r>
              <a:rPr kumimoji="0" lang="en-US" altLang="en-US" sz="2400" b="0" i="0" u="none" strike="noStrike" cap="none" normalizeH="0" baseline="0" dirty="0" err="1">
                <a:ln>
                  <a:noFill/>
                </a:ln>
                <a:solidFill>
                  <a:schemeClr val="tx1"/>
                </a:solidFill>
                <a:effectLst/>
                <a:latin typeface="MathJax_Main"/>
              </a:rPr>
              <a:t>,</a:t>
            </a:r>
            <a:r>
              <a:rPr kumimoji="0" lang="en-US" altLang="en-US" sz="2400" b="0" i="0" u="none" strike="noStrike" cap="none" normalizeH="0" baseline="0" dirty="0" err="1">
                <a:ln>
                  <a:noFill/>
                </a:ln>
                <a:solidFill>
                  <a:schemeClr val="tx1"/>
                </a:solidFill>
                <a:effectLst/>
                <a:latin typeface="MathJax_Math-italic"/>
              </a:rPr>
              <a:t>y</a:t>
            </a:r>
            <a:r>
              <a:rPr kumimoji="0" lang="en-US" altLang="en-US" sz="2400" b="0" i="0" u="none" strike="noStrike" cap="none" normalizeH="0" baseline="0" dirty="0">
                <a:ln>
                  <a:noFill/>
                </a:ln>
                <a:solidFill>
                  <a:schemeClr val="tx1"/>
                </a:solidFill>
                <a:effectLst/>
                <a:latin typeface="MathJax_Main"/>
              </a:rPr>
              <a:t>)=</a:t>
            </a:r>
            <a:r>
              <a:rPr kumimoji="0" lang="en-US" altLang="en-US" sz="2400" b="0" i="0" u="none" strike="noStrike" cap="none" normalizeH="0" baseline="0" dirty="0">
                <a:ln>
                  <a:noFill/>
                </a:ln>
                <a:solidFill>
                  <a:schemeClr val="tx1"/>
                </a:solidFill>
                <a:effectLst/>
                <a:latin typeface="MathJax_Math-italic"/>
              </a:rPr>
              <a:t>E</a:t>
            </a:r>
            <a:r>
              <a:rPr kumimoji="0" lang="en-US" altLang="en-US" sz="2400" b="0" i="0" u="none" strike="noStrike" cap="none" normalizeH="0" baseline="0" dirty="0">
                <a:ln>
                  <a:noFill/>
                </a:ln>
                <a:solidFill>
                  <a:schemeClr val="tx1"/>
                </a:solidFill>
                <a:effectLst/>
                <a:latin typeface="MathJax_Main"/>
              </a:rPr>
              <a:t>((</a:t>
            </a:r>
            <a:r>
              <a:rPr kumimoji="0" lang="en-US" altLang="en-US" sz="2400" b="0" i="0" u="none" strike="noStrike" cap="none" normalizeH="0" baseline="0" dirty="0">
                <a:ln>
                  <a:noFill/>
                </a:ln>
                <a:solidFill>
                  <a:schemeClr val="tx1"/>
                </a:solidFill>
                <a:effectLst/>
                <a:latin typeface="MathJax_Math-italic"/>
              </a:rPr>
              <a:t>x</a:t>
            </a:r>
            <a:r>
              <a:rPr kumimoji="0" lang="en-US" altLang="en-US" sz="2400" b="0" i="0" u="none" strike="noStrike" cap="none" normalizeH="0" baseline="0" dirty="0">
                <a:ln>
                  <a:noFill/>
                </a:ln>
                <a:solidFill>
                  <a:schemeClr val="tx1"/>
                </a:solidFill>
                <a:effectLst/>
                <a:latin typeface="MathJax_Main"/>
              </a:rPr>
              <a:t>−</a:t>
            </a:r>
            <a:r>
              <a:rPr kumimoji="0" lang="en-US" altLang="en-US" sz="2400" b="0" i="0" u="none" strike="noStrike" cap="none" normalizeH="0" baseline="0" dirty="0" err="1">
                <a:ln>
                  <a:noFill/>
                </a:ln>
                <a:solidFill>
                  <a:schemeClr val="tx1"/>
                </a:solidFill>
                <a:effectLst/>
                <a:latin typeface="MathJax_Math-italic"/>
              </a:rPr>
              <a:t>μ</a:t>
            </a:r>
            <a:r>
              <a:rPr kumimoji="0" lang="en-US" altLang="en-US" sz="1400" b="0" i="0" u="none" strike="noStrike" cap="none" normalizeH="0" baseline="0" dirty="0" err="1">
                <a:ln>
                  <a:noFill/>
                </a:ln>
                <a:solidFill>
                  <a:schemeClr val="tx1"/>
                </a:solidFill>
                <a:effectLst/>
                <a:latin typeface="MathJax_Math-italic"/>
              </a:rPr>
              <a:t>x</a:t>
            </a:r>
            <a:r>
              <a:rPr kumimoji="0" lang="en-US" altLang="en-US" sz="2400" b="0" i="0" u="none" strike="noStrike" cap="none" normalizeH="0" baseline="0" dirty="0">
                <a:ln>
                  <a:noFill/>
                </a:ln>
                <a:solidFill>
                  <a:schemeClr val="tx1"/>
                </a:solidFill>
                <a:effectLst/>
                <a:latin typeface="MathJax_Main"/>
              </a:rPr>
              <a:t>)(</a:t>
            </a:r>
            <a:r>
              <a:rPr kumimoji="0" lang="en-US" altLang="en-US" sz="2400" b="0" i="0" u="none" strike="noStrike" cap="none" normalizeH="0" baseline="0" dirty="0">
                <a:ln>
                  <a:noFill/>
                </a:ln>
                <a:solidFill>
                  <a:schemeClr val="tx1"/>
                </a:solidFill>
                <a:effectLst/>
                <a:latin typeface="MathJax_Math-italic"/>
              </a:rPr>
              <a:t>y</a:t>
            </a:r>
            <a:r>
              <a:rPr kumimoji="0" lang="en-US" altLang="en-US" sz="2400" b="0" i="0" u="none" strike="noStrike" cap="none" normalizeH="0" baseline="0" dirty="0">
                <a:ln>
                  <a:noFill/>
                </a:ln>
                <a:solidFill>
                  <a:schemeClr val="tx1"/>
                </a:solidFill>
                <a:effectLst/>
                <a:latin typeface="MathJax_Main"/>
              </a:rPr>
              <a:t>−</a:t>
            </a:r>
            <a:r>
              <a:rPr kumimoji="0" lang="en-US" altLang="en-US" sz="2400" b="0" i="0" u="none" strike="noStrike" cap="none" normalizeH="0" baseline="0" dirty="0" err="1">
                <a:ln>
                  <a:noFill/>
                </a:ln>
                <a:solidFill>
                  <a:schemeClr val="tx1"/>
                </a:solidFill>
                <a:effectLst/>
                <a:latin typeface="MathJax_Math-italic"/>
              </a:rPr>
              <a:t>μ</a:t>
            </a:r>
            <a:r>
              <a:rPr kumimoji="0" lang="en-US" altLang="en-US" sz="1400" b="0" i="0" u="none" strike="noStrike" cap="none" normalizeH="0" baseline="0" dirty="0" err="1">
                <a:ln>
                  <a:noFill/>
                </a:ln>
                <a:solidFill>
                  <a:schemeClr val="tx1"/>
                </a:solidFill>
                <a:effectLst/>
                <a:latin typeface="MathJax_Math-italic"/>
              </a:rPr>
              <a:t>y</a:t>
            </a:r>
            <a:r>
              <a:rPr kumimoji="0" lang="en-US" altLang="en-US" sz="2400" b="0" i="0" u="none" strike="noStrike" cap="none" normalizeH="0" baseline="0" dirty="0">
                <a:ln>
                  <a:noFill/>
                </a:ln>
                <a:solidFill>
                  <a:schemeClr val="tx1"/>
                </a:solidFill>
                <a:effectLst/>
                <a:latin typeface="MathJax_Main"/>
              </a:rPr>
              <a:t>))</a:t>
            </a:r>
            <a:r>
              <a:rPr kumimoji="0" lang="en-US" altLang="en-US" sz="2400" b="0" i="0" u="none" strike="noStrike" cap="none" normalizeH="0" baseline="0" dirty="0" err="1">
                <a:ln>
                  <a:noFill/>
                </a:ln>
                <a:solidFill>
                  <a:schemeClr val="tx1"/>
                </a:solidFill>
                <a:effectLst/>
                <a:latin typeface="MathJax_Math-italic"/>
              </a:rPr>
              <a:t>σ</a:t>
            </a:r>
            <a:r>
              <a:rPr kumimoji="0" lang="en-US" altLang="en-US" sz="1400" b="0" i="0" u="none" strike="noStrike" cap="none" normalizeH="0" baseline="0" dirty="0" err="1">
                <a:ln>
                  <a:noFill/>
                </a:ln>
                <a:solidFill>
                  <a:schemeClr val="tx1"/>
                </a:solidFill>
                <a:effectLst/>
                <a:latin typeface="MathJax_Math-italic"/>
              </a:rPr>
              <a:t>x</a:t>
            </a:r>
            <a:r>
              <a:rPr kumimoji="0" lang="en-US" altLang="en-US" sz="2400" b="0" i="0" u="none" strike="noStrike" cap="none" normalizeH="0" baseline="0" dirty="0" err="1">
                <a:ln>
                  <a:noFill/>
                </a:ln>
                <a:solidFill>
                  <a:schemeClr val="tx1"/>
                </a:solidFill>
                <a:effectLst/>
                <a:latin typeface="MathJax_Math-italic"/>
              </a:rPr>
              <a:t>σ</a:t>
            </a:r>
            <a:r>
              <a:rPr kumimoji="0" lang="en-US" altLang="en-US" sz="1400" b="0" i="0" u="none" strike="noStrike" cap="none" normalizeH="0" baseline="0" dirty="0" err="1">
                <a:ln>
                  <a:noFill/>
                </a:ln>
                <a:solidFill>
                  <a:schemeClr val="tx1"/>
                </a:solidFill>
                <a:effectLst/>
                <a:latin typeface="MathJax_Math-italic"/>
              </a:rPr>
              <a:t>y</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600" b="0" i="0" u="none" strike="noStrike" cap="none" normalizeH="0" baseline="0" dirty="0">
                <a:ln>
                  <a:noFill/>
                </a:ln>
                <a:solidFill>
                  <a:schemeClr val="tx1"/>
                </a:solidFill>
                <a:effectLst/>
                <a:latin typeface="Arial" panose="020B0604020202020204" pitchFamily="34" charset="0"/>
              </a:rPr>
            </a:b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3824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F9CE4F-0AC2-443E-B522-104458E481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520" y="471867"/>
            <a:ext cx="4172532" cy="4519876"/>
          </a:xfrm>
          <a:prstGeom prst="rect">
            <a:avLst/>
          </a:prstGeom>
        </p:spPr>
      </p:pic>
      <p:pic>
        <p:nvPicPr>
          <p:cNvPr id="5" name="Picture 4">
            <a:extLst>
              <a:ext uri="{FF2B5EF4-FFF2-40B4-BE49-F238E27FC236}">
                <a16:creationId xmlns:a16="http://schemas.microsoft.com/office/drawing/2014/main" id="{69C8DD0F-9B95-4157-8471-81E0985F37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203" y="390526"/>
            <a:ext cx="4248743" cy="4601217"/>
          </a:xfrm>
          <a:prstGeom prst="rect">
            <a:avLst/>
          </a:prstGeom>
        </p:spPr>
      </p:pic>
      <p:sp>
        <p:nvSpPr>
          <p:cNvPr id="6" name="TextBox 5">
            <a:extLst>
              <a:ext uri="{FF2B5EF4-FFF2-40B4-BE49-F238E27FC236}">
                <a16:creationId xmlns:a16="http://schemas.microsoft.com/office/drawing/2014/main" id="{52B0B996-7674-4E00-ADCC-A6DBCE63472F}"/>
              </a:ext>
            </a:extLst>
          </p:cNvPr>
          <p:cNvSpPr txBox="1"/>
          <p:nvPr/>
        </p:nvSpPr>
        <p:spPr>
          <a:xfrm>
            <a:off x="1228724" y="5286375"/>
            <a:ext cx="2524125" cy="646331"/>
          </a:xfrm>
          <a:prstGeom prst="rect">
            <a:avLst/>
          </a:prstGeom>
          <a:noFill/>
        </p:spPr>
        <p:txBody>
          <a:bodyPr wrap="square" rtlCol="0">
            <a:spAutoFit/>
          </a:bodyPr>
          <a:lstStyle/>
          <a:p>
            <a:r>
              <a:rPr lang="en-US" altLang="en-US" sz="3600" dirty="0">
                <a:solidFill>
                  <a:schemeClr val="accent1"/>
                </a:solidFill>
                <a:latin typeface="Inter"/>
              </a:rPr>
              <a:t>Covariance</a:t>
            </a:r>
            <a:endParaRPr lang="en-US" sz="2400" dirty="0">
              <a:solidFill>
                <a:schemeClr val="accent1"/>
              </a:solidFill>
            </a:endParaRPr>
          </a:p>
        </p:txBody>
      </p:sp>
      <p:sp>
        <p:nvSpPr>
          <p:cNvPr id="7" name="TextBox 6">
            <a:extLst>
              <a:ext uri="{FF2B5EF4-FFF2-40B4-BE49-F238E27FC236}">
                <a16:creationId xmlns:a16="http://schemas.microsoft.com/office/drawing/2014/main" id="{018A8754-ABFF-4A2B-B68B-0C818C1B6255}"/>
              </a:ext>
            </a:extLst>
          </p:cNvPr>
          <p:cNvSpPr txBox="1"/>
          <p:nvPr/>
        </p:nvSpPr>
        <p:spPr>
          <a:xfrm>
            <a:off x="5962650" y="5286374"/>
            <a:ext cx="2828925" cy="646331"/>
          </a:xfrm>
          <a:prstGeom prst="rect">
            <a:avLst/>
          </a:prstGeom>
          <a:noFill/>
        </p:spPr>
        <p:txBody>
          <a:bodyPr wrap="square" rtlCol="0">
            <a:spAutoFit/>
          </a:bodyPr>
          <a:lstStyle/>
          <a:p>
            <a:r>
              <a:rPr lang="en-US" altLang="en-US" sz="3600" dirty="0">
                <a:solidFill>
                  <a:schemeClr val="accent1"/>
                </a:solidFill>
                <a:latin typeface="Inter"/>
              </a:rPr>
              <a:t>Correlation</a:t>
            </a:r>
            <a:endParaRPr lang="en-US" sz="2400" dirty="0">
              <a:solidFill>
                <a:schemeClr val="accent1"/>
              </a:solidFill>
            </a:endParaRPr>
          </a:p>
        </p:txBody>
      </p:sp>
    </p:spTree>
    <p:extLst>
      <p:ext uri="{BB962C8B-B14F-4D97-AF65-F5344CB8AC3E}">
        <p14:creationId xmlns:p14="http://schemas.microsoft.com/office/powerpoint/2010/main" val="964834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CC8D7-0660-4C34-9613-B77FCA6E0053}"/>
              </a:ext>
            </a:extLst>
          </p:cNvPr>
          <p:cNvSpPr>
            <a:spLocks noGrp="1"/>
          </p:cNvSpPr>
          <p:nvPr>
            <p:ph type="title"/>
          </p:nvPr>
        </p:nvSpPr>
        <p:spPr/>
        <p:txBody>
          <a:bodyPr/>
          <a:lstStyle/>
          <a:p>
            <a:r>
              <a:rPr lang="en-US" altLang="en-US" dirty="0">
                <a:latin typeface="Inter"/>
              </a:rPr>
              <a:t>Covariance and correlation</a:t>
            </a:r>
            <a:endParaRPr lang="en-US" dirty="0"/>
          </a:p>
        </p:txBody>
      </p:sp>
      <p:sp>
        <p:nvSpPr>
          <p:cNvPr id="3" name="Content Placeholder 2">
            <a:extLst>
              <a:ext uri="{FF2B5EF4-FFF2-40B4-BE49-F238E27FC236}">
                <a16:creationId xmlns:a16="http://schemas.microsoft.com/office/drawing/2014/main" id="{1DACA63C-EDE6-4F21-A6C5-28E3FDD0C4E2}"/>
              </a:ext>
            </a:extLst>
          </p:cNvPr>
          <p:cNvSpPr>
            <a:spLocks noGrp="1"/>
          </p:cNvSpPr>
          <p:nvPr>
            <p:ph idx="1"/>
          </p:nvPr>
        </p:nvSpPr>
        <p:spPr/>
        <p:txBody>
          <a:bodyPr/>
          <a:lstStyle/>
          <a:p>
            <a:r>
              <a:rPr lang="en-US" dirty="0"/>
              <a:t>The correlation matrix is a bit easier to understand, since the values are normalized. The diagonal values of the correlation matrix are all 1.0, as a result of the normalization. The magnitudes of the correlation values between the variables range between -1.0 and +1.0. A magnitude closer to +1.0 or -1.0 indicates a high correlation.</a:t>
            </a:r>
          </a:p>
          <a:p>
            <a:r>
              <a:rPr lang="en-US" dirty="0"/>
              <a:t>Some pairs of variables are weakly correlated, with small magnitudes. For example, </a:t>
            </a:r>
            <a:r>
              <a:rPr lang="en-US" b="1" dirty="0"/>
              <a:t>wheel base</a:t>
            </a:r>
            <a:r>
              <a:rPr lang="en-US" dirty="0"/>
              <a:t> and </a:t>
            </a:r>
            <a:r>
              <a:rPr lang="en-US" b="1" dirty="0"/>
              <a:t>horsepower</a:t>
            </a:r>
            <a:r>
              <a:rPr lang="en-US" dirty="0"/>
              <a:t> are weakly correlated, whereas </a:t>
            </a:r>
            <a:r>
              <a:rPr lang="en-US" b="1" dirty="0"/>
              <a:t>engine size</a:t>
            </a:r>
            <a:r>
              <a:rPr lang="en-US" dirty="0"/>
              <a:t> and </a:t>
            </a:r>
            <a:r>
              <a:rPr lang="en-US" b="1" dirty="0"/>
              <a:t>curb weight</a:t>
            </a:r>
            <a:r>
              <a:rPr lang="en-US" dirty="0"/>
              <a:t> are strongly correlated.</a:t>
            </a:r>
          </a:p>
          <a:p>
            <a:endParaRPr lang="en-US" dirty="0"/>
          </a:p>
        </p:txBody>
      </p:sp>
    </p:spTree>
    <p:extLst>
      <p:ext uri="{BB962C8B-B14F-4D97-AF65-F5344CB8AC3E}">
        <p14:creationId xmlns:p14="http://schemas.microsoft.com/office/powerpoint/2010/main" val="266852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6E164-AE68-4CC1-A7FD-1999002A3EA3}"/>
              </a:ext>
            </a:extLst>
          </p:cNvPr>
          <p:cNvSpPr>
            <a:spLocks noGrp="1"/>
          </p:cNvSpPr>
          <p:nvPr>
            <p:ph type="title"/>
          </p:nvPr>
        </p:nvSpPr>
        <p:spPr/>
        <p:txBody>
          <a:bodyPr/>
          <a:lstStyle/>
          <a:p>
            <a:r>
              <a:rPr lang="en-US" dirty="0"/>
              <a:t>Data Visualization</a:t>
            </a:r>
            <a:br>
              <a:rPr lang="en-US" dirty="0"/>
            </a:br>
            <a:endParaRPr lang="en-US" dirty="0"/>
          </a:p>
        </p:txBody>
      </p:sp>
      <p:sp>
        <p:nvSpPr>
          <p:cNvPr id="3" name="Content Placeholder 2">
            <a:extLst>
              <a:ext uri="{FF2B5EF4-FFF2-40B4-BE49-F238E27FC236}">
                <a16:creationId xmlns:a16="http://schemas.microsoft.com/office/drawing/2014/main" id="{D4ABB410-0071-4E1E-B675-EBD48B5C1976}"/>
              </a:ext>
            </a:extLst>
          </p:cNvPr>
          <p:cNvSpPr>
            <a:spLocks noGrp="1"/>
          </p:cNvSpPr>
          <p:nvPr>
            <p:ph idx="1"/>
          </p:nvPr>
        </p:nvSpPr>
        <p:spPr>
          <a:xfrm>
            <a:off x="439209" y="1638301"/>
            <a:ext cx="9095316" cy="4829174"/>
          </a:xfrm>
        </p:spPr>
        <p:txBody>
          <a:bodyPr>
            <a:normAutofit fontScale="47500" lnSpcReduction="20000"/>
          </a:bodyPr>
          <a:lstStyle/>
          <a:p>
            <a:pPr>
              <a:lnSpc>
                <a:spcPct val="120000"/>
              </a:lnSpc>
            </a:pPr>
            <a:r>
              <a:rPr lang="en-US" sz="2900" b="1" u="sng" dirty="0"/>
              <a:t>Bar plots</a:t>
            </a:r>
            <a:r>
              <a:rPr lang="en-US" sz="2900" dirty="0"/>
              <a:t>: Bar plots are used to display the counts or frequency of unique values of a categorical variable. The height of the bar represents the count for each unique category of the variable.</a:t>
            </a:r>
          </a:p>
          <a:p>
            <a:pPr>
              <a:lnSpc>
                <a:spcPct val="120000"/>
              </a:lnSpc>
            </a:pPr>
            <a:r>
              <a:rPr lang="en-US" sz="2900" b="1" u="sng" dirty="0"/>
              <a:t>Histograms</a:t>
            </a:r>
            <a:r>
              <a:rPr lang="en-US" sz="2900" dirty="0"/>
              <a:t>: Histograms are similar to bar plots, except that they are used for numeric variables</a:t>
            </a:r>
          </a:p>
          <a:p>
            <a:pPr>
              <a:lnSpc>
                <a:spcPct val="120000"/>
              </a:lnSpc>
            </a:pPr>
            <a:r>
              <a:rPr lang="en-US" sz="2900" b="1" u="sng" dirty="0"/>
              <a:t>Box plots</a:t>
            </a:r>
            <a:r>
              <a:rPr lang="en-US" sz="2900" dirty="0"/>
              <a:t>: Box plots, also known as box and whisker plots, were introduced by John Tukey in 1970. Box plots are another way to visualize the distribution of data values. In this respect, box plots are comparable to histograms, but are quite different in presentation.</a:t>
            </a:r>
          </a:p>
          <a:p>
            <a:pPr>
              <a:lnSpc>
                <a:spcPct val="120000"/>
              </a:lnSpc>
            </a:pPr>
            <a:r>
              <a:rPr lang="en-US" sz="2900" b="1" u="sng" dirty="0"/>
              <a:t>Kernel Density Estimation Plots</a:t>
            </a:r>
            <a:r>
              <a:rPr lang="en-US" sz="2900" dirty="0"/>
              <a:t>: Kernel density estimation uses a moving </a:t>
            </a:r>
            <a:r>
              <a:rPr lang="en-US" sz="2900" dirty="0" err="1"/>
              <a:t>denisty</a:t>
            </a:r>
            <a:r>
              <a:rPr lang="en-US" sz="2900" dirty="0"/>
              <a:t> kernel to average the density of the distribution. These are similar to Histogram, except that they show a smooth curve.</a:t>
            </a:r>
          </a:p>
          <a:p>
            <a:pPr>
              <a:lnSpc>
                <a:spcPct val="120000"/>
              </a:lnSpc>
            </a:pPr>
            <a:r>
              <a:rPr lang="en-US" sz="2900" b="1" u="sng" dirty="0"/>
              <a:t>Scatter plots</a:t>
            </a:r>
            <a:r>
              <a:rPr lang="en-US" sz="2900" dirty="0"/>
              <a:t>: A basic scatter plot shows the relationship between two variables. Points are </a:t>
            </a:r>
            <a:r>
              <a:rPr lang="en-US" sz="2900" dirty="0" err="1"/>
              <a:t>ploted</a:t>
            </a:r>
            <a:r>
              <a:rPr lang="en-US" sz="2900" dirty="0"/>
              <a:t> at the x-y coordinates of each value pair. Pair wise plots, also know as plot matrices, allow you to view multiple dimensions of a data set on one plot. A scatter plot is shown of each variable versus all other variables, arranged in an array</a:t>
            </a:r>
          </a:p>
          <a:p>
            <a:pPr>
              <a:lnSpc>
                <a:spcPct val="120000"/>
              </a:lnSpc>
            </a:pPr>
            <a:r>
              <a:rPr lang="en-US" sz="2900" b="1" u="sng" dirty="0"/>
              <a:t>Line plots</a:t>
            </a:r>
            <a:r>
              <a:rPr lang="en-US" sz="2900" dirty="0"/>
              <a:t>: Line plots are used to show the relationship between variables with ordered values.</a:t>
            </a:r>
          </a:p>
          <a:p>
            <a:pPr>
              <a:lnSpc>
                <a:spcPct val="120000"/>
              </a:lnSpc>
            </a:pPr>
            <a:r>
              <a:rPr lang="en-US" sz="2900" b="1" u="sng" dirty="0"/>
              <a:t>Correlation plots</a:t>
            </a:r>
            <a:r>
              <a:rPr lang="en-US" sz="2900" dirty="0"/>
              <a:t>: The correlation structure of a multivariate data set can provide some useful insight. However, it is hard to derive much insight by just looking at the matrix of numbers. A visualization can be useful in getting an overall impression of which variables have </a:t>
            </a:r>
            <a:r>
              <a:rPr lang="en-US" sz="2900" dirty="0" err="1"/>
              <a:t>siginificant</a:t>
            </a:r>
            <a:r>
              <a:rPr lang="en-US" sz="2900" dirty="0"/>
              <a:t> correlation.</a:t>
            </a:r>
          </a:p>
          <a:p>
            <a:endParaRPr lang="en-US" dirty="0"/>
          </a:p>
        </p:txBody>
      </p:sp>
    </p:spTree>
    <p:extLst>
      <p:ext uri="{BB962C8B-B14F-4D97-AF65-F5344CB8AC3E}">
        <p14:creationId xmlns:p14="http://schemas.microsoft.com/office/powerpoint/2010/main" val="2254761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1729AC-6C77-4B07-8F88-6189CD8DF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8676"/>
            <a:ext cx="5876835" cy="5048249"/>
          </a:xfrm>
          <a:prstGeom prst="rect">
            <a:avLst/>
          </a:prstGeom>
        </p:spPr>
      </p:pic>
      <p:sp>
        <p:nvSpPr>
          <p:cNvPr id="9" name="Rectangle 2">
            <a:extLst>
              <a:ext uri="{FF2B5EF4-FFF2-40B4-BE49-F238E27FC236}">
                <a16:creationId xmlns:a16="http://schemas.microsoft.com/office/drawing/2014/main" id="{B68A0700-696C-48F2-9A21-5FC5FDBF3CED}"/>
              </a:ext>
            </a:extLst>
          </p:cNvPr>
          <p:cNvSpPr>
            <a:spLocks noChangeArrowheads="1"/>
          </p:cNvSpPr>
          <p:nvPr/>
        </p:nvSpPr>
        <p:spPr bwMode="auto">
          <a:xfrm flipH="1">
            <a:off x="5553075" y="736611"/>
            <a:ext cx="38481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solidFill>
                <a:effectLst/>
                <a:latin typeface="Inter"/>
              </a:rPr>
              <a:t>In the plot, the length of the minor axis is computed as </a:t>
            </a:r>
            <a:r>
              <a:rPr kumimoji="0" lang="en-US" altLang="en-US" sz="3200" b="0" i="0" u="none" strike="noStrike" cap="none" normalizeH="0" baseline="0" dirty="0">
                <a:ln>
                  <a:noFill/>
                </a:ln>
                <a:solidFill>
                  <a:schemeClr val="accent1"/>
                </a:solidFill>
                <a:effectLst/>
                <a:latin typeface="MathJax_Main"/>
              </a:rPr>
              <a:t>1−</a:t>
            </a:r>
            <a:r>
              <a:rPr kumimoji="0" lang="en-US" altLang="en-US" sz="3200" b="0" i="0" u="none" strike="noStrike" cap="none" normalizeH="0" baseline="0" dirty="0">
                <a:ln>
                  <a:noFill/>
                </a:ln>
                <a:solidFill>
                  <a:schemeClr val="accent1"/>
                </a:solidFill>
                <a:effectLst/>
                <a:latin typeface="MathJax_Math-italic"/>
              </a:rPr>
              <a:t>correlation</a:t>
            </a:r>
            <a:r>
              <a:rPr kumimoji="0" lang="en-US" altLang="en-US" sz="2000" b="0" i="0" u="none" strike="noStrike" cap="none" normalizeH="0" baseline="0" dirty="0">
                <a:ln>
                  <a:noFill/>
                </a:ln>
                <a:solidFill>
                  <a:schemeClr val="accent1"/>
                </a:solidFill>
                <a:effectLst/>
                <a:latin typeface="Inter"/>
              </a:rPr>
              <a:t>. A correlation of 1 gives a line, with the minor axis set to 0. Correlation of zero results in a circle. The intensity of the color used on the plot indicates the magnitude of the correlation. Additionally, orientation of the ellipse is used to highlight the positive or negative correlation value. For positive correlation the ellipse tilts right, with the opposite being true for negative correlation.</a:t>
            </a:r>
            <a:r>
              <a:rPr kumimoji="0" lang="en-US" altLang="en-US" sz="1600" b="0" i="0" u="none" strike="noStrike" cap="none" normalizeH="0" baseline="0" dirty="0">
                <a:ln>
                  <a:noFill/>
                </a:ln>
                <a:solidFill>
                  <a:schemeClr val="accent1"/>
                </a:solidFill>
                <a:effectLst/>
              </a:rPr>
              <a:t> </a:t>
            </a:r>
            <a:endParaRPr kumimoji="0" lang="en-US" altLang="en-US" sz="4400" b="0" i="0" u="none" strike="noStrike" cap="none" normalizeH="0" baseline="0" dirty="0">
              <a:ln>
                <a:noFill/>
              </a:ln>
              <a:solidFill>
                <a:schemeClr val="accent1"/>
              </a:solidFill>
              <a:effectLst/>
            </a:endParaRPr>
          </a:p>
        </p:txBody>
      </p:sp>
    </p:spTree>
    <p:extLst>
      <p:ext uri="{BB962C8B-B14F-4D97-AF65-F5344CB8AC3E}">
        <p14:creationId xmlns:p14="http://schemas.microsoft.com/office/powerpoint/2010/main" val="323550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Rectangle 2">
            <a:extLst>
              <a:ext uri="{FF2B5EF4-FFF2-40B4-BE49-F238E27FC236}">
                <a16:creationId xmlns:a16="http://schemas.microsoft.com/office/drawing/2014/main" id="{B1CE5F8D-1EB8-46A8-94A4-A0B48C349298}"/>
              </a:ext>
            </a:extLst>
          </p:cNvPr>
          <p:cNvSpPr>
            <a:spLocks noGrp="1" noChangeArrowheads="1"/>
          </p:cNvSpPr>
          <p:nvPr>
            <p:ph type="title"/>
          </p:nvPr>
        </p:nvSpPr>
        <p:spPr bwMode="auto">
          <a:xfrm>
            <a:off x="6094855" y="1261331"/>
            <a:ext cx="3497565" cy="300266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90000"/>
              </a:lnSpc>
              <a:spcAft>
                <a:spcPct val="0"/>
              </a:spcAft>
              <a:buClrTx/>
              <a:buSzTx/>
              <a:tabLst/>
            </a:pPr>
            <a:r>
              <a:rPr kumimoji="0" lang="en-US" altLang="en-US" sz="3100" b="0" i="0" u="none" strike="noStrike" kern="1200" cap="none" normalizeH="0" baseline="0" dirty="0">
                <a:ln>
                  <a:noFill/>
                </a:ln>
                <a:solidFill>
                  <a:schemeClr val="accent1"/>
                </a:solidFill>
                <a:effectLst/>
                <a:latin typeface="+mj-lt"/>
                <a:ea typeface="+mj-ea"/>
                <a:cs typeface="+mj-cs"/>
              </a:rPr>
              <a:t> </a:t>
            </a:r>
            <a:r>
              <a:rPr lang="en-US" altLang="en-US" sz="3100" kern="1200" dirty="0">
                <a:solidFill>
                  <a:schemeClr val="accent1"/>
                </a:solidFill>
                <a:latin typeface="+mj-lt"/>
                <a:ea typeface="+mj-ea"/>
                <a:cs typeface="+mj-cs"/>
              </a:rPr>
              <a:t>R</a:t>
            </a:r>
            <a:r>
              <a:rPr kumimoji="0" lang="en-US" altLang="en-US" sz="3100" b="0" i="0" u="none" strike="noStrike" kern="1200" cap="none" normalizeH="0" baseline="0" dirty="0">
                <a:ln>
                  <a:noFill/>
                </a:ln>
                <a:solidFill>
                  <a:schemeClr val="accent1"/>
                </a:solidFill>
                <a:effectLst/>
                <a:latin typeface="+mj-lt"/>
                <a:ea typeface="+mj-ea"/>
                <a:cs typeface="+mj-cs"/>
              </a:rPr>
              <a:t>elationship of automobile </a:t>
            </a:r>
            <a:r>
              <a:rPr kumimoji="0" lang="en-US" altLang="en-US" sz="3100" b="1" i="0" u="none" strike="noStrike" kern="1200" cap="none" normalizeH="0" baseline="0" dirty="0">
                <a:ln>
                  <a:noFill/>
                </a:ln>
                <a:solidFill>
                  <a:schemeClr val="accent1"/>
                </a:solidFill>
                <a:effectLst/>
                <a:latin typeface="+mj-lt"/>
                <a:ea typeface="+mj-ea"/>
                <a:cs typeface="+mj-cs"/>
              </a:rPr>
              <a:t>price</a:t>
            </a:r>
            <a:r>
              <a:rPr kumimoji="0" lang="en-US" altLang="en-US" sz="3100" b="0" i="0" u="none" strike="noStrike" kern="1200" cap="none" normalizeH="0" baseline="0" dirty="0">
                <a:ln>
                  <a:noFill/>
                </a:ln>
                <a:solidFill>
                  <a:schemeClr val="accent1"/>
                </a:solidFill>
                <a:effectLst/>
                <a:latin typeface="+mj-lt"/>
                <a:ea typeface="+mj-ea"/>
                <a:cs typeface="+mj-cs"/>
              </a:rPr>
              <a:t> </a:t>
            </a:r>
            <a:br>
              <a:rPr kumimoji="0" lang="en-US" altLang="en-US" sz="3100" b="0" i="0" u="none" strike="noStrike" kern="1200" cap="none" normalizeH="0" baseline="0" dirty="0">
                <a:ln>
                  <a:noFill/>
                </a:ln>
                <a:solidFill>
                  <a:schemeClr val="accent1"/>
                </a:solidFill>
                <a:effectLst/>
                <a:latin typeface="+mj-lt"/>
                <a:ea typeface="+mj-ea"/>
                <a:cs typeface="+mj-cs"/>
              </a:rPr>
            </a:br>
            <a:r>
              <a:rPr kumimoji="0" lang="en-US" altLang="en-US" sz="3100" b="0" i="0" u="none" strike="noStrike" kern="1200" cap="none" normalizeH="0" baseline="0" dirty="0">
                <a:ln>
                  <a:noFill/>
                </a:ln>
                <a:solidFill>
                  <a:schemeClr val="accent1"/>
                </a:solidFill>
                <a:effectLst/>
                <a:latin typeface="+mj-lt"/>
                <a:ea typeface="+mj-ea"/>
                <a:cs typeface="+mj-cs"/>
              </a:rPr>
              <a:t>with other numeric variables </a:t>
            </a:r>
          </a:p>
        </p:txBody>
      </p:sp>
      <p:sp>
        <p:nvSpPr>
          <p:cNvPr id="24" name="Isosceles Triangle 23">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9089B3BD-A59C-4CAD-BF05-8729C60973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3288784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7EDED6-CAB9-447E-B3F8-CBD724C386A9}"/>
              </a:ext>
            </a:extLst>
          </p:cNvPr>
          <p:cNvSpPr txBox="1">
            <a:spLocks noChangeArrowheads="1"/>
          </p:cNvSpPr>
          <p:nvPr/>
        </p:nvSpPr>
        <p:spPr bwMode="auto">
          <a:xfrm>
            <a:off x="677333" y="1843980"/>
            <a:ext cx="8647641" cy="4513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01568" rIns="317400" bIns="101568" numCol="1" anchor="ctr" anchorCtr="0" compatLnSpc="1">
            <a:prstTxWarp prst="textNoShape">
              <a:avLst/>
            </a:prstTxWarp>
            <a:spAutoFit/>
          </a:bodyPr>
          <a:lstStyle>
            <a:lvl1pPr marL="342900" indent="-342900" algn="l" defTabSz="457200" rtl="0" eaLnBrk="0" fontAlgn="base" latinLnBrk="0" hangingPunct="0">
              <a:spcBef>
                <a:spcPct val="0"/>
              </a:spcBef>
              <a:spcAft>
                <a:spcPct val="0"/>
              </a:spcAft>
              <a:buClr>
                <a:schemeClr val="accent1"/>
              </a:buClr>
              <a:buSzPct val="80000"/>
              <a:buFont typeface="Wingdings 3" charset="2"/>
              <a:buChar char=""/>
              <a:defRPr sz="1800" kern="1200">
                <a:solidFill>
                  <a:schemeClr val="tx1"/>
                </a:solidFill>
                <a:latin typeface="Arial" panose="020B0604020202020204" pitchFamily="34" charset="0"/>
                <a:ea typeface="+mn-ea"/>
                <a:cs typeface="+mn-cs"/>
              </a:defRPr>
            </a:lvl1pPr>
            <a:lvl2pPr marL="742950" indent="-285750" algn="l" defTabSz="457200" rtl="0" eaLnBrk="0" fontAlgn="base" latinLnBrk="0" hangingPunct="0">
              <a:spcBef>
                <a:spcPct val="0"/>
              </a:spcBef>
              <a:spcAft>
                <a:spcPct val="0"/>
              </a:spcAft>
              <a:buClr>
                <a:schemeClr val="accent1"/>
              </a:buClr>
              <a:buSzPct val="80000"/>
              <a:buFont typeface="Wingdings 3" charset="2"/>
              <a:buChar char=""/>
              <a:defRPr sz="1600" kern="1200">
                <a:solidFill>
                  <a:schemeClr val="tx1"/>
                </a:solidFill>
                <a:latin typeface="Arial" panose="020B0604020202020204" pitchFamily="34" charset="0"/>
                <a:ea typeface="+mn-ea"/>
                <a:cs typeface="+mn-cs"/>
              </a:defRPr>
            </a:lvl2pPr>
            <a:lvl3pPr marL="1143000" indent="-228600" algn="l" defTabSz="457200" rtl="0" eaLnBrk="0" fontAlgn="base" latinLnBrk="0" hangingPunct="0">
              <a:spcBef>
                <a:spcPct val="0"/>
              </a:spcBef>
              <a:spcAft>
                <a:spcPct val="0"/>
              </a:spcAft>
              <a:buClr>
                <a:schemeClr val="accent1"/>
              </a:buClr>
              <a:buSzPct val="80000"/>
              <a:buFont typeface="Wingdings 3" charset="2"/>
              <a:buChar char=""/>
              <a:defRPr sz="1400" kern="1200">
                <a:solidFill>
                  <a:schemeClr val="tx1"/>
                </a:solidFill>
                <a:latin typeface="Arial" panose="020B0604020202020204" pitchFamily="34" charset="0"/>
                <a:ea typeface="+mn-ea"/>
                <a:cs typeface="+mn-cs"/>
              </a:defRPr>
            </a:lvl3pPr>
            <a:lvl4pPr marL="1600200" indent="-228600" algn="l" defTabSz="457200" rtl="0" eaLnBrk="0" fontAlgn="base" latinLnBrk="0" hangingPunct="0">
              <a:spcBef>
                <a:spcPct val="0"/>
              </a:spcBef>
              <a:spcAft>
                <a:spcPct val="0"/>
              </a:spcAft>
              <a:buClr>
                <a:schemeClr val="accent1"/>
              </a:buClr>
              <a:buSzPct val="80000"/>
              <a:buFont typeface="Wingdings 3" charset="2"/>
              <a:buChar char=""/>
              <a:defRPr sz="1200" kern="1200">
                <a:solidFill>
                  <a:schemeClr val="tx1"/>
                </a:solidFill>
                <a:latin typeface="Arial" panose="020B0604020202020204" pitchFamily="34" charset="0"/>
                <a:ea typeface="+mn-ea"/>
                <a:cs typeface="+mn-cs"/>
              </a:defRPr>
            </a:lvl4pPr>
            <a:lvl5pPr marL="2057400" indent="-228600" algn="l" defTabSz="457200" rtl="0" eaLnBrk="0" fontAlgn="base" latinLnBrk="0" hangingPunct="0">
              <a:spcBef>
                <a:spcPct val="0"/>
              </a:spcBef>
              <a:spcAft>
                <a:spcPct val="0"/>
              </a:spcAft>
              <a:buClr>
                <a:schemeClr val="accent1"/>
              </a:buClr>
              <a:buSzPct val="80000"/>
              <a:buFont typeface="Wingdings 3" charset="2"/>
              <a:buChar char=""/>
              <a:defRPr sz="1200" kern="1200">
                <a:solidFill>
                  <a:schemeClr val="tx1"/>
                </a:solidFill>
                <a:latin typeface="Arial" panose="020B0604020202020204" pitchFamily="34" charset="0"/>
                <a:ea typeface="+mn-ea"/>
                <a:cs typeface="+mn-cs"/>
              </a:defRPr>
            </a:lvl5pPr>
            <a:lvl6pPr marL="2514600" indent="-228600" algn="l" defTabSz="457200" rtl="0" eaLnBrk="0" fontAlgn="base" latinLnBrk="0" hangingPunct="0">
              <a:spcBef>
                <a:spcPct val="0"/>
              </a:spcBef>
              <a:spcAft>
                <a:spcPct val="0"/>
              </a:spcAft>
              <a:buClr>
                <a:schemeClr val="accent1"/>
              </a:buClr>
              <a:buSzPct val="80000"/>
              <a:buFont typeface="Wingdings 3" charset="2"/>
              <a:buChar char=""/>
              <a:defRPr sz="1200" kern="1200">
                <a:solidFill>
                  <a:schemeClr val="tx1"/>
                </a:solidFill>
                <a:latin typeface="Arial" panose="020B0604020202020204" pitchFamily="34" charset="0"/>
                <a:ea typeface="+mn-ea"/>
                <a:cs typeface="+mn-cs"/>
              </a:defRPr>
            </a:lvl6pPr>
            <a:lvl7pPr marL="2971800" indent="-228600" algn="l" defTabSz="457200" rtl="0" eaLnBrk="0" fontAlgn="base" latinLnBrk="0" hangingPunct="0">
              <a:spcBef>
                <a:spcPct val="0"/>
              </a:spcBef>
              <a:spcAft>
                <a:spcPct val="0"/>
              </a:spcAft>
              <a:buClr>
                <a:schemeClr val="accent1"/>
              </a:buClr>
              <a:buSzPct val="80000"/>
              <a:buFont typeface="Wingdings 3" charset="2"/>
              <a:buChar char=""/>
              <a:defRPr sz="1200" kern="1200">
                <a:solidFill>
                  <a:schemeClr val="tx1"/>
                </a:solidFill>
                <a:latin typeface="Arial" panose="020B0604020202020204" pitchFamily="34" charset="0"/>
                <a:ea typeface="+mn-ea"/>
                <a:cs typeface="+mn-cs"/>
              </a:defRPr>
            </a:lvl7pPr>
            <a:lvl8pPr marL="3429000" indent="-228600" algn="l" defTabSz="457200" rtl="0" eaLnBrk="0" fontAlgn="base" latinLnBrk="0" hangingPunct="0">
              <a:spcBef>
                <a:spcPct val="0"/>
              </a:spcBef>
              <a:spcAft>
                <a:spcPct val="0"/>
              </a:spcAft>
              <a:buClr>
                <a:schemeClr val="accent1"/>
              </a:buClr>
              <a:buSzPct val="80000"/>
              <a:buFont typeface="Wingdings 3" charset="2"/>
              <a:buChar char=""/>
              <a:defRPr sz="1200" kern="1200">
                <a:solidFill>
                  <a:schemeClr val="tx1"/>
                </a:solidFill>
                <a:latin typeface="Arial" panose="020B0604020202020204" pitchFamily="34" charset="0"/>
                <a:ea typeface="+mn-ea"/>
                <a:cs typeface="+mn-cs"/>
              </a:defRPr>
            </a:lvl8pPr>
            <a:lvl9pPr marL="3886200" indent="-228600" algn="l" defTabSz="457200" rtl="0" eaLnBrk="0" fontAlgn="base" latinLnBrk="0" hangingPunct="0">
              <a:spcBef>
                <a:spcPct val="0"/>
              </a:spcBef>
              <a:spcAft>
                <a:spcPct val="0"/>
              </a:spcAft>
              <a:buClr>
                <a:schemeClr val="accent1"/>
              </a:buClr>
              <a:buSzPct val="80000"/>
              <a:buFont typeface="Wingdings 3" charset="2"/>
              <a:buChar char=""/>
              <a:defRPr sz="1200" kern="1200">
                <a:solidFill>
                  <a:schemeClr val="tx1"/>
                </a:solidFill>
                <a:latin typeface="Arial" panose="020B0604020202020204" pitchFamily="34" charset="0"/>
                <a:ea typeface="+mn-ea"/>
                <a:cs typeface="+mn-cs"/>
              </a:defRPr>
            </a:lvl9pPr>
          </a:lstStyle>
          <a:p>
            <a:pPr marL="0" indent="0" defTabSz="914400">
              <a:buClrTx/>
              <a:buSzTx/>
              <a:buFontTx/>
              <a:buNone/>
            </a:pPr>
            <a:r>
              <a:rPr lang="en-US" altLang="en-US" sz="2000">
                <a:latin typeface="Inter"/>
              </a:rPr>
              <a:t>The pair wise scatter plot matrix below contains a number of elements, which are useful for understanding the relationships in the data sets.</a:t>
            </a:r>
            <a:endParaRPr lang="en-US" altLang="en-US" sz="2000"/>
          </a:p>
          <a:p>
            <a:pPr marL="0" indent="0" defTabSz="914400">
              <a:buClrTx/>
              <a:buSzTx/>
              <a:buFontTx/>
              <a:buChar char="•"/>
            </a:pPr>
            <a:r>
              <a:rPr lang="en-US" altLang="en-US" sz="2000">
                <a:latin typeface="Inter"/>
              </a:rPr>
              <a:t>There are Kernel Density Estimation plots for each variable along the diagonal of the matrix.</a:t>
            </a:r>
          </a:p>
          <a:p>
            <a:pPr marL="0" indent="0" defTabSz="914400">
              <a:buClrTx/>
              <a:buSzTx/>
              <a:buFontTx/>
              <a:buChar char="•"/>
            </a:pPr>
            <a:r>
              <a:rPr lang="en-US" altLang="en-US" sz="2000">
                <a:latin typeface="Inter"/>
              </a:rPr>
              <a:t>A pair of scatter plots for each variable pair is displayed. These two scatter plots show the axes in both possible orientations.</a:t>
            </a:r>
          </a:p>
          <a:p>
            <a:pPr marL="0" indent="0" defTabSz="914400">
              <a:buClrTx/>
              <a:buSzTx/>
              <a:buFontTx/>
              <a:buChar char="•"/>
            </a:pPr>
            <a:r>
              <a:rPr lang="en-US" altLang="en-US" sz="2000">
                <a:latin typeface="Inter"/>
              </a:rPr>
              <a:t>A linear regression line is shown in green on each scatter plot. This regression line gives an indiction of trend.</a:t>
            </a:r>
          </a:p>
          <a:p>
            <a:pPr marL="0" indent="0" defTabSz="914400">
              <a:buClrTx/>
              <a:buSzTx/>
              <a:buFontTx/>
              <a:buChar char="•"/>
            </a:pPr>
            <a:r>
              <a:rPr lang="en-US" altLang="en-US" sz="2000">
                <a:latin typeface="Inter"/>
              </a:rPr>
              <a:t>A nonlinear regression line with confidence intervals is shown in solid red. The nonlinear regression line can highlight more complex relationships in the data set. The confidence intervals, shown as dotted red lines, give some indication of the likely range of regression lines, given the uncertainty in the data.</a:t>
            </a:r>
          </a:p>
          <a:p>
            <a:pPr marL="0" indent="0" defTabSz="914400">
              <a:buClrTx/>
              <a:buSzTx/>
              <a:buFontTx/>
              <a:buNone/>
            </a:pPr>
            <a:endParaRPr lang="en-US" altLang="en-US" sz="2000" dirty="0"/>
          </a:p>
        </p:txBody>
      </p:sp>
      <p:sp>
        <p:nvSpPr>
          <p:cNvPr id="4" name="TextBox 3">
            <a:extLst>
              <a:ext uri="{FF2B5EF4-FFF2-40B4-BE49-F238E27FC236}">
                <a16:creationId xmlns:a16="http://schemas.microsoft.com/office/drawing/2014/main" id="{E4E2EB91-9D7A-413F-BA1E-9D07B794BD45}"/>
              </a:ext>
            </a:extLst>
          </p:cNvPr>
          <p:cNvSpPr txBox="1"/>
          <p:nvPr/>
        </p:nvSpPr>
        <p:spPr>
          <a:xfrm>
            <a:off x="1381125" y="476250"/>
            <a:ext cx="7581900" cy="1077218"/>
          </a:xfrm>
          <a:prstGeom prst="rect">
            <a:avLst/>
          </a:prstGeom>
          <a:noFill/>
        </p:spPr>
        <p:txBody>
          <a:bodyPr wrap="square" rtlCol="0">
            <a:spAutoFit/>
          </a:bodyPr>
          <a:lstStyle/>
          <a:p>
            <a:r>
              <a:rPr lang="en-US" altLang="en-US" sz="3200" dirty="0">
                <a:solidFill>
                  <a:schemeClr val="accent1"/>
                </a:solidFill>
              </a:rPr>
              <a:t>Relationship of automobile </a:t>
            </a:r>
            <a:r>
              <a:rPr lang="en-US" altLang="en-US" sz="3200" b="1" dirty="0">
                <a:solidFill>
                  <a:schemeClr val="accent1"/>
                </a:solidFill>
              </a:rPr>
              <a:t>price</a:t>
            </a:r>
            <a:r>
              <a:rPr lang="en-US" altLang="en-US" sz="3200" dirty="0">
                <a:solidFill>
                  <a:schemeClr val="accent1"/>
                </a:solidFill>
              </a:rPr>
              <a:t> </a:t>
            </a:r>
            <a:br>
              <a:rPr lang="en-US" altLang="en-US" sz="3200" dirty="0">
                <a:solidFill>
                  <a:schemeClr val="accent1"/>
                </a:solidFill>
              </a:rPr>
            </a:br>
            <a:r>
              <a:rPr lang="en-US" altLang="en-US" sz="3200" dirty="0">
                <a:solidFill>
                  <a:schemeClr val="accent1"/>
                </a:solidFill>
              </a:rPr>
              <a:t>with other numeric variables</a:t>
            </a:r>
            <a:endParaRPr lang="en-US" sz="3200" dirty="0"/>
          </a:p>
        </p:txBody>
      </p:sp>
    </p:spTree>
    <p:extLst>
      <p:ext uri="{BB962C8B-B14F-4D97-AF65-F5344CB8AC3E}">
        <p14:creationId xmlns:p14="http://schemas.microsoft.com/office/powerpoint/2010/main" val="3153512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DBF67-558B-4A14-A844-5C8EA4BDDB92}"/>
              </a:ext>
            </a:extLst>
          </p:cNvPr>
          <p:cNvSpPr>
            <a:spLocks noGrp="1"/>
          </p:cNvSpPr>
          <p:nvPr>
            <p:ph type="title"/>
          </p:nvPr>
        </p:nvSpPr>
        <p:spPr/>
        <p:txBody>
          <a:bodyPr/>
          <a:lstStyle/>
          <a:p>
            <a:r>
              <a:rPr lang="en-US" dirty="0"/>
              <a:t>Hypothesis Tests</a:t>
            </a:r>
            <a:br>
              <a:rPr lang="en-US" dirty="0"/>
            </a:br>
            <a:endParaRPr lang="en-US" dirty="0"/>
          </a:p>
        </p:txBody>
      </p:sp>
      <p:sp>
        <p:nvSpPr>
          <p:cNvPr id="3" name="Content Placeholder 2">
            <a:extLst>
              <a:ext uri="{FF2B5EF4-FFF2-40B4-BE49-F238E27FC236}">
                <a16:creationId xmlns:a16="http://schemas.microsoft.com/office/drawing/2014/main" id="{E95F260E-5CC4-4F35-BFB4-6F2862F74760}"/>
              </a:ext>
            </a:extLst>
          </p:cNvPr>
          <p:cNvSpPr>
            <a:spLocks noGrp="1"/>
          </p:cNvSpPr>
          <p:nvPr>
            <p:ph idx="1"/>
          </p:nvPr>
        </p:nvSpPr>
        <p:spPr>
          <a:xfrm>
            <a:off x="601134" y="1846264"/>
            <a:ext cx="8596668" cy="3880773"/>
          </a:xfrm>
        </p:spPr>
        <p:txBody>
          <a:bodyPr/>
          <a:lstStyle/>
          <a:p>
            <a:r>
              <a:rPr lang="en-US" dirty="0"/>
              <a:t>A  statistical </a:t>
            </a:r>
            <a:r>
              <a:rPr lang="en-US" b="1" dirty="0"/>
              <a:t>hypothesis</a:t>
            </a:r>
            <a:r>
              <a:rPr lang="en-US" dirty="0"/>
              <a:t>, sometimes called confirmatory data analysis, is a hypothesis that is testable on the basis of observing a process that is modeled via a set of random variables. A statistical hypothesis test is a method of statistical inference. Commonly, two statistical data sets are compared, or a data set obtained by sampling is compared against a synthetic data set from an idealized model. A hypothesis is proposed for the statistical relationship between the two data sets, and this is compared as an </a:t>
            </a:r>
            <a:r>
              <a:rPr lang="en-US" b="1" dirty="0"/>
              <a:t>alternative</a:t>
            </a:r>
            <a:r>
              <a:rPr lang="en-US" dirty="0"/>
              <a:t> to an idealized </a:t>
            </a:r>
            <a:r>
              <a:rPr lang="en-US" b="1" dirty="0"/>
              <a:t>null hypothesis</a:t>
            </a:r>
            <a:r>
              <a:rPr lang="en-US" dirty="0"/>
              <a:t> that proposes no relationship between two data sets. The comparison is deemed statistically significant if the relationship between the data sets would be an unlikely realization of the null hypothesis according to a threshold probability—the significance level. Hypothesis tests are used in determining what outcomes of a study would lead to a rejection of the null hypothesis for a pre-specified level of significance.</a:t>
            </a:r>
          </a:p>
        </p:txBody>
      </p:sp>
    </p:spTree>
    <p:extLst>
      <p:ext uri="{BB962C8B-B14F-4D97-AF65-F5344CB8AC3E}">
        <p14:creationId xmlns:p14="http://schemas.microsoft.com/office/powerpoint/2010/main" val="195716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BAB0-D10C-432A-AEC7-001C8745A87F}"/>
              </a:ext>
            </a:extLst>
          </p:cNvPr>
          <p:cNvSpPr>
            <a:spLocks noGrp="1"/>
          </p:cNvSpPr>
          <p:nvPr>
            <p:ph type="title"/>
          </p:nvPr>
        </p:nvSpPr>
        <p:spPr/>
        <p:txBody>
          <a:bodyPr/>
          <a:lstStyle/>
          <a:p>
            <a:r>
              <a:rPr lang="en-US" dirty="0"/>
              <a:t>Hypothesis testing steps</a:t>
            </a:r>
            <a:br>
              <a:rPr lang="en-US" dirty="0"/>
            </a:br>
            <a:endParaRPr lang="en-US" dirty="0"/>
          </a:p>
        </p:txBody>
      </p:sp>
      <p:sp>
        <p:nvSpPr>
          <p:cNvPr id="4" name="Rectangle 1">
            <a:extLst>
              <a:ext uri="{FF2B5EF4-FFF2-40B4-BE49-F238E27FC236}">
                <a16:creationId xmlns:a16="http://schemas.microsoft.com/office/drawing/2014/main" id="{66338A89-4FD8-4B4C-BA65-0195B9C07E22}"/>
              </a:ext>
            </a:extLst>
          </p:cNvPr>
          <p:cNvSpPr>
            <a:spLocks noGrp="1" noChangeArrowheads="1"/>
          </p:cNvSpPr>
          <p:nvPr>
            <p:ph idx="1"/>
          </p:nvPr>
        </p:nvSpPr>
        <p:spPr bwMode="auto">
          <a:xfrm>
            <a:off x="677335" y="1967101"/>
            <a:ext cx="8596668" cy="4267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01568" rIns="31740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Inter"/>
              </a:rPr>
              <a:t>Brief description of the steps involved:</a:t>
            </a:r>
            <a:endParaRPr kumimoji="0" lang="en-US" alt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Inter"/>
              </a:rPr>
              <a:t>We first state our population assumptions in the null hypothesis: </a:t>
            </a:r>
            <a:r>
              <a:rPr kumimoji="0" lang="en-US" altLang="en-US" sz="3600" b="0" i="0" u="none" strike="noStrike" cap="none" normalizeH="0" baseline="0">
                <a:ln>
                  <a:noFill/>
                </a:ln>
                <a:solidFill>
                  <a:schemeClr val="tx1"/>
                </a:solidFill>
                <a:effectLst/>
                <a:latin typeface="MathJax_Math-italic"/>
              </a:rPr>
              <a:t>H</a:t>
            </a:r>
            <a:r>
              <a:rPr kumimoji="0" lang="en-US" altLang="en-US" sz="2000" b="0" i="0" u="none" strike="noStrike" cap="none" normalizeH="0" baseline="0">
                <a:ln>
                  <a:noFill/>
                </a:ln>
                <a:solidFill>
                  <a:schemeClr val="tx1"/>
                </a:solidFill>
                <a:effectLst/>
                <a:latin typeface="MathJax_Main"/>
              </a:rPr>
              <a:t>0</a:t>
            </a:r>
            <a:r>
              <a:rPr kumimoji="0" lang="en-US" altLang="en-US" sz="2400" b="0" i="0" u="none" strike="noStrike" cap="none" normalizeH="0" baseline="0">
                <a:ln>
                  <a:noFill/>
                </a:ln>
                <a:solidFill>
                  <a:schemeClr val="tx1"/>
                </a:solidFill>
                <a:effectLst/>
                <a:latin typeface="Inter"/>
              </a:rPr>
              <a:t>H0.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Inter"/>
              </a:rPr>
              <a:t>We state a new hypothesis as an alternative to the null: </a:t>
            </a:r>
            <a:r>
              <a:rPr kumimoji="0" lang="en-US" altLang="en-US" sz="3600" b="0" i="0" u="none" strike="noStrike" cap="none" normalizeH="0" baseline="0">
                <a:ln>
                  <a:noFill/>
                </a:ln>
                <a:solidFill>
                  <a:schemeClr val="tx1"/>
                </a:solidFill>
                <a:effectLst/>
                <a:latin typeface="MathJax_Math-italic"/>
              </a:rPr>
              <a:t>H</a:t>
            </a:r>
            <a:r>
              <a:rPr kumimoji="0" lang="en-US" altLang="en-US" sz="2000" b="0" i="0" u="none" strike="noStrike" cap="none" normalizeH="0" baseline="0">
                <a:ln>
                  <a:noFill/>
                </a:ln>
                <a:solidFill>
                  <a:schemeClr val="tx1"/>
                </a:solidFill>
                <a:effectLst/>
                <a:latin typeface="MathJax_Math-italic"/>
              </a:rPr>
              <a:t>a</a:t>
            </a:r>
            <a:r>
              <a:rPr kumimoji="0" lang="en-US" altLang="en-US" sz="2400" b="0" i="0" u="none" strike="noStrike" cap="none" normalizeH="0" baseline="0">
                <a:ln>
                  <a:noFill/>
                </a:ln>
                <a:solidFill>
                  <a:schemeClr val="tx1"/>
                </a:solidFill>
                <a:effectLst/>
                <a:latin typeface="Inter"/>
              </a:rPr>
              <a:t>Ha.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Inter"/>
              </a:rPr>
              <a:t>The null + alternative should make up all possible outcomes and be mutually exclusive.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Inter"/>
              </a:rPr>
              <a:t>Decide on a significance level (probability cutoff): 0.90, 0.95, and 0.99 are common (problem specific).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1179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05AF13-A7FB-497E-A7BD-84E165B4F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175" y="219074"/>
            <a:ext cx="6858000" cy="4505325"/>
          </a:xfrm>
          <a:prstGeom prst="rect">
            <a:avLst/>
          </a:prstGeom>
        </p:spPr>
      </p:pic>
      <p:sp>
        <p:nvSpPr>
          <p:cNvPr id="4" name="TextBox 3">
            <a:extLst>
              <a:ext uri="{FF2B5EF4-FFF2-40B4-BE49-F238E27FC236}">
                <a16:creationId xmlns:a16="http://schemas.microsoft.com/office/drawing/2014/main" id="{5B804F5E-72FF-4231-B117-544D37138F4A}"/>
              </a:ext>
            </a:extLst>
          </p:cNvPr>
          <p:cNvSpPr txBox="1"/>
          <p:nvPr/>
        </p:nvSpPr>
        <p:spPr>
          <a:xfrm>
            <a:off x="771524" y="5105222"/>
            <a:ext cx="8334375" cy="1200329"/>
          </a:xfrm>
          <a:prstGeom prst="rect">
            <a:avLst/>
          </a:prstGeom>
          <a:noFill/>
        </p:spPr>
        <p:txBody>
          <a:bodyPr wrap="square" rtlCol="0">
            <a:spAutoFit/>
          </a:bodyPr>
          <a:lstStyle/>
          <a:p>
            <a:r>
              <a:rPr lang="en-US" dirty="0"/>
              <a:t>Examine these plots. Notice that the distribution is heavily skewed to the left or low side. This confirms our conclusions from looking at the summary statistics above. At first glance, these do not appear to have a normal bell shaped distribution. Let's examine this further</a:t>
            </a:r>
          </a:p>
        </p:txBody>
      </p:sp>
    </p:spTree>
    <p:extLst>
      <p:ext uri="{BB962C8B-B14F-4D97-AF65-F5344CB8AC3E}">
        <p14:creationId xmlns:p14="http://schemas.microsoft.com/office/powerpoint/2010/main" val="3486415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32A86-C370-4645-8A53-8C58F52D614C}"/>
              </a:ext>
            </a:extLst>
          </p:cNvPr>
          <p:cNvSpPr>
            <a:spLocks noGrp="1"/>
          </p:cNvSpPr>
          <p:nvPr>
            <p:ph type="title"/>
          </p:nvPr>
        </p:nvSpPr>
        <p:spPr/>
        <p:txBody>
          <a:bodyPr/>
          <a:lstStyle/>
          <a:p>
            <a:r>
              <a:rPr lang="en-US" dirty="0"/>
              <a:t>About the data set</a:t>
            </a:r>
            <a:br>
              <a:rPr lang="en-US" dirty="0"/>
            </a:br>
            <a:endParaRPr lang="en-US" dirty="0"/>
          </a:p>
        </p:txBody>
      </p:sp>
      <p:sp>
        <p:nvSpPr>
          <p:cNvPr id="3" name="TextBox 2">
            <a:extLst>
              <a:ext uri="{FF2B5EF4-FFF2-40B4-BE49-F238E27FC236}">
                <a16:creationId xmlns:a16="http://schemas.microsoft.com/office/drawing/2014/main" id="{8E81E2E7-58E1-43F1-A4FB-769BD50CAF48}"/>
              </a:ext>
            </a:extLst>
          </p:cNvPr>
          <p:cNvSpPr txBox="1"/>
          <p:nvPr/>
        </p:nvSpPr>
        <p:spPr>
          <a:xfrm>
            <a:off x="819150" y="1809750"/>
            <a:ext cx="7962900" cy="3139321"/>
          </a:xfrm>
          <a:prstGeom prst="rect">
            <a:avLst/>
          </a:prstGeom>
          <a:noFill/>
        </p:spPr>
        <p:txBody>
          <a:bodyPr wrap="square" rtlCol="0">
            <a:spAutoFit/>
          </a:bodyPr>
          <a:lstStyle/>
          <a:p>
            <a:r>
              <a:rPr lang="en-US" dirty="0"/>
              <a:t>This data set is from the </a:t>
            </a:r>
            <a:r>
              <a:rPr lang="en-US" dirty="0" err="1">
                <a:hlinkClick r:id="rId2"/>
              </a:rPr>
              <a:t>Univerisity</a:t>
            </a:r>
            <a:r>
              <a:rPr lang="en-US" dirty="0">
                <a:hlinkClick r:id="rId2"/>
              </a:rPr>
              <a:t> of California Irvine Machine Learning Repository</a:t>
            </a:r>
            <a:r>
              <a:rPr lang="en-US" dirty="0"/>
              <a:t> The data was compiled by Jeffrey C. </a:t>
            </a:r>
            <a:r>
              <a:rPr lang="en-US" dirty="0" err="1"/>
              <a:t>Schlimmer</a:t>
            </a:r>
            <a:r>
              <a:rPr lang="en-US" dirty="0"/>
              <a:t> from the following sources:</a:t>
            </a:r>
          </a:p>
          <a:p>
            <a:endParaRPr lang="en-US" dirty="0"/>
          </a:p>
          <a:p>
            <a:pPr marL="285750" indent="-285750">
              <a:buFont typeface="Arial" panose="020B0604020202020204" pitchFamily="34" charset="0"/>
              <a:buChar char="•"/>
            </a:pPr>
            <a:r>
              <a:rPr lang="en-US" dirty="0"/>
              <a:t>1985 Model Import Car and Truck Specifications, 1985 Ward's Automotive Yearbook.</a:t>
            </a:r>
          </a:p>
          <a:p>
            <a:pPr marL="285750" indent="-285750">
              <a:buFont typeface="Arial" panose="020B0604020202020204" pitchFamily="34" charset="0"/>
              <a:buChar char="•"/>
            </a:pPr>
            <a:r>
              <a:rPr lang="en-US" dirty="0"/>
              <a:t>Personal Auto Manuals, Insurance Services Office, 160 Water Street, New York, NY 10038</a:t>
            </a:r>
          </a:p>
          <a:p>
            <a:pPr marL="285750" indent="-285750">
              <a:buFont typeface="Arial" panose="020B0604020202020204" pitchFamily="34" charset="0"/>
              <a:buChar char="•"/>
            </a:pPr>
            <a:r>
              <a:rPr lang="en-US" dirty="0"/>
              <a:t>Insurance Collision Report, Insurance Institute for Highway Safety, Watergate 600, Washington, DC 20037</a:t>
            </a:r>
          </a:p>
          <a:p>
            <a:endParaRPr lang="en-US" dirty="0"/>
          </a:p>
        </p:txBody>
      </p:sp>
    </p:spTree>
    <p:extLst>
      <p:ext uri="{BB962C8B-B14F-4D97-AF65-F5344CB8AC3E}">
        <p14:creationId xmlns:p14="http://schemas.microsoft.com/office/powerpoint/2010/main" val="3275640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650C1F-B704-4EBF-BA11-7BB954DDC105}"/>
              </a:ext>
            </a:extLst>
          </p:cNvPr>
          <p:cNvPicPr>
            <a:picLocks noChangeAspect="1"/>
          </p:cNvPicPr>
          <p:nvPr/>
        </p:nvPicPr>
        <p:blipFill rotWithShape="1">
          <a:blip r:embed="rId2">
            <a:extLst>
              <a:ext uri="{28A0092B-C50C-407E-A947-70E740481C1C}">
                <a14:useLocalDpi xmlns:a14="http://schemas.microsoft.com/office/drawing/2010/main" val="0"/>
              </a:ext>
            </a:extLst>
          </a:blip>
          <a:srcRect l="-2222" b="47917"/>
          <a:stretch/>
        </p:blipFill>
        <p:spPr>
          <a:xfrm>
            <a:off x="5114925" y="161924"/>
            <a:ext cx="3505200" cy="3571876"/>
          </a:xfrm>
          <a:prstGeom prst="rect">
            <a:avLst/>
          </a:prstGeom>
        </p:spPr>
      </p:pic>
      <p:pic>
        <p:nvPicPr>
          <p:cNvPr id="5" name="Picture 4">
            <a:extLst>
              <a:ext uri="{FF2B5EF4-FFF2-40B4-BE49-F238E27FC236}">
                <a16:creationId xmlns:a16="http://schemas.microsoft.com/office/drawing/2014/main" id="{7076DF13-5496-41D9-9368-B767CA406807}"/>
              </a:ext>
            </a:extLst>
          </p:cNvPr>
          <p:cNvPicPr>
            <a:picLocks noChangeAspect="1"/>
          </p:cNvPicPr>
          <p:nvPr/>
        </p:nvPicPr>
        <p:blipFill rotWithShape="1">
          <a:blip r:embed="rId3">
            <a:extLst>
              <a:ext uri="{28A0092B-C50C-407E-A947-70E740481C1C}">
                <a14:useLocalDpi xmlns:a14="http://schemas.microsoft.com/office/drawing/2010/main" val="0"/>
              </a:ext>
            </a:extLst>
          </a:blip>
          <a:srcRect l="-2222" b="46608"/>
          <a:stretch/>
        </p:blipFill>
        <p:spPr>
          <a:xfrm>
            <a:off x="676275" y="161924"/>
            <a:ext cx="3695700" cy="3748089"/>
          </a:xfrm>
          <a:prstGeom prst="rect">
            <a:avLst/>
          </a:prstGeom>
        </p:spPr>
      </p:pic>
      <p:sp>
        <p:nvSpPr>
          <p:cNvPr id="6" name="TextBox 5">
            <a:extLst>
              <a:ext uri="{FF2B5EF4-FFF2-40B4-BE49-F238E27FC236}">
                <a16:creationId xmlns:a16="http://schemas.microsoft.com/office/drawing/2014/main" id="{8E262FC6-3A25-4880-8A9F-5C0BAC7D960E}"/>
              </a:ext>
            </a:extLst>
          </p:cNvPr>
          <p:cNvSpPr txBox="1"/>
          <p:nvPr/>
        </p:nvSpPr>
        <p:spPr>
          <a:xfrm>
            <a:off x="847725" y="3910013"/>
            <a:ext cx="8743950" cy="2308324"/>
          </a:xfrm>
          <a:prstGeom prst="rect">
            <a:avLst/>
          </a:prstGeom>
          <a:noFill/>
        </p:spPr>
        <p:txBody>
          <a:bodyPr wrap="square" rtlCol="0">
            <a:spAutoFit/>
          </a:bodyPr>
          <a:lstStyle/>
          <a:p>
            <a:r>
              <a:rPr lang="en-US" sz="2400" dirty="0">
                <a:solidFill>
                  <a:schemeClr val="accent1"/>
                </a:solidFill>
              </a:rPr>
              <a:t>Here, we have plotted the histogram of price (figure above) &amp; log(price) (figure below) </a:t>
            </a:r>
            <a:r>
              <a:rPr lang="en-US" sz="2400" dirty="0" err="1">
                <a:solidFill>
                  <a:schemeClr val="accent1"/>
                </a:solidFill>
              </a:rPr>
              <a:t>againt</a:t>
            </a:r>
            <a:r>
              <a:rPr lang="en-US" sz="2400" dirty="0">
                <a:solidFill>
                  <a:schemeClr val="accent1"/>
                </a:solidFill>
              </a:rPr>
              <a:t> respective normal distributions with mean and standard deviations of price &amp; log(price) respectively. We see here that log(price) looks closer to having a normal distribution than just the price. Let's go a step further and check with Q-Q plots.</a:t>
            </a:r>
          </a:p>
        </p:txBody>
      </p:sp>
    </p:spTree>
    <p:extLst>
      <p:ext uri="{BB962C8B-B14F-4D97-AF65-F5344CB8AC3E}">
        <p14:creationId xmlns:p14="http://schemas.microsoft.com/office/powerpoint/2010/main" val="2380009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9FF9F21-96B5-4D71-B80E-5A7EE61DB8C2}"/>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Q-Q plot</a:t>
            </a:r>
            <a:br>
              <a:rPr lang="en-US">
                <a:solidFill>
                  <a:srgbClr val="FFFFFF"/>
                </a:solidFill>
              </a:rPr>
            </a:br>
            <a:endParaRPr lang="en-US">
              <a:solidFill>
                <a:srgbClr val="FFFFFF"/>
              </a:solidFill>
            </a:endParaRPr>
          </a:p>
        </p:txBody>
      </p:sp>
      <p:pic>
        <p:nvPicPr>
          <p:cNvPr id="5" name="Picture 4">
            <a:extLst>
              <a:ext uri="{FF2B5EF4-FFF2-40B4-BE49-F238E27FC236}">
                <a16:creationId xmlns:a16="http://schemas.microsoft.com/office/drawing/2014/main" id="{4ABD074D-A94E-45FB-ADA0-356654663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072" y="1550431"/>
            <a:ext cx="4204762" cy="2995137"/>
          </a:xfrm>
          <a:prstGeom prst="rect">
            <a:avLst/>
          </a:prstGeom>
        </p:spPr>
      </p:pic>
      <p:sp>
        <p:nvSpPr>
          <p:cNvPr id="3" name="Content Placeholder 2">
            <a:extLst>
              <a:ext uri="{FF2B5EF4-FFF2-40B4-BE49-F238E27FC236}">
                <a16:creationId xmlns:a16="http://schemas.microsoft.com/office/drawing/2014/main" id="{542CEFCC-9EB3-4B0D-AE3F-F1AE4E636674}"/>
              </a:ext>
            </a:extLst>
          </p:cNvPr>
          <p:cNvSpPr>
            <a:spLocks noGrp="1"/>
          </p:cNvSpPr>
          <p:nvPr>
            <p:ph idx="1"/>
          </p:nvPr>
        </p:nvSpPr>
        <p:spPr>
          <a:xfrm>
            <a:off x="7181725" y="2837329"/>
            <a:ext cx="4512988" cy="3317938"/>
          </a:xfrm>
        </p:spPr>
        <p:txBody>
          <a:bodyPr anchor="t">
            <a:normAutofit/>
          </a:bodyPr>
          <a:lstStyle/>
          <a:p>
            <a:pPr marL="0" indent="0">
              <a:buNone/>
            </a:pPr>
            <a:endParaRPr lang="en-US">
              <a:solidFill>
                <a:srgbClr val="FFFFFF"/>
              </a:solidFill>
            </a:endParaRPr>
          </a:p>
          <a:p>
            <a:r>
              <a:rPr lang="en-US">
                <a:solidFill>
                  <a:srgbClr val="FFFFFF"/>
                </a:solidFill>
              </a:rPr>
              <a:t>The qualtile-quantile (Q-Q) plot provides a handy visual means to inspect the Normality of a data set. If the sample is Normal the data points will fall in a straight line.</a:t>
            </a:r>
          </a:p>
          <a:p>
            <a:endParaRPr lang="en-US">
              <a:solidFill>
                <a:srgbClr val="FFFFFF"/>
              </a:solidFill>
            </a:endParaRPr>
          </a:p>
        </p:txBody>
      </p:sp>
    </p:spTree>
    <p:extLst>
      <p:ext uri="{BB962C8B-B14F-4D97-AF65-F5344CB8AC3E}">
        <p14:creationId xmlns:p14="http://schemas.microsoft.com/office/powerpoint/2010/main" val="2442653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2DD1E-D7EC-4EC1-A36F-87B3BFA3C277}"/>
              </a:ext>
            </a:extLst>
          </p:cNvPr>
          <p:cNvSpPr>
            <a:spLocks noGrp="1"/>
          </p:cNvSpPr>
          <p:nvPr>
            <p:ph type="title"/>
          </p:nvPr>
        </p:nvSpPr>
        <p:spPr>
          <a:xfrm>
            <a:off x="2877609" y="704850"/>
            <a:ext cx="8596668" cy="1320800"/>
          </a:xfrm>
        </p:spPr>
        <p:txBody>
          <a:bodyPr/>
          <a:lstStyle/>
          <a:p>
            <a:r>
              <a:rPr lang="en-US" dirty="0"/>
              <a:t>Further Analysis </a:t>
            </a:r>
          </a:p>
        </p:txBody>
      </p:sp>
      <p:sp>
        <p:nvSpPr>
          <p:cNvPr id="3" name="Content Placeholder 2">
            <a:extLst>
              <a:ext uri="{FF2B5EF4-FFF2-40B4-BE49-F238E27FC236}">
                <a16:creationId xmlns:a16="http://schemas.microsoft.com/office/drawing/2014/main" id="{9DF8B46E-856D-402B-834A-09A0DC80A856}"/>
              </a:ext>
            </a:extLst>
          </p:cNvPr>
          <p:cNvSpPr>
            <a:spLocks noGrp="1"/>
          </p:cNvSpPr>
          <p:nvPr>
            <p:ph idx="1"/>
          </p:nvPr>
        </p:nvSpPr>
        <p:spPr/>
        <p:txBody>
          <a:bodyPr>
            <a:normAutofit/>
          </a:bodyPr>
          <a:lstStyle/>
          <a:p>
            <a:r>
              <a:rPr lang="en-US" sz="2000" dirty="0"/>
              <a:t>Since the Q-Q plot on the left is clearly not a straight line, this (auto price) most likely does not follow a normal distribution.</a:t>
            </a:r>
          </a:p>
          <a:p>
            <a:r>
              <a:rPr lang="en-US" sz="2000" dirty="0"/>
              <a:t>Although the plot on the right appears less curvier than the Q-Q plot to the left, it is still hard to say if log(auto price) most likely follows a normal distribution or not. Now let's go ahead an run a test to see what we get.</a:t>
            </a:r>
          </a:p>
          <a:p>
            <a:endParaRPr lang="en-US" sz="2000" dirty="0"/>
          </a:p>
        </p:txBody>
      </p:sp>
    </p:spTree>
    <p:extLst>
      <p:ext uri="{BB962C8B-B14F-4D97-AF65-F5344CB8AC3E}">
        <p14:creationId xmlns:p14="http://schemas.microsoft.com/office/powerpoint/2010/main" val="1797855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D62C9-47AA-40BE-B456-5069CB55C7DB}"/>
              </a:ext>
            </a:extLst>
          </p:cNvPr>
          <p:cNvSpPr>
            <a:spLocks noGrp="1"/>
          </p:cNvSpPr>
          <p:nvPr>
            <p:ph type="title"/>
          </p:nvPr>
        </p:nvSpPr>
        <p:spPr/>
        <p:txBody>
          <a:bodyPr>
            <a:normAutofit fontScale="90000"/>
          </a:bodyPr>
          <a:lstStyle/>
          <a:p>
            <a:r>
              <a:rPr lang="en-US" dirty="0"/>
              <a:t>The Kolmogorov-Smirnov test for distributions</a:t>
            </a:r>
            <a:br>
              <a:rPr lang="en-US" dirty="0"/>
            </a:br>
            <a:endParaRPr lang="en-US" dirty="0"/>
          </a:p>
        </p:txBody>
      </p:sp>
      <p:sp>
        <p:nvSpPr>
          <p:cNvPr id="4" name="Rectangle 1">
            <a:extLst>
              <a:ext uri="{FF2B5EF4-FFF2-40B4-BE49-F238E27FC236}">
                <a16:creationId xmlns:a16="http://schemas.microsoft.com/office/drawing/2014/main" id="{9213303F-BFBD-42E3-8C50-0F14E47E73E4}"/>
              </a:ext>
            </a:extLst>
          </p:cNvPr>
          <p:cNvSpPr>
            <a:spLocks noGrp="1" noChangeArrowheads="1"/>
          </p:cNvSpPr>
          <p:nvPr>
            <p:ph idx="1"/>
          </p:nvPr>
        </p:nvSpPr>
        <p:spPr bwMode="auto">
          <a:xfrm>
            <a:off x="1029759" y="1880613"/>
            <a:ext cx="659024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Inter"/>
              </a:rPr>
              <a:t>The Kolmogorov-Smirnov test a general test of a distribution. The K-S statistic is just the maximum vertical distance between two CDFs. Since it is based on a simple deviation the K-S test can test departure from any hypothetical distribution, not just normal.</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Inter"/>
              </a:rPr>
              <a:t>Here, we are testing if </a:t>
            </a:r>
            <a:r>
              <a:rPr kumimoji="0" lang="en-US" altLang="en-US" sz="2400" b="1" i="0" u="none" strike="noStrike" cap="none" normalizeH="0" baseline="0" dirty="0">
                <a:ln>
                  <a:noFill/>
                </a:ln>
                <a:solidFill>
                  <a:schemeClr val="tx1"/>
                </a:solidFill>
                <a:effectLst/>
                <a:latin typeface="Roboto Mono"/>
              </a:rPr>
              <a:t>price</a:t>
            </a:r>
            <a:r>
              <a:rPr kumimoji="0" lang="en-US" altLang="en-US" sz="2400" b="1" i="0" u="none" strike="noStrike" cap="none" normalizeH="0" baseline="0" dirty="0">
                <a:ln>
                  <a:noFill/>
                </a:ln>
                <a:solidFill>
                  <a:schemeClr val="tx1"/>
                </a:solidFill>
                <a:effectLst/>
                <a:latin typeface="Inter"/>
              </a:rPr>
              <a:t> ~ </a:t>
            </a:r>
            <a:r>
              <a:rPr kumimoji="0" lang="en-US" altLang="en-US" sz="2400" b="1" i="0" u="none" strike="noStrike" cap="none" normalizeH="0" baseline="0" dirty="0">
                <a:ln>
                  <a:noFill/>
                </a:ln>
                <a:solidFill>
                  <a:schemeClr val="tx1"/>
                </a:solidFill>
                <a:effectLst/>
                <a:latin typeface="Roboto Mono"/>
              </a:rPr>
              <a:t>N(mean(price), </a:t>
            </a:r>
            <a:r>
              <a:rPr kumimoji="0" lang="en-US" altLang="en-US" sz="2400" b="1" i="0" u="none" strike="noStrike" cap="none" normalizeH="0" baseline="0" dirty="0" err="1">
                <a:ln>
                  <a:noFill/>
                </a:ln>
                <a:solidFill>
                  <a:schemeClr val="tx1"/>
                </a:solidFill>
                <a:effectLst/>
                <a:latin typeface="Roboto Mono"/>
              </a:rPr>
              <a:t>sd</a:t>
            </a:r>
            <a:r>
              <a:rPr kumimoji="0" lang="en-US" altLang="en-US" sz="2400" b="1" i="0" u="none" strike="noStrike" cap="none" normalizeH="0" baseline="0" dirty="0">
                <a:ln>
                  <a:noFill/>
                </a:ln>
                <a:solidFill>
                  <a:schemeClr val="tx1"/>
                </a:solidFill>
                <a:effectLst/>
                <a:latin typeface="Roboto Mono"/>
              </a:rPr>
              <a:t>(price))</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3924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266" name="Picture 2" descr="https://www.kaggleusercontent.com/kf/1527301/eyJhbGciOiJkaXIiLCJlbmMiOiJBMTI4Q0JDLUhTMjU2In0..FE4XtRpB6P619b_xBGN8Dg.iMGBnVINEHHzpB7r8DuWoiIrjGrA9na_2TFx0359QJb7iw8wBMgs-OqXGfwgyyIfPsuSne21zpB6sOeY-RQ-YMRQTyzKGooLPqtSfBlyDyWiRVUt7DfiXwT1Flv074VwT-CTbial21SDwqZQcdu1osodsQrHnxEg5Oie2vrEIvRvLtSgRwrIeuvqksRXq2EQwn4xlumPcSGcnUh0UgAyraVssw11EmjLI9950_cV2j5OC4-de198LFgIq4UmrtkZ9t7JZ8-RkM_P7MDK5LpXE4VKj1VhGL8n0QWualeIIoy8Jl9jCBpRK2E7GC5rWKquBEKTqZqZL9rpxCtnJryAeBzaGWp0aqLRhCgIStAZ1K7RDEC_WrQH-PHkMlTkLrMXzbENqDk9sRYX6YuwlE0s0-bLdY6p4rdRPZ-JX6nBTA8IP6bGhm38sgxYNzDb_vj6iXP8FWO3BN742W-TeOuTwn1KpVruYbToAmnffLRMXr6-RjuhltEsg8ITSnbxuq7S-o9UGbFETfpW3wdmUukr8pP6IIsUqQOxb5D5EDU25WcGA-DqI8HXwfYsoTbp2B-GLoVPtUGEVWoNJCgON3SnHjRkP3xd2jliwhlFOKAlsI6z6NFNyEXZ-WYYbeQ-z1kDYydJgELIg_jerolLICgwUKFO7c3ppp2pgYc3UELSxegll6DYaKpzvDUqGywNHM3-.4v5dqOji1VK5G3llSWsYqA/__results___files/__results___26_1.png">
            <a:extLst>
              <a:ext uri="{FF2B5EF4-FFF2-40B4-BE49-F238E27FC236}">
                <a16:creationId xmlns:a16="http://schemas.microsoft.com/office/drawing/2014/main" id="{7738BFC6-7625-49E4-9C59-4B1F1ADCF6F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8126" y="1499040"/>
            <a:ext cx="7478946" cy="3739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905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E8AF96-D4A9-4522-AD79-B0365C960201}"/>
              </a:ext>
            </a:extLst>
          </p:cNvPr>
          <p:cNvSpPr>
            <a:spLocks noGrp="1"/>
          </p:cNvSpPr>
          <p:nvPr>
            <p:ph idx="1"/>
          </p:nvPr>
        </p:nvSpPr>
        <p:spPr>
          <a:xfrm>
            <a:off x="591609" y="1303339"/>
            <a:ext cx="8596668" cy="3880773"/>
          </a:xfrm>
        </p:spPr>
        <p:txBody>
          <a:bodyPr/>
          <a:lstStyle/>
          <a:p>
            <a:r>
              <a:rPr lang="en-US" dirty="0"/>
              <a:t>Since p-value (chance that the natural logarithm of price observations came from a N(9.35, 0.51) distribution) &gt; 0.05 we </a:t>
            </a:r>
            <a:r>
              <a:rPr lang="en-US" b="1" dirty="0"/>
              <a:t>cannot reject the null hypothesis</a:t>
            </a:r>
            <a:r>
              <a:rPr lang="en-US" dirty="0"/>
              <a:t>. This means that there is a likelihood that these observations came from a normal population</a:t>
            </a:r>
          </a:p>
          <a:p>
            <a:r>
              <a:rPr lang="en-US" dirty="0"/>
              <a:t>The K-S test is rather general, as it can be applied to test any distribution. However, this means that the </a:t>
            </a:r>
            <a:r>
              <a:rPr lang="en-US" i="1" dirty="0"/>
              <a:t>power</a:t>
            </a:r>
            <a:r>
              <a:rPr lang="en-US" dirty="0"/>
              <a:t> of this test is limited. The </a:t>
            </a:r>
            <a:r>
              <a:rPr lang="en-US" i="1" dirty="0"/>
              <a:t>power</a:t>
            </a:r>
            <a:r>
              <a:rPr lang="en-US" dirty="0"/>
              <a:t> of a test is the probability of rejecting a null hypothesis when the alternative is true. There are ways to calculate the power of a test at any given level of significance and sample size, but we will not be delving into it here</a:t>
            </a:r>
          </a:p>
          <a:p>
            <a:endParaRPr lang="en-US" dirty="0"/>
          </a:p>
        </p:txBody>
      </p:sp>
    </p:spTree>
    <p:extLst>
      <p:ext uri="{BB962C8B-B14F-4D97-AF65-F5344CB8AC3E}">
        <p14:creationId xmlns:p14="http://schemas.microsoft.com/office/powerpoint/2010/main" val="3119621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04478-1662-4C33-AAB9-7E701C28F574}"/>
              </a:ext>
            </a:extLst>
          </p:cNvPr>
          <p:cNvSpPr>
            <a:spLocks noGrp="1"/>
          </p:cNvSpPr>
          <p:nvPr>
            <p:ph type="title"/>
          </p:nvPr>
        </p:nvSpPr>
        <p:spPr>
          <a:xfrm>
            <a:off x="3353859" y="676275"/>
            <a:ext cx="8596668" cy="1320800"/>
          </a:xfrm>
        </p:spPr>
        <p:txBody>
          <a:bodyPr/>
          <a:lstStyle/>
          <a:p>
            <a:r>
              <a:rPr lang="en-US" dirty="0"/>
              <a:t>Conclusion</a:t>
            </a:r>
          </a:p>
        </p:txBody>
      </p:sp>
      <p:sp>
        <p:nvSpPr>
          <p:cNvPr id="3" name="Content Placeholder 2">
            <a:extLst>
              <a:ext uri="{FF2B5EF4-FFF2-40B4-BE49-F238E27FC236}">
                <a16:creationId xmlns:a16="http://schemas.microsoft.com/office/drawing/2014/main" id="{DB765120-FCB2-4520-84EC-B337ADF164C3}"/>
              </a:ext>
            </a:extLst>
          </p:cNvPr>
          <p:cNvSpPr>
            <a:spLocks noGrp="1"/>
          </p:cNvSpPr>
          <p:nvPr>
            <p:ph idx="1"/>
          </p:nvPr>
        </p:nvSpPr>
        <p:spPr/>
        <p:txBody>
          <a:bodyPr/>
          <a:lstStyle/>
          <a:p>
            <a:r>
              <a:rPr lang="en-US" dirty="0"/>
              <a:t>We conducted brief exploratory analysis of how a car's price varies with other features or attributes of a car. We used summary statistical methods as well as visualization to get a general idea. We also conducted a few tests of hypotheses and found that:</a:t>
            </a:r>
          </a:p>
          <a:p>
            <a:r>
              <a:rPr lang="en-US" dirty="0"/>
              <a:t>log(price) follows normal distribution</a:t>
            </a:r>
          </a:p>
          <a:p>
            <a:r>
              <a:rPr lang="en-US" dirty="0"/>
              <a:t>We used t-test and bootstrap method to test the significance of price categorized by 1) fuel type, 2) aspiration &amp; 3) body type and found that the bootstrap method is generally more accurate</a:t>
            </a:r>
          </a:p>
          <a:p>
            <a:r>
              <a:rPr lang="en-US" dirty="0"/>
              <a:t>We compared simple linear regression, Stepwise regression, Singular Value Decomposition &amp; </a:t>
            </a:r>
            <a:r>
              <a:rPr lang="en-US" dirty="0" err="1"/>
              <a:t>Elasticnet</a:t>
            </a:r>
            <a:r>
              <a:rPr lang="en-US" dirty="0"/>
              <a:t> regression to find the best model for price and found that:</a:t>
            </a:r>
          </a:p>
          <a:p>
            <a:endParaRPr lang="en-US" dirty="0"/>
          </a:p>
        </p:txBody>
      </p:sp>
    </p:spTree>
    <p:extLst>
      <p:ext uri="{BB962C8B-B14F-4D97-AF65-F5344CB8AC3E}">
        <p14:creationId xmlns:p14="http://schemas.microsoft.com/office/powerpoint/2010/main" val="1071750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6BC694-CA2D-4EB6-B50A-F29601BAB2DD}"/>
              </a:ext>
            </a:extLst>
          </p:cNvPr>
          <p:cNvSpPr txBox="1"/>
          <p:nvPr/>
        </p:nvSpPr>
        <p:spPr>
          <a:xfrm>
            <a:off x="1343025" y="866775"/>
            <a:ext cx="3171825" cy="769441"/>
          </a:xfrm>
          <a:prstGeom prst="rect">
            <a:avLst/>
          </a:prstGeom>
          <a:noFill/>
        </p:spPr>
        <p:txBody>
          <a:bodyPr wrap="square" rtlCol="0">
            <a:spAutoFit/>
          </a:bodyPr>
          <a:lstStyle/>
          <a:p>
            <a:r>
              <a:rPr lang="en-US" sz="4400" dirty="0">
                <a:solidFill>
                  <a:schemeClr val="accent1"/>
                </a:solidFill>
              </a:rPr>
              <a:t>Thank you!</a:t>
            </a:r>
          </a:p>
        </p:txBody>
      </p:sp>
      <p:sp>
        <p:nvSpPr>
          <p:cNvPr id="3" name="TextBox 2">
            <a:extLst>
              <a:ext uri="{FF2B5EF4-FFF2-40B4-BE49-F238E27FC236}">
                <a16:creationId xmlns:a16="http://schemas.microsoft.com/office/drawing/2014/main" id="{56822892-E54F-444E-9C3B-DF9F89B970C0}"/>
              </a:ext>
            </a:extLst>
          </p:cNvPr>
          <p:cNvSpPr txBox="1"/>
          <p:nvPr/>
        </p:nvSpPr>
        <p:spPr>
          <a:xfrm>
            <a:off x="1133475" y="2020907"/>
            <a:ext cx="7429500"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All the files are attached in the mail.</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Html file is attached to view the r markdown file.</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A zip folder is attached </a:t>
            </a:r>
            <a:r>
              <a:rPr lang="en-US" sz="2800" dirty="0" err="1"/>
              <a:t>containg</a:t>
            </a:r>
            <a:r>
              <a:rPr lang="en-US" sz="2800" dirty="0"/>
              <a:t> all the image samples and graphs plotted during </a:t>
            </a:r>
            <a:r>
              <a:rPr lang="en-US" sz="2800" dirty="0" err="1"/>
              <a:t>anayalsis</a:t>
            </a:r>
            <a:r>
              <a:rPr lang="en-US" sz="2800" dirty="0"/>
              <a:t>.</a:t>
            </a:r>
          </a:p>
          <a:p>
            <a:endParaRPr lang="en-US" sz="2800" dirty="0"/>
          </a:p>
        </p:txBody>
      </p:sp>
      <p:sp>
        <p:nvSpPr>
          <p:cNvPr id="4" name="TextBox 3">
            <a:extLst>
              <a:ext uri="{FF2B5EF4-FFF2-40B4-BE49-F238E27FC236}">
                <a16:creationId xmlns:a16="http://schemas.microsoft.com/office/drawing/2014/main" id="{9A467851-A227-49DB-AA15-35BD41FE1573}"/>
              </a:ext>
            </a:extLst>
          </p:cNvPr>
          <p:cNvSpPr txBox="1"/>
          <p:nvPr/>
        </p:nvSpPr>
        <p:spPr>
          <a:xfrm>
            <a:off x="6477000" y="361950"/>
            <a:ext cx="2562225" cy="646331"/>
          </a:xfrm>
          <a:prstGeom prst="rect">
            <a:avLst/>
          </a:prstGeom>
          <a:noFill/>
        </p:spPr>
        <p:txBody>
          <a:bodyPr wrap="square" rtlCol="0">
            <a:spAutoFit/>
          </a:bodyPr>
          <a:lstStyle/>
          <a:p>
            <a:r>
              <a:rPr lang="en-US" dirty="0"/>
              <a:t>By- </a:t>
            </a:r>
            <a:r>
              <a:rPr lang="en-US" dirty="0" err="1"/>
              <a:t>Sayam</a:t>
            </a:r>
            <a:r>
              <a:rPr lang="en-US" dirty="0"/>
              <a:t> Khatri</a:t>
            </a:r>
          </a:p>
          <a:p>
            <a:r>
              <a:rPr lang="en-US" dirty="0"/>
              <a:t>Roll- 2017CSC1034</a:t>
            </a:r>
          </a:p>
        </p:txBody>
      </p:sp>
    </p:spTree>
    <p:extLst>
      <p:ext uri="{BB962C8B-B14F-4D97-AF65-F5344CB8AC3E}">
        <p14:creationId xmlns:p14="http://schemas.microsoft.com/office/powerpoint/2010/main" val="275472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7762F-79BD-4954-A592-7886EAFD7EF5}"/>
              </a:ext>
            </a:extLst>
          </p:cNvPr>
          <p:cNvSpPr>
            <a:spLocks noGrp="1"/>
          </p:cNvSpPr>
          <p:nvPr>
            <p:ph type="title"/>
          </p:nvPr>
        </p:nvSpPr>
        <p:spPr/>
        <p:txBody>
          <a:bodyPr/>
          <a:lstStyle/>
          <a:p>
            <a:r>
              <a:rPr lang="en-US" dirty="0"/>
              <a:t>This data set consists of three types of entities:</a:t>
            </a:r>
          </a:p>
        </p:txBody>
      </p:sp>
      <p:sp>
        <p:nvSpPr>
          <p:cNvPr id="3" name="Content Placeholder 2">
            <a:extLst>
              <a:ext uri="{FF2B5EF4-FFF2-40B4-BE49-F238E27FC236}">
                <a16:creationId xmlns:a16="http://schemas.microsoft.com/office/drawing/2014/main" id="{CE679E38-8D83-4DA1-83C3-7BBB35BEC866}"/>
              </a:ext>
            </a:extLst>
          </p:cNvPr>
          <p:cNvSpPr>
            <a:spLocks noGrp="1"/>
          </p:cNvSpPr>
          <p:nvPr>
            <p:ph idx="1"/>
          </p:nvPr>
        </p:nvSpPr>
        <p:spPr/>
        <p:txBody>
          <a:bodyPr/>
          <a:lstStyle/>
          <a:p>
            <a:r>
              <a:rPr lang="en-US" dirty="0"/>
              <a:t> The specification of an auto in terms of various characteristics</a:t>
            </a:r>
          </a:p>
          <a:p>
            <a:r>
              <a:rPr lang="en-US" dirty="0"/>
              <a:t> Tts assigned insurance risk rating. This corresponds to the degree to which the auto is more risky than its price indicates. Cars are initially assigned a risk factor symbol associated with its price. Then, if it is more risky (or less), this symbol is adjusted by moving it up (or down) the scale. Actuaries call this process "</a:t>
            </a:r>
            <a:r>
              <a:rPr lang="en-US" dirty="0" err="1"/>
              <a:t>symboling</a:t>
            </a:r>
            <a:r>
              <a:rPr lang="en-US" dirty="0"/>
              <a:t>".</a:t>
            </a:r>
          </a:p>
          <a:p>
            <a:r>
              <a:rPr lang="en-US" dirty="0"/>
              <a:t>Its normalized losses in use as compared to other cars. This is the relative average loss payment per insured vehicle year. This value is normalized for all autos within a particular size classification (two-door small, station wagons, sports/</a:t>
            </a:r>
            <a:r>
              <a:rPr lang="en-US" dirty="0" err="1"/>
              <a:t>speciality</a:t>
            </a:r>
            <a:r>
              <a:rPr lang="en-US" dirty="0"/>
              <a:t>, etc...), and represents the average loss per car per year.</a:t>
            </a:r>
          </a:p>
          <a:p>
            <a:endParaRPr lang="en-US" dirty="0"/>
          </a:p>
        </p:txBody>
      </p:sp>
    </p:spTree>
    <p:extLst>
      <p:ext uri="{BB962C8B-B14F-4D97-AF65-F5344CB8AC3E}">
        <p14:creationId xmlns:p14="http://schemas.microsoft.com/office/powerpoint/2010/main" val="1437097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AC62F-2E8C-48A4-A070-AF7D59874745}"/>
              </a:ext>
            </a:extLst>
          </p:cNvPr>
          <p:cNvSpPr>
            <a:spLocks noGrp="1"/>
          </p:cNvSpPr>
          <p:nvPr>
            <p:ph type="title"/>
          </p:nvPr>
        </p:nvSpPr>
        <p:spPr/>
        <p:txBody>
          <a:bodyPr/>
          <a:lstStyle/>
          <a:p>
            <a:r>
              <a:rPr lang="en-US" dirty="0"/>
              <a:t>Objective</a:t>
            </a:r>
            <a:br>
              <a:rPr lang="en-US" dirty="0"/>
            </a:br>
            <a:endParaRPr lang="en-US" dirty="0"/>
          </a:p>
        </p:txBody>
      </p:sp>
      <p:sp>
        <p:nvSpPr>
          <p:cNvPr id="4" name="Rectangle 1">
            <a:extLst>
              <a:ext uri="{FF2B5EF4-FFF2-40B4-BE49-F238E27FC236}">
                <a16:creationId xmlns:a16="http://schemas.microsoft.com/office/drawing/2014/main" id="{C1DAD5C0-8815-4C6A-A098-7086C5D0F024}"/>
              </a:ext>
            </a:extLst>
          </p:cNvPr>
          <p:cNvSpPr>
            <a:spLocks noGrp="1" noChangeArrowheads="1"/>
          </p:cNvSpPr>
          <p:nvPr>
            <p:ph idx="1"/>
          </p:nvPr>
        </p:nvSpPr>
        <p:spPr bwMode="auto">
          <a:xfrm>
            <a:off x="896410" y="1720840"/>
            <a:ext cx="763799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u="none" strike="noStrike" cap="none" normalizeH="0" baseline="0" dirty="0">
                <a:ln>
                  <a:noFill/>
                </a:ln>
                <a:solidFill>
                  <a:schemeClr val="tx1"/>
                </a:solidFill>
                <a:effectLst/>
                <a:latin typeface="Inter"/>
              </a:rPr>
              <a:t>The aim here is to explore </a:t>
            </a:r>
            <a:r>
              <a:rPr kumimoji="0" lang="en-US" altLang="en-US" sz="2400" b="0" i="0" u="none" strike="noStrike" cap="none" normalizeH="0" baseline="0" dirty="0">
                <a:ln>
                  <a:noFill/>
                </a:ln>
                <a:solidFill>
                  <a:schemeClr val="tx1"/>
                </a:solidFill>
                <a:effectLst/>
                <a:latin typeface="Inter"/>
              </a:rPr>
              <a:t>the data set and find basic relationships of different features with an automobile's price. We will be starting with some brief exploratory analysis involving summary statistics and graphical visualization. We will also be conducting a few tests of hypotheses on the study variable </a:t>
            </a:r>
            <a:r>
              <a:rPr kumimoji="0" lang="en-US" altLang="en-US" sz="2400" b="0" i="0" u="none" strike="noStrike" cap="none" normalizeH="0" baseline="0" dirty="0">
                <a:ln>
                  <a:noFill/>
                </a:ln>
                <a:solidFill>
                  <a:schemeClr val="tx1"/>
                </a:solidFill>
                <a:effectLst/>
                <a:latin typeface="Roboto Mono"/>
              </a:rPr>
              <a:t>price</a:t>
            </a:r>
            <a:r>
              <a:rPr kumimoji="0" lang="en-US" altLang="en-US" sz="2400" b="0" i="0" u="none" strike="noStrike" cap="none" normalizeH="0" baseline="0" dirty="0">
                <a:ln>
                  <a:noFill/>
                </a:ln>
                <a:solidFill>
                  <a:schemeClr val="tx1"/>
                </a:solidFill>
                <a:effectLst/>
                <a:latin typeface="Inter"/>
              </a:rPr>
              <a:t>. We also want to see if there is a way to predict the price of the automobiles given all the information we have. We will be comparing a few different regression models to find the best one.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3434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D9E7C-B19A-4F0A-8611-B34506F901B9}"/>
              </a:ext>
            </a:extLst>
          </p:cNvPr>
          <p:cNvSpPr>
            <a:spLocks noGrp="1"/>
          </p:cNvSpPr>
          <p:nvPr>
            <p:ph type="title"/>
          </p:nvPr>
        </p:nvSpPr>
        <p:spPr>
          <a:xfrm>
            <a:off x="772584" y="314325"/>
            <a:ext cx="8596668" cy="1320800"/>
          </a:xfrm>
        </p:spPr>
        <p:txBody>
          <a:bodyPr/>
          <a:lstStyle/>
          <a:p>
            <a:r>
              <a:rPr lang="en-US" dirty="0"/>
              <a:t>Loading the Dataset</a:t>
            </a:r>
          </a:p>
        </p:txBody>
      </p:sp>
      <p:pic>
        <p:nvPicPr>
          <p:cNvPr id="7" name="Content Placeholder 6">
            <a:extLst>
              <a:ext uri="{FF2B5EF4-FFF2-40B4-BE49-F238E27FC236}">
                <a16:creationId xmlns:a16="http://schemas.microsoft.com/office/drawing/2014/main" id="{8B8BE568-7C60-4C4A-8F14-176A978B84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2550" y="1108075"/>
            <a:ext cx="7000876" cy="4892675"/>
          </a:xfrm>
        </p:spPr>
      </p:pic>
    </p:spTree>
    <p:extLst>
      <p:ext uri="{BB962C8B-B14F-4D97-AF65-F5344CB8AC3E}">
        <p14:creationId xmlns:p14="http://schemas.microsoft.com/office/powerpoint/2010/main" val="327911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0EA7B-7301-4384-AD01-E47588227BE9}"/>
              </a:ext>
            </a:extLst>
          </p:cNvPr>
          <p:cNvSpPr>
            <a:spLocks noGrp="1"/>
          </p:cNvSpPr>
          <p:nvPr>
            <p:ph type="title"/>
          </p:nvPr>
        </p:nvSpPr>
        <p:spPr/>
        <p:txBody>
          <a:bodyPr/>
          <a:lstStyle/>
          <a:p>
            <a:r>
              <a:rPr lang="en-US" dirty="0"/>
              <a:t>Summary Statistics </a:t>
            </a:r>
          </a:p>
        </p:txBody>
      </p:sp>
      <p:sp>
        <p:nvSpPr>
          <p:cNvPr id="4" name="Rectangle 1">
            <a:extLst>
              <a:ext uri="{FF2B5EF4-FFF2-40B4-BE49-F238E27FC236}">
                <a16:creationId xmlns:a16="http://schemas.microsoft.com/office/drawing/2014/main" id="{BF0E7977-B95A-4615-98D2-4E1E143A6E08}"/>
              </a:ext>
            </a:extLst>
          </p:cNvPr>
          <p:cNvSpPr>
            <a:spLocks noGrp="1" noChangeArrowheads="1"/>
          </p:cNvSpPr>
          <p:nvPr>
            <p:ph idx="1"/>
          </p:nvPr>
        </p:nvSpPr>
        <p:spPr bwMode="auto">
          <a:xfrm>
            <a:off x="829734" y="1834470"/>
            <a:ext cx="7952316" cy="4113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Inter"/>
              </a:rPr>
              <a:t>We can learn a lot about a data set by looking at statistical summaries. The most common ones are Mean &amp; Standard Deviation. The mean is a measure of central tendency and is defined as: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MathJax_Math-italic"/>
              </a:rPr>
              <a:t>mean</a:t>
            </a:r>
            <a:r>
              <a:rPr kumimoji="0" lang="en-US" altLang="en-US" sz="3600" b="0" i="0" u="none" strike="noStrike" cap="none" normalizeH="0" baseline="0" dirty="0">
                <a:ln>
                  <a:noFill/>
                </a:ln>
                <a:solidFill>
                  <a:schemeClr val="tx1"/>
                </a:solidFill>
                <a:effectLst/>
                <a:latin typeface="MathJax_Main"/>
              </a:rPr>
              <a:t>=</a:t>
            </a:r>
            <a:r>
              <a:rPr kumimoji="0" lang="en-US" altLang="en-US" sz="3600" b="0" i="0" u="none" strike="noStrike" cap="none" normalizeH="0" baseline="0" dirty="0">
                <a:ln>
                  <a:noFill/>
                </a:ln>
                <a:solidFill>
                  <a:schemeClr val="tx1"/>
                </a:solidFill>
                <a:effectLst/>
                <a:latin typeface="MathJax_Math-italic"/>
              </a:rPr>
              <a:t>μ</a:t>
            </a:r>
            <a:r>
              <a:rPr kumimoji="0" lang="en-US" altLang="en-US" sz="3600" b="0" i="0" u="none" strike="noStrike" cap="none" normalizeH="0" baseline="0" dirty="0">
                <a:ln>
                  <a:noFill/>
                </a:ln>
                <a:solidFill>
                  <a:schemeClr val="tx1"/>
                </a:solidFill>
                <a:effectLst/>
                <a:latin typeface="MathJax_Main"/>
              </a:rPr>
              <a:t>=1</a:t>
            </a:r>
            <a:r>
              <a:rPr kumimoji="0" lang="en-US" altLang="en-US" sz="3600" b="0" i="0" u="none" strike="noStrike" cap="none" normalizeH="0" baseline="0" dirty="0">
                <a:ln>
                  <a:noFill/>
                </a:ln>
                <a:solidFill>
                  <a:schemeClr val="tx1"/>
                </a:solidFill>
                <a:effectLst/>
                <a:latin typeface="MathJax_Math-italic"/>
              </a:rPr>
              <a:t>n</a:t>
            </a:r>
            <a:r>
              <a:rPr kumimoji="0" lang="en-US" altLang="en-US" sz="3600" b="0" i="0" u="none" strike="noStrike" cap="none" normalizeH="0" baseline="0" dirty="0">
                <a:ln>
                  <a:noFill/>
                </a:ln>
                <a:solidFill>
                  <a:schemeClr val="tx1"/>
                </a:solidFill>
                <a:effectLst/>
                <a:latin typeface="MathJax_Main"/>
              </a:rPr>
              <a:t>Σ</a:t>
            </a:r>
            <a:r>
              <a:rPr kumimoji="0" lang="en-US" altLang="en-US" sz="2000" b="0" i="0" u="none" strike="noStrike" cap="none" normalizeH="0" baseline="0" dirty="0">
                <a:ln>
                  <a:noFill/>
                </a:ln>
                <a:solidFill>
                  <a:schemeClr val="tx1"/>
                </a:solidFill>
                <a:effectLst/>
                <a:latin typeface="MathJax_Math-italic"/>
              </a:rPr>
              <a:t>i</a:t>
            </a:r>
            <a:r>
              <a:rPr kumimoji="0" lang="en-US" altLang="en-US" sz="3600" b="0" i="0" u="none" strike="noStrike" cap="none" normalizeH="0" baseline="0" dirty="0">
                <a:ln>
                  <a:noFill/>
                </a:ln>
                <a:solidFill>
                  <a:schemeClr val="tx1"/>
                </a:solidFill>
                <a:effectLst/>
                <a:latin typeface="MathJax_Math-italic"/>
              </a:rPr>
              <a:t>x</a:t>
            </a:r>
            <a:r>
              <a:rPr kumimoji="0" lang="en-US" altLang="en-US" sz="2000" b="0" i="0" u="none" strike="noStrike" cap="none" normalizeH="0" baseline="0" dirty="0">
                <a:ln>
                  <a:noFill/>
                </a:ln>
                <a:solidFill>
                  <a:schemeClr val="tx1"/>
                </a:solidFill>
                <a:effectLst/>
                <a:latin typeface="MathJax_Math-italic"/>
              </a:rPr>
              <a:t>i</a:t>
            </a:r>
            <a:r>
              <a:rPr kumimoji="0" lang="en-US" altLang="en-US" sz="2400" b="0" i="0" u="none" strike="noStrike" cap="none" normalizeH="0" baseline="0" dirty="0">
                <a:ln>
                  <a:noFill/>
                </a:ln>
                <a:solidFill>
                  <a:schemeClr val="tx1"/>
                </a:solidFill>
                <a:effectLst/>
              </a:rPr>
              <a:t>mean=μ=1nΣixi</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Inter"/>
              </a:rPr>
              <a:t>The standard deviation is a measure of the dispersion of a distribution defined as: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MathJax_Math-italic"/>
              </a:rPr>
              <a:t>SD</a:t>
            </a:r>
            <a:r>
              <a:rPr kumimoji="0" lang="en-US" altLang="en-US" sz="3600" b="0" i="0" u="none" strike="noStrike" cap="none" normalizeH="0" baseline="0" dirty="0">
                <a:ln>
                  <a:noFill/>
                </a:ln>
                <a:solidFill>
                  <a:schemeClr val="tx1"/>
                </a:solidFill>
                <a:effectLst/>
                <a:latin typeface="MathJax_Main"/>
              </a:rPr>
              <a:t>=</a:t>
            </a:r>
            <a:r>
              <a:rPr kumimoji="0" lang="en-US" altLang="en-US" sz="3600" b="0" i="0" u="none" strike="noStrike" cap="none" normalizeH="0" baseline="0" dirty="0">
                <a:ln>
                  <a:noFill/>
                </a:ln>
                <a:solidFill>
                  <a:schemeClr val="tx1"/>
                </a:solidFill>
                <a:effectLst/>
                <a:latin typeface="MathJax_Math-italic"/>
              </a:rPr>
              <a:t>σ</a:t>
            </a:r>
            <a:r>
              <a:rPr kumimoji="0" lang="en-US" altLang="en-US" sz="3600" b="0" i="0" u="none" strike="noStrike" cap="none" normalizeH="0" baseline="0" dirty="0">
                <a:ln>
                  <a:noFill/>
                </a:ln>
                <a:solidFill>
                  <a:schemeClr val="tx1"/>
                </a:solidFill>
                <a:effectLst/>
                <a:latin typeface="MathJax_Main"/>
              </a:rPr>
              <a:t>=</a:t>
            </a:r>
            <a:r>
              <a:rPr kumimoji="0" lang="en-US" altLang="en-US" sz="3600" b="0" i="0" u="none" strike="noStrike" cap="none" normalizeH="0" baseline="0" dirty="0">
                <a:ln>
                  <a:noFill/>
                </a:ln>
                <a:solidFill>
                  <a:schemeClr val="tx1"/>
                </a:solidFill>
                <a:effectLst/>
                <a:latin typeface="MathJax_Math-italic"/>
              </a:rPr>
              <a:t>sqrt</a:t>
            </a:r>
            <a:r>
              <a:rPr kumimoji="0" lang="en-US" altLang="en-US" sz="3600" b="0" i="0" u="none" strike="noStrike" cap="none" normalizeH="0" baseline="0" dirty="0">
                <a:ln>
                  <a:noFill/>
                </a:ln>
                <a:solidFill>
                  <a:schemeClr val="tx1"/>
                </a:solidFill>
                <a:effectLst/>
                <a:latin typeface="MathJax_Main"/>
              </a:rPr>
              <a:t>(11−</a:t>
            </a:r>
            <a:r>
              <a:rPr kumimoji="0" lang="en-US" altLang="en-US" sz="3600" b="0" i="0" u="none" strike="noStrike" cap="none" normalizeH="0" baseline="0" dirty="0">
                <a:ln>
                  <a:noFill/>
                </a:ln>
                <a:solidFill>
                  <a:schemeClr val="tx1"/>
                </a:solidFill>
                <a:effectLst/>
                <a:latin typeface="MathJax_Math-italic"/>
              </a:rPr>
              <a:t>n</a:t>
            </a:r>
            <a:r>
              <a:rPr kumimoji="0" lang="en-US" altLang="en-US" sz="3600" b="0" i="0" u="none" strike="noStrike" cap="none" normalizeH="0" baseline="0" dirty="0">
                <a:ln>
                  <a:noFill/>
                </a:ln>
                <a:solidFill>
                  <a:schemeClr val="tx1"/>
                </a:solidFill>
                <a:effectLst/>
                <a:latin typeface="MathJax_Main"/>
              </a:rPr>
              <a:t>Σ</a:t>
            </a:r>
            <a:r>
              <a:rPr kumimoji="0" lang="en-US" altLang="en-US" sz="2000" b="0" i="0" u="none" strike="noStrike" cap="none" normalizeH="0" baseline="0" dirty="0">
                <a:ln>
                  <a:noFill/>
                </a:ln>
                <a:solidFill>
                  <a:schemeClr val="tx1"/>
                </a:solidFill>
                <a:effectLst/>
                <a:latin typeface="MathJax_Math-italic"/>
              </a:rPr>
              <a:t>i</a:t>
            </a:r>
            <a:r>
              <a:rPr kumimoji="0" lang="en-US" altLang="en-US" sz="3600" b="0" i="0" u="none" strike="noStrike" cap="none" normalizeH="0" baseline="0" dirty="0">
                <a:ln>
                  <a:noFill/>
                </a:ln>
                <a:solidFill>
                  <a:schemeClr val="tx1"/>
                </a:solidFill>
                <a:effectLst/>
                <a:latin typeface="MathJax_Main"/>
              </a:rPr>
              <a:t>(</a:t>
            </a:r>
            <a:r>
              <a:rPr kumimoji="0" lang="en-US" altLang="en-US" sz="3600" b="0" i="0" u="none" strike="noStrike" cap="none" normalizeH="0" baseline="0" dirty="0">
                <a:ln>
                  <a:noFill/>
                </a:ln>
                <a:solidFill>
                  <a:schemeClr val="tx1"/>
                </a:solidFill>
                <a:effectLst/>
                <a:latin typeface="MathJax_Math-italic"/>
              </a:rPr>
              <a:t>μ</a:t>
            </a:r>
            <a:r>
              <a:rPr kumimoji="0" lang="en-US" altLang="en-US" sz="3600" b="0" i="0" u="none" strike="noStrike" cap="none" normalizeH="0" baseline="0" dirty="0">
                <a:ln>
                  <a:noFill/>
                </a:ln>
                <a:solidFill>
                  <a:schemeClr val="tx1"/>
                </a:solidFill>
                <a:effectLst/>
                <a:latin typeface="MathJax_Main"/>
              </a:rPr>
              <a:t>−</a:t>
            </a:r>
            <a:r>
              <a:rPr kumimoji="0" lang="en-US" altLang="en-US" sz="3600" b="0" i="0" u="none" strike="noStrike" cap="none" normalizeH="0" baseline="0" dirty="0">
                <a:ln>
                  <a:noFill/>
                </a:ln>
                <a:solidFill>
                  <a:schemeClr val="tx1"/>
                </a:solidFill>
                <a:effectLst/>
                <a:latin typeface="MathJax_Math-italic"/>
              </a:rPr>
              <a:t>x</a:t>
            </a:r>
            <a:r>
              <a:rPr kumimoji="0" lang="en-US" altLang="en-US" sz="2000" b="0" i="0" u="none" strike="noStrike" cap="none" normalizeH="0" baseline="0" dirty="0">
                <a:ln>
                  <a:noFill/>
                </a:ln>
                <a:solidFill>
                  <a:schemeClr val="tx1"/>
                </a:solidFill>
                <a:effectLst/>
                <a:latin typeface="MathJax_Math-italic"/>
              </a:rPr>
              <a:t>i</a:t>
            </a:r>
            <a:r>
              <a:rPr kumimoji="0" lang="en-US" altLang="en-US" sz="3600" b="0" i="0" u="none" strike="noStrike" cap="none" normalizeH="0" baseline="0" dirty="0">
                <a:ln>
                  <a:noFill/>
                </a:ln>
                <a:solidFill>
                  <a:schemeClr val="tx1"/>
                </a:solidFill>
                <a:effectLst/>
                <a:latin typeface="MathJax_Main"/>
              </a:rPr>
              <a:t>)</a:t>
            </a:r>
            <a:r>
              <a:rPr kumimoji="0" lang="en-US" altLang="en-US" sz="2000" b="0" i="0" u="none" strike="noStrike" cap="none" normalizeH="0" baseline="0" dirty="0">
                <a:ln>
                  <a:noFill/>
                </a:ln>
                <a:solidFill>
                  <a:schemeClr val="tx1"/>
                </a:solidFill>
                <a:effectLst/>
                <a:latin typeface="MathJax_Main"/>
              </a:rPr>
              <a:t>2</a:t>
            </a:r>
            <a:r>
              <a:rPr kumimoji="0" lang="en-US" altLang="en-US" sz="2400" b="0" i="0" u="none" strike="noStrike" cap="none" normalizeH="0" baseline="0" dirty="0">
                <a:ln>
                  <a:noFill/>
                </a:ln>
                <a:solidFill>
                  <a:schemeClr val="tx1"/>
                </a:solidFill>
                <a:effectLst/>
              </a:rPr>
              <a:t>sd=σ=sqrt(11−nΣi(μ−xi)2</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Inter"/>
              </a:rPr>
              <a:t>Let's look at the summaries for the numeric attributes of the data set below:</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4125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BBB675-8D81-4237-9402-AA329245AA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75857"/>
            <a:ext cx="8530268" cy="4638165"/>
          </a:xfrm>
          <a:prstGeom prst="rect">
            <a:avLst/>
          </a:prstGeom>
        </p:spPr>
      </p:pic>
      <p:sp>
        <p:nvSpPr>
          <p:cNvPr id="4" name="TextBox 3">
            <a:extLst>
              <a:ext uri="{FF2B5EF4-FFF2-40B4-BE49-F238E27FC236}">
                <a16:creationId xmlns:a16="http://schemas.microsoft.com/office/drawing/2014/main" id="{1CE99078-BFD9-41D7-9D64-D347A27C8171}"/>
              </a:ext>
            </a:extLst>
          </p:cNvPr>
          <p:cNvSpPr txBox="1"/>
          <p:nvPr/>
        </p:nvSpPr>
        <p:spPr>
          <a:xfrm>
            <a:off x="1009650" y="5343525"/>
            <a:ext cx="74676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upper interquartile ranges are different from the lower IQR, indicating the distributions are skewed. The mean and the median are also quite different. Again this is a sign of a skewed distribution.</a:t>
            </a:r>
          </a:p>
        </p:txBody>
      </p:sp>
    </p:spTree>
    <p:extLst>
      <p:ext uri="{BB962C8B-B14F-4D97-AF65-F5344CB8AC3E}">
        <p14:creationId xmlns:p14="http://schemas.microsoft.com/office/powerpoint/2010/main" val="3959047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0F0BB-56FB-4257-B858-88098624FD5A}"/>
              </a:ext>
            </a:extLst>
          </p:cNvPr>
          <p:cNvSpPr>
            <a:spLocks noGrp="1"/>
          </p:cNvSpPr>
          <p:nvPr>
            <p:ph type="title"/>
          </p:nvPr>
        </p:nvSpPr>
        <p:spPr/>
        <p:txBody>
          <a:bodyPr/>
          <a:lstStyle/>
          <a:p>
            <a:r>
              <a:rPr lang="en-US" dirty="0"/>
              <a:t>Frequency tables</a:t>
            </a:r>
            <a:br>
              <a:rPr lang="en-US" dirty="0"/>
            </a:br>
            <a:endParaRPr lang="en-US" dirty="0"/>
          </a:p>
        </p:txBody>
      </p:sp>
      <p:sp>
        <p:nvSpPr>
          <p:cNvPr id="3" name="Content Placeholder 2">
            <a:extLst>
              <a:ext uri="{FF2B5EF4-FFF2-40B4-BE49-F238E27FC236}">
                <a16:creationId xmlns:a16="http://schemas.microsoft.com/office/drawing/2014/main" id="{03DEDB03-624F-41EB-93B2-5A3EEE09C9DC}"/>
              </a:ext>
            </a:extLst>
          </p:cNvPr>
          <p:cNvSpPr>
            <a:spLocks noGrp="1"/>
          </p:cNvSpPr>
          <p:nvPr>
            <p:ph idx="1"/>
          </p:nvPr>
        </p:nvSpPr>
        <p:spPr/>
        <p:txBody>
          <a:bodyPr>
            <a:normAutofit/>
          </a:bodyPr>
          <a:lstStyle/>
          <a:p>
            <a:r>
              <a:rPr lang="en-US" sz="2400" dirty="0"/>
              <a:t>The summary techniques we have used so far are suitable only for numeric variables. Categorical variables have values which are typically unordered. Therefore, we need a method to summarize categorical variables based on counts. Frequency tabulation is one way of getting a better idea of the distribution of categorical variables.</a:t>
            </a:r>
          </a:p>
        </p:txBody>
      </p:sp>
    </p:spTree>
    <p:extLst>
      <p:ext uri="{BB962C8B-B14F-4D97-AF65-F5344CB8AC3E}">
        <p14:creationId xmlns:p14="http://schemas.microsoft.com/office/powerpoint/2010/main" val="4274145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6AB876-31EC-411D-9E75-11B304E4A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75" y="540385"/>
            <a:ext cx="5168725" cy="5469890"/>
          </a:xfrm>
          <a:prstGeom prst="rect">
            <a:avLst/>
          </a:prstGeom>
        </p:spPr>
      </p:pic>
      <p:sp>
        <p:nvSpPr>
          <p:cNvPr id="5" name="TextBox 4">
            <a:extLst>
              <a:ext uri="{FF2B5EF4-FFF2-40B4-BE49-F238E27FC236}">
                <a16:creationId xmlns:a16="http://schemas.microsoft.com/office/drawing/2014/main" id="{9F227D63-C7DD-4C9F-B625-068899E8A8B0}"/>
              </a:ext>
            </a:extLst>
          </p:cNvPr>
          <p:cNvSpPr txBox="1"/>
          <p:nvPr/>
        </p:nvSpPr>
        <p:spPr>
          <a:xfrm>
            <a:off x="6534150" y="1012954"/>
            <a:ext cx="2228850" cy="4832092"/>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Notice that there are more Standard cars than there are Turbo &amp; that most are Gasoline!</a:t>
            </a:r>
          </a:p>
        </p:txBody>
      </p:sp>
    </p:spTree>
    <p:extLst>
      <p:ext uri="{BB962C8B-B14F-4D97-AF65-F5344CB8AC3E}">
        <p14:creationId xmlns:p14="http://schemas.microsoft.com/office/powerpoint/2010/main" val="7379338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6</TotalTime>
  <Words>1675</Words>
  <Application>Microsoft Office PowerPoint</Application>
  <PresentationFormat>Widescreen</PresentationFormat>
  <Paragraphs>90</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Inter</vt:lpstr>
      <vt:lpstr>MathJax_Main</vt:lpstr>
      <vt:lpstr>MathJax_Math-italic</vt:lpstr>
      <vt:lpstr>Roboto Mono</vt:lpstr>
      <vt:lpstr>Trebuchet MS</vt:lpstr>
      <vt:lpstr>Wingdings</vt:lpstr>
      <vt:lpstr>Wingdings 3</vt:lpstr>
      <vt:lpstr>Facet</vt:lpstr>
      <vt:lpstr>DATA SCIENCE PROJECT</vt:lpstr>
      <vt:lpstr>About the data set </vt:lpstr>
      <vt:lpstr>This data set consists of three types of entities:</vt:lpstr>
      <vt:lpstr>Objective </vt:lpstr>
      <vt:lpstr>Loading the Dataset</vt:lpstr>
      <vt:lpstr>Summary Statistics </vt:lpstr>
      <vt:lpstr>PowerPoint Presentation</vt:lpstr>
      <vt:lpstr>Frequency tables </vt:lpstr>
      <vt:lpstr>PowerPoint Presentation</vt:lpstr>
      <vt:lpstr>Covariance and correlation</vt:lpstr>
      <vt:lpstr>PowerPoint Presentation</vt:lpstr>
      <vt:lpstr>Covariance and correlation</vt:lpstr>
      <vt:lpstr>Data Visualization </vt:lpstr>
      <vt:lpstr>PowerPoint Presentation</vt:lpstr>
      <vt:lpstr> Relationship of automobile price  with other numeric variables </vt:lpstr>
      <vt:lpstr>PowerPoint Presentation</vt:lpstr>
      <vt:lpstr>Hypothesis Tests </vt:lpstr>
      <vt:lpstr>Hypothesis testing steps </vt:lpstr>
      <vt:lpstr>PowerPoint Presentation</vt:lpstr>
      <vt:lpstr>PowerPoint Presentation</vt:lpstr>
      <vt:lpstr>Q-Q plot </vt:lpstr>
      <vt:lpstr>Further Analysis </vt:lpstr>
      <vt:lpstr>The Kolmogorov-Smirnov test for distributions </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Khatri, Dinky</dc:creator>
  <cp:lastModifiedBy>Khatri, Dinky</cp:lastModifiedBy>
  <cp:revision>1</cp:revision>
  <dcterms:created xsi:type="dcterms:W3CDTF">2020-04-14T15:50:17Z</dcterms:created>
  <dcterms:modified xsi:type="dcterms:W3CDTF">2020-04-14T15:56:47Z</dcterms:modified>
</cp:coreProperties>
</file>