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67" r:id="rId16"/>
    <p:sldId id="268" r:id="rId17"/>
    <p:sldId id="27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1386" y="-3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Typical </a:t>
            </a:r>
            <a:r>
              <a:rPr lang="en-US" dirty="0" smtClean="0"/>
              <a:t>cost breakdown</a:t>
            </a:r>
            <a:endParaRPr lang="en-US" dirty="0"/>
          </a:p>
        </c:rich>
      </c:tx>
      <c:layout>
        <c:manualLayout>
          <c:xMode val="edge"/>
          <c:yMode val="edge"/>
          <c:x val="0.17760521414335612"/>
          <c:y val="5.282079388702822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Typical cost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Display and touch screen</c:v>
                </c:pt>
                <c:pt idx="1">
                  <c:v>Memory</c:v>
                </c:pt>
                <c:pt idx="2">
                  <c:v>Mechanical</c:v>
                </c:pt>
                <c:pt idx="3">
                  <c:v>Application Processor</c:v>
                </c:pt>
                <c:pt idx="4">
                  <c:v>RF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34</c:v>
                </c:pt>
                <c:pt idx="2">
                  <c:v>23</c:v>
                </c:pt>
                <c:pt idx="3">
                  <c:v>15</c:v>
                </c:pt>
                <c:pt idx="4">
                  <c:v>24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22338802928118"/>
          <c:y val="0.21597194272940995"/>
          <c:w val="0.29606288159309635"/>
          <c:h val="0.73407887152449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11/09/2014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F10A2B-8D9C-434A-AD03-94F0712C9332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02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Programming mobile - </a:t>
            </a:r>
            <a:r>
              <a:rPr lang="en-GB" baseline="0" dirty="0" smtClean="0"/>
              <a:t>Appcessory programing, should be categorised as another subject. In this material, we only brief some fundamental app programming based on Android 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1193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043" y="2895600"/>
            <a:ext cx="10359152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Smartphone Programing</a:t>
            </a:r>
            <a:endParaRPr lang="en-US" sz="4000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086" y="4648200"/>
            <a:ext cx="8531067" cy="12954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Smartphone 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5" y="1207771"/>
            <a:ext cx="6529673" cy="52656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GB" dirty="0" smtClean="0"/>
              <a:t>Mobile application processor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Is a System-on-Chip (</a:t>
            </a:r>
            <a:r>
              <a:rPr lang="en-GB" dirty="0" err="1" smtClean="0"/>
              <a:t>SoC</a:t>
            </a:r>
            <a:r>
              <a:rPr lang="en-GB" dirty="0" smtClean="0"/>
              <a:t>) that supports running applications in a mobile operating system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Most of them are based on ARM Cortex-A processors since </a:t>
            </a:r>
            <a:r>
              <a:rPr lang="en-GB" dirty="0"/>
              <a:t>they deliver high performance with less power </a:t>
            </a:r>
            <a:r>
              <a:rPr lang="en-GB" dirty="0" smtClean="0"/>
              <a:t>consumption, e.g.  Cortex-A5</a:t>
            </a:r>
            <a:r>
              <a:rPr lang="en-GB" dirty="0"/>
              <a:t>, </a:t>
            </a:r>
            <a:r>
              <a:rPr lang="en-GB" dirty="0" smtClean="0"/>
              <a:t>Cortex-A9,</a:t>
            </a:r>
            <a:r>
              <a:rPr lang="en-GB" dirty="0"/>
              <a:t> </a:t>
            </a:r>
            <a:r>
              <a:rPr lang="en-GB" dirty="0" smtClean="0"/>
              <a:t>Cortex-A15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Examples include </a:t>
            </a:r>
            <a:r>
              <a:rPr lang="en-GB" dirty="0" err="1" smtClean="0"/>
              <a:t>Snapdragon</a:t>
            </a:r>
            <a:r>
              <a:rPr lang="en-GB" baseline="30000" dirty="0" err="1" smtClean="0"/>
              <a:t>TM</a:t>
            </a:r>
            <a:r>
              <a:rPr lang="en-GB" dirty="0" smtClean="0"/>
              <a:t> </a:t>
            </a:r>
            <a:r>
              <a:rPr lang="en-GB" dirty="0"/>
              <a:t>by Qualcomm</a:t>
            </a:r>
            <a:r>
              <a:rPr lang="en-GB" baseline="30000" dirty="0"/>
              <a:t>®</a:t>
            </a:r>
            <a:r>
              <a:rPr lang="en-GB" dirty="0"/>
              <a:t>, </a:t>
            </a:r>
            <a:r>
              <a:rPr lang="en-GB" dirty="0" err="1"/>
              <a:t>Tegra</a:t>
            </a:r>
            <a:r>
              <a:rPr lang="en-GB" baseline="30000" dirty="0"/>
              <a:t>®</a:t>
            </a:r>
            <a:r>
              <a:rPr lang="en-GB" dirty="0"/>
              <a:t> by </a:t>
            </a:r>
            <a:r>
              <a:rPr lang="en-GB" dirty="0" err="1"/>
              <a:t>Nvidia</a:t>
            </a:r>
            <a:r>
              <a:rPr lang="en-GB" baseline="30000" dirty="0"/>
              <a:t>®</a:t>
            </a:r>
            <a:r>
              <a:rPr lang="en-GB" dirty="0"/>
              <a:t>, </a:t>
            </a:r>
            <a:r>
              <a:rPr lang="en-GB" dirty="0" err="1"/>
              <a:t>Ax</a:t>
            </a:r>
            <a:r>
              <a:rPr lang="en-GB" dirty="0"/>
              <a:t> by Apple</a:t>
            </a:r>
            <a:r>
              <a:rPr lang="en-GB" baseline="30000" dirty="0"/>
              <a:t>®</a:t>
            </a:r>
            <a:r>
              <a:rPr lang="en-GB" dirty="0"/>
              <a:t>, OMAP</a:t>
            </a:r>
            <a:r>
              <a:rPr lang="en-GB" baseline="30000" dirty="0"/>
              <a:t>TM</a:t>
            </a:r>
            <a:r>
              <a:rPr lang="en-GB" dirty="0"/>
              <a:t> by Texas Instruments, etc…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Could also be used </a:t>
            </a:r>
            <a:r>
              <a:rPr lang="en-GB" dirty="0"/>
              <a:t>in </a:t>
            </a:r>
            <a:r>
              <a:rPr lang="en-GB" dirty="0" smtClean="0"/>
              <a:t>other mobile </a:t>
            </a:r>
            <a:r>
              <a:rPr lang="en-GB" dirty="0"/>
              <a:t>devices, such as smartphones, tablets and digital </a:t>
            </a:r>
            <a:r>
              <a:rPr lang="en-GB" dirty="0" smtClean="0"/>
              <a:t>cameras</a:t>
            </a:r>
          </a:p>
          <a:p>
            <a:pPr lvl="1">
              <a:spcBef>
                <a:spcPts val="2000"/>
              </a:spcBef>
            </a:pPr>
            <a:endParaRPr lang="en-GB" dirty="0" smtClean="0"/>
          </a:p>
          <a:p>
            <a:pPr lvl="1">
              <a:spcBef>
                <a:spcPts val="2000"/>
              </a:spcBef>
            </a:pP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58" y="1437821"/>
            <a:ext cx="4180931" cy="31861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62949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Smartphone 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4" y="1193256"/>
            <a:ext cx="8141683" cy="491725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GB" dirty="0" smtClean="0"/>
              <a:t>Memory chip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Used for large data storage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Managed by a memory controller - a </a:t>
            </a:r>
            <a:r>
              <a:rPr lang="en-GB" dirty="0"/>
              <a:t>piece of hardware that is mainly used for controlling the data flow going to/ from the memory </a:t>
            </a:r>
            <a:r>
              <a:rPr lang="en-GB" dirty="0" smtClean="0"/>
              <a:t>block</a:t>
            </a:r>
          </a:p>
          <a:p>
            <a:pPr>
              <a:spcBef>
                <a:spcPts val="2000"/>
              </a:spcBef>
            </a:pPr>
            <a:r>
              <a:rPr lang="en-GB" dirty="0" smtClean="0"/>
              <a:t>Memory controller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Facilitate </a:t>
            </a:r>
            <a:r>
              <a:rPr lang="en-GB" dirty="0"/>
              <a:t>the access to the heterogeneous physical devices, e.g. SRAM, DRAM, FLASH, hard disk etc</a:t>
            </a:r>
            <a:r>
              <a:rPr lang="en-GB" dirty="0" smtClean="0"/>
              <a:t>.</a:t>
            </a:r>
          </a:p>
          <a:p>
            <a:pPr lvl="1">
              <a:spcBef>
                <a:spcPts val="2000"/>
              </a:spcBef>
            </a:pPr>
            <a:r>
              <a:rPr lang="en-GB" dirty="0"/>
              <a:t>Supporting a variety of memory access modes, such as burst mode, memory paging, etc…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Usually implemented on ARM Cortex-M based microcontrollers, e.g. Cortex-M3</a:t>
            </a:r>
          </a:p>
          <a:p>
            <a:pPr lvl="1">
              <a:spcBef>
                <a:spcPts val="2000"/>
              </a:spcBef>
            </a:pPr>
            <a:endParaRPr lang="en-GB" dirty="0"/>
          </a:p>
          <a:p>
            <a:pPr lvl="1">
              <a:spcBef>
                <a:spcPts val="2000"/>
              </a:spcBef>
            </a:pPr>
            <a:endParaRPr lang="en-GB" dirty="0" smtClean="0"/>
          </a:p>
          <a:p>
            <a:pPr lvl="1">
              <a:spcBef>
                <a:spcPts val="2000"/>
              </a:spcBef>
            </a:pPr>
            <a:endParaRPr lang="en-GB" dirty="0"/>
          </a:p>
        </p:txBody>
      </p:sp>
      <p:pic>
        <p:nvPicPr>
          <p:cNvPr id="1026" name="Picture 2" descr="http://teamsites.arm.com/sites/marketing/branding/Graphics%20Library/Graphics%20for%20Powerpoint/Chips%20and%20Dies/Stackable%20Chip%20Layers/Embedded%20Chips_Cortex-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98" y="1874733"/>
            <a:ext cx="3269369" cy="19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30864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Smartphone 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222285"/>
            <a:ext cx="9969112" cy="522205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GB" dirty="0" smtClean="0"/>
              <a:t>RF chip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Transmits and receives radio frequency for communications such as </a:t>
            </a:r>
            <a:r>
              <a:rPr lang="en-GB" dirty="0" err="1" smtClean="0"/>
              <a:t>WiFi</a:t>
            </a:r>
            <a:r>
              <a:rPr lang="en-GB" dirty="0" smtClean="0"/>
              <a:t>, Bluetooth, FM etc. 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ARM Cortex-R processors are commonly used as they can deliver real-time performance. For example, Cortex-R4</a:t>
            </a:r>
            <a:r>
              <a:rPr lang="en-GB" dirty="0"/>
              <a:t>, </a:t>
            </a:r>
            <a:r>
              <a:rPr lang="en-GB" dirty="0" smtClean="0"/>
              <a:t>Cortex-R5, Cortex-R7 </a:t>
            </a:r>
          </a:p>
          <a:p>
            <a:pPr>
              <a:spcBef>
                <a:spcPts val="2000"/>
              </a:spcBef>
            </a:pPr>
            <a:r>
              <a:rPr lang="en-GB" dirty="0" smtClean="0"/>
              <a:t>Power management chip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Used for managing power requirements of the host system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Supports features such as voltage scaling/ regulating, DC - DC  conversion, battery charging,  power-source selecting etc.</a:t>
            </a:r>
          </a:p>
          <a:p>
            <a:pPr lvl="1">
              <a:spcBef>
                <a:spcPts val="2000"/>
              </a:spcBef>
            </a:pPr>
            <a:r>
              <a:rPr lang="en-GB" dirty="0" smtClean="0"/>
              <a:t>ARM Cortex-M processors are commonly used as they can provide efficient control with low power consumption, e.g. </a:t>
            </a:r>
            <a:r>
              <a:rPr lang="en-GB" dirty="0"/>
              <a:t>Cortex-M0, </a:t>
            </a:r>
            <a:r>
              <a:rPr lang="en-GB" dirty="0" smtClean="0"/>
              <a:t>Cortex-M3</a:t>
            </a:r>
          </a:p>
          <a:p>
            <a:pPr lvl="1">
              <a:spcBef>
                <a:spcPts val="2000"/>
              </a:spcBef>
            </a:pPr>
            <a:endParaRPr lang="en-GB" dirty="0" smtClean="0"/>
          </a:p>
          <a:p>
            <a:pPr lvl="1">
              <a:spcBef>
                <a:spcPts val="2000"/>
              </a:spcBef>
            </a:pPr>
            <a:endParaRPr lang="en-GB" dirty="0"/>
          </a:p>
          <a:p>
            <a:pPr lvl="1">
              <a:spcBef>
                <a:spcPts val="2000"/>
              </a:spcBef>
            </a:pPr>
            <a:endParaRPr lang="en-GB" dirty="0" smtClean="0"/>
          </a:p>
          <a:p>
            <a:pPr lvl="1">
              <a:spcBef>
                <a:spcPts val="2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87310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Smartphone 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4" y="1077143"/>
            <a:ext cx="10883392" cy="50333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 smtClean="0"/>
              <a:t>GPS receiver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Receives signals from satellites and use it to position itself, with the assist of navigation applications, such as Google map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Could </a:t>
            </a:r>
            <a:r>
              <a:rPr lang="en-GB" dirty="0"/>
              <a:t>be implemented on </a:t>
            </a:r>
            <a:r>
              <a:rPr lang="en-GB" dirty="0" smtClean="0"/>
              <a:t>Cortex-M3, </a:t>
            </a:r>
            <a:r>
              <a:rPr lang="en-GB" dirty="0"/>
              <a:t>Cortex-M0</a:t>
            </a:r>
          </a:p>
          <a:p>
            <a:pPr>
              <a:spcBef>
                <a:spcPts val="600"/>
              </a:spcBef>
            </a:pPr>
            <a:r>
              <a:rPr lang="en-GB" dirty="0"/>
              <a:t>SIM </a:t>
            </a:r>
            <a:r>
              <a:rPr lang="en-GB" dirty="0" smtClean="0"/>
              <a:t>(Subscriber Identity Module)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Stores international mobile subscriber identity (IMSI</a:t>
            </a:r>
            <a:r>
              <a:rPr lang="en-GB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ARM </a:t>
            </a:r>
            <a:r>
              <a:rPr lang="en-US" dirty="0" err="1" smtClean="0"/>
              <a:t>SecureCore</a:t>
            </a:r>
            <a:r>
              <a:rPr lang="en-US" dirty="0" smtClean="0"/>
              <a:t> processors are </a:t>
            </a:r>
            <a:r>
              <a:rPr lang="en-GB" dirty="0" smtClean="0"/>
              <a:t>enhanced with </a:t>
            </a:r>
            <a:r>
              <a:rPr lang="en-GB" dirty="0"/>
              <a:t>security </a:t>
            </a:r>
            <a:r>
              <a:rPr lang="en-GB" dirty="0" smtClean="0"/>
              <a:t>features, </a:t>
            </a:r>
            <a:r>
              <a:rPr lang="en-GB" dirty="0"/>
              <a:t>providing easy development </a:t>
            </a:r>
            <a:r>
              <a:rPr lang="en-GB" dirty="0" smtClean="0"/>
              <a:t>for smart cards </a:t>
            </a:r>
            <a:r>
              <a:rPr lang="en-GB" dirty="0"/>
              <a:t>and secure </a:t>
            </a:r>
            <a:r>
              <a:rPr lang="en-GB" dirty="0" smtClean="0"/>
              <a:t>ICs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Bluetooth</a:t>
            </a:r>
            <a:endParaRPr lang="en-GB" dirty="0"/>
          </a:p>
          <a:p>
            <a:pPr lvl="1">
              <a:spcBef>
                <a:spcPts val="600"/>
              </a:spcBef>
            </a:pPr>
            <a:r>
              <a:rPr lang="en-GB" dirty="0" smtClean="0"/>
              <a:t>Bluetooth is quite often used in short distance communications at low power consumption</a:t>
            </a:r>
          </a:p>
          <a:p>
            <a:pPr lvl="1">
              <a:spcBef>
                <a:spcPts val="600"/>
              </a:spcBef>
            </a:pPr>
            <a:r>
              <a:rPr lang="en-GB" dirty="0" smtClean="0"/>
              <a:t>Most Bluetooth modules can be implemented on ARM Cortex-M0 and Cortex-M3 processors</a:t>
            </a:r>
          </a:p>
          <a:p>
            <a:pPr lvl="1">
              <a:spcBef>
                <a:spcPts val="600"/>
              </a:spcBef>
            </a:pPr>
            <a:endParaRPr lang="en-GB" dirty="0"/>
          </a:p>
          <a:p>
            <a:pPr lvl="1">
              <a:spcBef>
                <a:spcPts val="600"/>
              </a:spcBef>
            </a:pPr>
            <a:endParaRPr lang="en-GB" dirty="0" smtClean="0"/>
          </a:p>
          <a:p>
            <a:pPr lvl="1"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788287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Mobile Operating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70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Mobile Operating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Mobile OS</a:t>
            </a:r>
          </a:p>
          <a:p>
            <a:pPr lvl="1"/>
            <a:r>
              <a:rPr lang="en-GB" dirty="0" smtClean="0"/>
              <a:t>Can be operated on a smartphone, tablet or other mobile devices</a:t>
            </a:r>
          </a:p>
          <a:p>
            <a:pPr lvl="1"/>
            <a:r>
              <a:rPr lang="en-GB" dirty="0" smtClean="0"/>
              <a:t>More mobile features compared with OS on PC</a:t>
            </a:r>
          </a:p>
          <a:p>
            <a:pPr lvl="5"/>
            <a:r>
              <a:rPr lang="en-GB" sz="2000" dirty="0" smtClean="0"/>
              <a:t>Support touchscreen </a:t>
            </a:r>
          </a:p>
          <a:p>
            <a:pPr lvl="5"/>
            <a:r>
              <a:rPr lang="en-GB" sz="2000" dirty="0" smtClean="0"/>
              <a:t>Support more communications features, e.g. cellular Bluetooth, GPS, near field communication (NFC)</a:t>
            </a:r>
          </a:p>
          <a:p>
            <a:pPr lvl="5"/>
            <a:r>
              <a:rPr lang="en-GB" sz="2000" dirty="0" smtClean="0"/>
              <a:t>Others like Speech recognition</a:t>
            </a:r>
          </a:p>
          <a:p>
            <a:pPr lvl="4"/>
            <a:r>
              <a:rPr lang="en-GB" sz="2300" dirty="0" smtClean="0"/>
              <a:t>Consists of a high-level user interface and a low-level kernel for managing hardware in real-time</a:t>
            </a:r>
          </a:p>
          <a:p>
            <a:pPr lvl="4"/>
            <a:r>
              <a:rPr lang="en-GB" sz="2300" dirty="0" smtClean="0"/>
              <a:t>Most well-known mobile operating systems include Android, iOS, Windows etc.</a:t>
            </a:r>
          </a:p>
          <a:p>
            <a:pPr lvl="4"/>
            <a:endParaRPr lang="en-GB" sz="2300" dirty="0" smtClean="0"/>
          </a:p>
          <a:p>
            <a:pPr lvl="5"/>
            <a:endParaRPr lang="en-GB" sz="20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02190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Android Operating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440000"/>
            <a:ext cx="7052121" cy="46800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dirty="0"/>
              <a:t>Developed by Google and Open Handset Alliance</a:t>
            </a:r>
            <a:endParaRPr lang="en-GB" dirty="0" smtClean="0"/>
          </a:p>
          <a:p>
            <a:pPr>
              <a:spcBef>
                <a:spcPts val="800"/>
              </a:spcBef>
            </a:pPr>
            <a:r>
              <a:rPr lang="en-GB" dirty="0" smtClean="0"/>
              <a:t>Written in Java</a:t>
            </a:r>
            <a:r>
              <a:rPr lang="en-GB" dirty="0"/>
              <a:t> </a:t>
            </a:r>
            <a:r>
              <a:rPr lang="en-GB" dirty="0" smtClean="0"/>
              <a:t>(for UI), C (for core) and C++</a:t>
            </a:r>
          </a:p>
          <a:p>
            <a:pPr>
              <a:spcBef>
                <a:spcPts val="800"/>
              </a:spcBef>
            </a:pPr>
            <a:r>
              <a:rPr lang="en-GB" dirty="0"/>
              <a:t>Based on Linux kernel 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Software stack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Application – home, contacts, phone, browser etc.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Application framework – activity manager, window manager, notification manager, contact provider etc.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Libraries – surface manager, media framework, OpenGL, </a:t>
            </a:r>
            <a:r>
              <a:rPr lang="en-GB" dirty="0" err="1" smtClean="0"/>
              <a:t>webkit</a:t>
            </a:r>
            <a:r>
              <a:rPr lang="en-GB" dirty="0" smtClean="0"/>
              <a:t> etc.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Linux kernel – display driver, camera driver, </a:t>
            </a:r>
            <a:r>
              <a:rPr lang="en-GB" dirty="0"/>
              <a:t>B</a:t>
            </a:r>
            <a:r>
              <a:rPr lang="en-GB" dirty="0" smtClean="0"/>
              <a:t>luetooth driver, flash memory driver,  </a:t>
            </a:r>
            <a:r>
              <a:rPr lang="en-GB" dirty="0" err="1" smtClean="0"/>
              <a:t>WiFi</a:t>
            </a:r>
            <a:r>
              <a:rPr lang="en-GB" dirty="0" smtClean="0"/>
              <a:t> driver etc.</a:t>
            </a:r>
          </a:p>
          <a:p>
            <a:pPr>
              <a:spcBef>
                <a:spcPts val="800"/>
              </a:spcBef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475240" y="2540000"/>
            <a:ext cx="3091140" cy="72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5240" y="3265714"/>
            <a:ext cx="3091140" cy="812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Applications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Framework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5240" y="4078514"/>
            <a:ext cx="309114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Libraries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5240" y="4891314"/>
            <a:ext cx="309114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Linux Kernel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xIHBhITERIWExUVFRcXFxgVFBURGRMVFB4XFhsZFxcYHCggGBolGxMUIzEhJSkrLi8uGB8zODMsNygtLisBCgoKDg0OGhAQGjckHyQ3NywtLS8sNy4sNDIsLC0sLy4wLCssLyssNy0vLiwvNC0sLCwsLCwwLCwsNCwsLSwsLP/AABEIAPMAzwMBEQACEQEDEQH/xAAbAAEBAAMBAQEAAAAAAAAAAAAABgMEBQIHAf/EAEIQAAIBAQMFCg0DBAIDAAAAAAABAgMEBREGITFxsRI1QVFSYXKiwdETFRYiM1NzgYKRobLSNkKSFDLh8CNiNMLx/8QAGgEBAAMBAQEAAAAAAAAAAAAAAAIDBgEFBP/EADURAQABAgMDCgUFAAMBAAAAAAABAgMEETEFEnEhMzRBUoGRobHRFBUyUcETImHh8CNC8WL/2gAMAwEAAhEDEQA/APuIAAAAAAAGG2WqNjs7nPQuLPpzFd67TaomurQftltEbVQU4PFPQLVym5TFdOkjKWAAAAAAAABr262wsNDdTeCxwzZ23zFN+/RZp3qyZZaNVV6MZReKkk1qZZRXFdMVU6SPZIAAAAAAAAAAAAAAAMVqs6tVnlCWiSw/yV3bcXKJoq0kTuT1odgt87PU4Xm6S4uZrB//AE8jAXJs3ZsV93H+4Rjk5FOe2kAAAAAAAAStvk77vtU4vzIYptcS/ufYjwb8zi8TFun6Y/0z+EJ5ZVEIqEEksElglxJHuxERGUJvR0AAAAAAAAAAAAAAAAE/lTYnuY1oZpQwxw4uB+57eY8jadicovU6xr+J7kaodO7LerZYFUbS4JcGElp93D7z7sNiIu2or8XYlgtN/wBCh+7dv/osfro+pVc2jYo68+HvoZw51XKrP5lL+UuxLtPjr2v2aPGXN5ryyorcEILWpPtKZ2te6ojz93N4jlRVWmEHq3S7WI2td66Y8/c3mzRyqX76TXRkn9GkX0bXj/tR4T/47vOnZb8oWnRPcvin5v10fU+21j7Fz/tlx5P6dzh4ygvD+isHmvzp5o83HL3LaiOPxP6Vrk1nkj3JljyasH9JYt01508HqjwLt95DZuH/AEre9OtXp1EQ7B6LoAAAAAAAAAAAAAAAAAcG97/p04ShBKo2mnj/AGrHN8Xu+Z5WL2jbpiaKI3p8v7RmUpi9zhjm4uDE8DOcskH4AAAAAAD1GbUo451F5k8WuPDDiJRVMZdeXV1Cyuq/adtajLzJ8T0S1PsNFhdoW737Z5Kv9osiXWPQdAAAAAAAAAAAAAAAPyUlCLbeCWdt8CRyZiIzkSF9347Y3Cm2ocL0OfcuYz2Nx83f2UclPr/SEy4p5qIAAAAAAAAAAUVx384NU6zxWiM3wc0ubnPYwW0JjK3dnhPv7pxKoPcSAAAAAAAAAAAAAASeUt6+HqOlB+bF+c+VJcGpbdR4G0cXvz+lRpGv8z/XqhVLgnlItm77FK32lQhrbehLjLsPYqvV7lLsRm6N45Ozslmc4zU0li1udy0uNZ3ifZiNmV2qJrirPLXky/Ls0uKeaiAAAAAB3rPkxOpZ05TUZNY7nc44a3ierb2TXVTnVVlP2y/tLdca1WeVltEoSWDT/wBa5jzrtuq3XNFWsOMRW4p8mb13a8DN51/Y3wpft93Ae5s3GZ/8Vfd7J0yoz2EgAAAAAAAAAAAc2/rf/Q2B4PzpebHm437l2Hx47Efo2s41nkhyZQ5l1YB08n7fGwW1uf8AbJYN6cOFPUfdgMRTZuZ1aTyJROTu3tfdKNikoSU5STSSz4Y5sWepisfai3MUznMuzKPM6gAAAAD9TwYicuUW1nv2hVoKTmovDPF6U+bj9xp7e0LFVG9NWX8f7VZnCUve1q3W+U0sFmS1LNnPBxd6L12a40QmWmfM49Qm6c008GninxNHaappnONRfXZbFbrFGfC9K4pLSazDXovW4r/2ayJbRe6AAAAAAAAAAEblRavD3lueCCw97zvsXuM5tO7v3t3qp5PdCpxzzkQAAAAAAAAAAAAAAChyQtW5rzpvQ1ulrWZ/Rr5Hr7Ju5VVW56+VKlUnupgAAAAAAAAAB85tFXw9olLlSb+bxMdcr365q+85q2Mg4AAAAAAAAAAAAAAAbty1fA3rSf8A2S/l5vafTg69y/RP85ePI7Gq9NWsAAAAAAAAAHism6MsNODw1ka892chEq4rTh6LrQ/IzEbPxPY8490N2TxFafVdaH5HfgMT2POPc3ZPEVp9V1ofkPgMT2POPc3ZPEVp9V1ofkPgMT2POPc3ZPEVp9V1ofkPgMT2POPc3ZPEVp9V1ofkPgMT2POPc3ZPEVp9V1ofkPgMT2POPc3ZPEVp9V1ofkPgMT2POPc3ZPEVp9V1ofkPgMT2POPc3ZPEVp9V1ofkPgMT2POPc3ZPEVp9V1ofkPgMT2POPc3ZPEVp9V1ofkPgMT2POPc3ZPEVp9V1ofkPgMT2POPc3ZPEVp9V1ofkPgMT2POPc3ZPEVp9V1ofkPgMT2POPc3ZZLPctop2iL8Fokn/AHQ4GnyiVvA4mmuJ3NJjrj3MpWppkwAAAAfjeCAlL1yhnVqONF7mK/dwy1cS+p4GK2lXVO7a5I+/XKE1OSrfVUsfCzx6cu8+D4i7nnvz4y5m7Vz5QyVRQrPFPMp6Gulzc56WE2lVnFF3T7+6UVKWvPwdGTXAm/ke1XOVMyklfKmryIdbvPB+bXezCG8eVFXkQ63ed+bXezBvHlRV5EOt3j5td7MG8eVFXkQ63ePm13swbx5UVeRDrd4+bXezBvHlRV5EOt3j5td7MG8eVFXkQ63ePm13swbx5UVeRDrd4+bXezBvHlRV5EOt3j5td7MG8eVFXkQ63ePm13swbx5UVeRDrd4+bXezBvHlRV5EOt3j5td7MG8eVFXkQ63ePm13swbx5UVeRDrd4+bXezBvHlRV5EOt3j5td7MG89Uspqs6qW4hnaX7uH3nadq3ZqiN2DeVU5KEG28Eli3xJHuzMRGcppG88oZ16jVJ7iPH+6XPzGfxO0q65yt8kec+yE1OZG31Yyx8LPHpy7z4oxF2Jz358Zczd25coHOqoVs+OZS0Z+KXeepg9ozNUUXe6fdKKlKe0k5eUlZ0bpnh+7CPuen6Ynw7RrmnDzl18jk6IkzKsAAW13VnaMn1J6dxJfxxj2Gnw1ya8LEz9p8uRZGiJWgzEKwAAAAAAAAAAAAAAABks/p49JbUTt/XHGHVdlTWdK68F+6Si9Wd/wDqaDadyabGUdc5fn8J1aI0zisAAfQLqrO0XdTk9LisedrM9hrcLXNdmmqdclkNDKver449p8u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DKmG6ul80ov64dpVtOM8PPGCrRGGbVgACzuiDhk4seRN+5uTX0ZpMJTMYSM/tPnmsjRGLQZuFYAAAAAAAAAAAAAAAAyWf08ektqJ2/rjjDqrytg5XZF8U038pLa0e9tWJmzE/afdKrRIGeQAAF5ckNxdNJPkp/PP2mrwUZWKM/ssjRtV6KtFGUZZ1JNP3l9dEV0zTVpLqGvO7Z3dWwksY8EuB9z5jLYnC12KsqtOqVcxk0j5nHQum6p3jVWZqHDLsXGz68LhK79X/wA9c+zsRms68FTsUklglBpLiSRpa4im3MR9lj54tBj4VAAAAAAAAAAAAAAAADJZ/Tx6S2onb+uOMOvoNrs6tVmlCWiSw1c5rbtum5RNFWkrEJeFgnd9bCazcEuCWrn5jLYjD12Ksqo7+qVcxk1Shx07mumV4VU2mqa0vRuuaPHrPtweDqv1Zz9P+0SiM1sluVgjTxyJv0D8lFTjg1iuJ5zkxExlI1VdlBSx8FD+Ee4o+EsZ57keDmTaS3KzH0aOsdr/APFn0ZbGQu/RPAl86Wgx0KgAAAAAAAAAAAAAAABks/p49JbUTt/XHGHX0Y2Kx5nBVI4NJriaxRyYiYyka0btoxliqUP4R7iiMLYic4ojwcybaWCPodAAAAAA81I7uDXGsPmcmM4yHzqrSdCq4y0xbT1ox1VE0VTTOsKngiAAAAAAAAAAAAAAAG1ddB2m8acVyk3qWd/RF+FtzcvU0x9/R2H0A1qwAAAAAAAAAAOLftyf10t3TwU+FPRPDYzzMbgP1p36Pq9UZjNL1rDVoSwlTkvhbXzWZniV4e7ROVVM+COTH4CfJl/FkP06+zPgZPDWDzkJjJx+AAP2MXJ4JY6s52ImeSB78BPky/iyX6dfZnwdyPAT5Mv4sfp19mfAeGsGQmMnH4AA/YxcngljqznYiZ5IHvwE+TL+LJfp19mfB3Jms93VrTLCNOWtrcr5sst4W9cnKmmfT1MlZcl0K7YNt7qb0vgS4ke/gsFFiM55ap/2ScRk6h9zoAAAAAAAAAAAAACAvXfOr05bTJ4rn6+Mq51ah87gB08m9+afxfaz7tndIp7/AESp1W5pkwD5/em+dX2ktrMliuer4yrnVqlDgB1Mmt+YapbGfds3pFPf6JU6rY0yYAAAAAAAAAAAAAAAAAQF6751enLaZPFc/XxlXOrUPncAOnk3vzT+L7Wfds7pFPf6JU6rc0yYB8/vTfOr7SW1mSxXPV8ZVzq1ShwA6mTW/MNUtjPu2b0inv8ARKnVbGmTAAAAAAAAAAAAAAAAACAvXfOr05bTJ4rn6+Mq51ah87gB08m9+afxfaz7tndIp7/RKnVbmmTAPn96b51faS2syWK56vjKudWqUOAHUya35hqlsZ92zekU9/olTqtjTJgAAAAAAAAAAAAAAAABAXrvnV6ctpk8Vz9fGVc6tQ+dwA6eTe/NP4vtZ92zukU9/olTqtzTJgHz+9N86vtJbWZLFc9XxlXOrVKHADqZNb8w1S2M+7ZvSKe/0Sp1WxpkwAAAAAAAAAAAAAAAAAicpLK7PeknwT85dv12ozO0bU0X5nqnl90KtXLPhRAO5knZXUtrqcEE18Uv8Y/Q9TZVqark19UespUwrjQJgERlFZXZr0k+CfnL36frtRmdoWpovzPVPLH5QlzD4UQDvZJWVztkqnBFYfFL/GPzR6uyrUzcm51Ryd8pUqw99MAAAAAAAAAAAAAAAAANa32KFvobma1NaU+NFN+xRep3a3JhNWjJmrCXmOM1r3L+Wj6ni3NlXYn9sxMeCO69WXJipOf/ACSUVzec+5HbWyrkz++co/jlk3VNZbNGyUFCCwS/3F8bPbtWqbVMU0xyJsxYAGteFhhb6G5mtTWmL40U38PRep3anJjNM2jJmrCXmOM1r3L+X+TxLmyrsT+2YmPBHdZLJkxUnP8A5JKK4o+c+5fUna2Vcmf+Sco/jU3VNZbPGy0FCCwS/wBz857Vu3TbpimmORNlLAAAAAAAAAAAAAAAAAAAAAAAAAAAAAAAAAAAAAAAP//Z"/>
          <p:cNvSpPr>
            <a:spLocks noChangeAspect="1" noChangeArrowheads="1"/>
          </p:cNvSpPr>
          <p:nvPr/>
        </p:nvSpPr>
        <p:spPr bwMode="auto">
          <a:xfrm>
            <a:off x="155555" y="-144463"/>
            <a:ext cx="3047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data:image/jpeg;base64,/9j/4AAQSkZJRgABAQAAAQABAAD/2wCEAAkGBxIHBhITERIWExUVFRcXFxgVFBURGRMVFB4XFhsZFxcYHCggGBolGxMUIzEhJSkrLi8uGB8zODMsNygtLisBCgoKDg0OGhAQGjckHyQ3NywtLS8sNy4sNDIsLC0sLy4wLCssLyssNy0vLiwvNC0sLCwsLCwwLCwsNCwsLSwsLP/AABEIAPMAzwMBEQACEQEDEQH/xAAbAAEBAAMBAQEAAAAAAAAAAAAABgMEBQIHAf/EAEIQAAIBAQMFCg0DBAIDAAAAAAABAgMEBREGITFxsRI1QVFSYXKiwdETFRYiM1NzgYKRobLSNkKSFDLh8CNiNMLx/8QAGgEBAAMBAQEAAAAAAAAAAAAAAAIDBgEFBP/EADURAQABAgMDCgUFAAMBAAAAAAABAgMEETEFEnEhMzRBUoGRobHRFBUyUcETImHh8CNC8WL/2gAMAwEAAhEDEQA/APuIAAAAAAAGG2WqNjs7nPQuLPpzFd67TaomurQftltEbVQU4PFPQLVym5TFdOkjKWAAAAAAAABr262wsNDdTeCxwzZ23zFN+/RZp3qyZZaNVV6MZReKkk1qZZRXFdMVU6SPZIAAAAAAAAAAAAAAAMVqs6tVnlCWiSw/yV3bcXKJoq0kTuT1odgt87PU4Xm6S4uZrB//AE8jAXJs3ZsV93H+4Rjk5FOe2kAAAAAAAAStvk77vtU4vzIYptcS/ufYjwb8zi8TFun6Y/0z+EJ5ZVEIqEEksElglxJHuxERGUJvR0AAAAAAAAAAAAAAAAE/lTYnuY1oZpQwxw4uB+57eY8jadicovU6xr+J7kaodO7LerZYFUbS4JcGElp93D7z7sNiIu2or8XYlgtN/wBCh+7dv/osfro+pVc2jYo68+HvoZw51XKrP5lL+UuxLtPjr2v2aPGXN5ryyorcEILWpPtKZ2te6ojz93N4jlRVWmEHq3S7WI2td66Y8/c3mzRyqX76TXRkn9GkX0bXj/tR4T/47vOnZb8oWnRPcvin5v10fU+21j7Fz/tlx5P6dzh4ygvD+isHmvzp5o83HL3LaiOPxP6Vrk1nkj3JljyasH9JYt01508HqjwLt95DZuH/AEre9OtXp1EQ7B6LoAAAAAAAAAAAAAAAAAcG97/p04ShBKo2mnj/AGrHN8Xu+Z5WL2jbpiaKI3p8v7RmUpi9zhjm4uDE8DOcskH4AAAAAAD1GbUo451F5k8WuPDDiJRVMZdeXV1Cyuq/adtajLzJ8T0S1PsNFhdoW737Z5Kv9osiXWPQdAAAAAAAAAAAAAAAPyUlCLbeCWdt8CRyZiIzkSF9347Y3Cm2ocL0OfcuYz2Nx83f2UclPr/SEy4p5qIAAAAAAAAAAUVx384NU6zxWiM3wc0ubnPYwW0JjK3dnhPv7pxKoPcSAAAAAAAAAAAAAASeUt6+HqOlB+bF+c+VJcGpbdR4G0cXvz+lRpGv8z/XqhVLgnlItm77FK32lQhrbehLjLsPYqvV7lLsRm6N45Ozslmc4zU0li1udy0uNZ3ifZiNmV2qJrirPLXky/Ls0uKeaiAAAAAB3rPkxOpZ05TUZNY7nc44a3ierb2TXVTnVVlP2y/tLdca1WeVltEoSWDT/wBa5jzrtuq3XNFWsOMRW4p8mb13a8DN51/Y3wpft93Ae5s3GZ/8Vfd7J0yoz2EgAAAAAAAAAAAc2/rf/Q2B4PzpebHm437l2Hx47Efo2s41nkhyZQ5l1YB08n7fGwW1uf8AbJYN6cOFPUfdgMRTZuZ1aTyJROTu3tfdKNikoSU5STSSz4Y5sWepisfai3MUznMuzKPM6gAAAAD9TwYicuUW1nv2hVoKTmovDPF6U+bj9xp7e0LFVG9NWX8f7VZnCUve1q3W+U0sFmS1LNnPBxd6L12a40QmWmfM49Qm6c008GninxNHaappnONRfXZbFbrFGfC9K4pLSazDXovW4r/2ayJbRe6AAAAAAAAAAEblRavD3lueCCw97zvsXuM5tO7v3t3qp5PdCpxzzkQAAAAAAAAAAAAAAChyQtW5rzpvQ1ulrWZ/Rr5Hr7Ju5VVW56+VKlUnupgAAAAAAAAAB85tFXw9olLlSb+bxMdcr365q+85q2Mg4AAAAAAAAAAAAAAAbty1fA3rSf8A2S/l5vafTg69y/RP85ePI7Gq9NWsAAAAAAAAAHism6MsNODw1ka892chEq4rTh6LrQ/IzEbPxPY8490N2TxFafVdaH5HfgMT2POPc3ZPEVp9V1ofkPgMT2POPc3ZPEVp9V1ofkPgMT2POPc3ZPEVp9V1ofkPgMT2POPc3ZPEVp9V1ofkPgMT2POPc3ZPEVp9V1ofkPgMT2POPc3ZPEVp9V1ofkPgMT2POPc3ZPEVp9V1ofkPgMT2POPc3ZPEVp9V1ofkPgMT2POPc3ZPEVp9V1ofkPgMT2POPc3ZPEVp9V1ofkPgMT2POPc3ZPEVp9V1ofkPgMT2POPc3ZPEVp9V1ofkPgMT2POPc3ZPEVp9V1ofkPgMT2POPc3ZZLPctop2iL8Fokn/AHQ4GnyiVvA4mmuJ3NJjrj3MpWppkwAAAAfjeCAlL1yhnVqONF7mK/dwy1cS+p4GK2lXVO7a5I+/XKE1OSrfVUsfCzx6cu8+D4i7nnvz4y5m7Vz5QyVRQrPFPMp6Gulzc56WE2lVnFF3T7+6UVKWvPwdGTXAm/ke1XOVMyklfKmryIdbvPB+bXezCG8eVFXkQ63ed+bXezBvHlRV5EOt3j5td7MG8eVFXkQ63ePm13swbx5UVeRDrd4+bXezBvHlRV5EOt3j5td7MG8eVFXkQ63ePm13swbx5UVeRDrd4+bXezBvHlRV5EOt3j5td7MG8eVFXkQ63ePm13swbx5UVeRDrd4+bXezBvHlRV5EOt3j5td7MG8eVFXkQ63ePm13swbx5UVeRDrd4+bXezBvHlRV5EOt3j5td7MG89Uspqs6qW4hnaX7uH3nadq3ZqiN2DeVU5KEG28Eli3xJHuzMRGcppG88oZ16jVJ7iPH+6XPzGfxO0q65yt8kec+yE1OZG31Yyx8LPHpy7z4oxF2Jz358Zczd25coHOqoVs+OZS0Z+KXeepg9ozNUUXe6fdKKlKe0k5eUlZ0bpnh+7CPuen6Ynw7RrmnDzl18jk6IkzKsAAW13VnaMn1J6dxJfxxj2Gnw1ya8LEz9p8uRZGiJWgzEKwAAAAAAAAAAAAAAABks/p49JbUTt/XHGHVdlTWdK68F+6Si9Wd/wDqaDadyabGUdc5fn8J1aI0zisAAfQLqrO0XdTk9LisedrM9hrcLXNdmmqdclkNDKver449p8u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tlXvV8ce0p2pzHfBVojjOKwABY3L+m10am2Ro8F0Px9ZWRojloM5CsAAAAAAAAAAAAAAAAZLP6ePSW1E7f1xxh1U5X73Q9ovtke7tbmqeP4lKpJGfQAAF1cO89LV2s1OB6PRwWRo1sq96vjj2lO1OY74KtEcZxWAALG5f02ujU2yNHguh+PrKyNEctBnIVgAAAAAAAAAAAAAAADJZ/Tx6S2onb+uOMOqnK/e6HtF9sj3drc1Tx/EpVJIz6AAAurh3npau1mpwPR6OCyNGDKmG6ul80ov64dpVtOM8PPGCrRGGbVgACzuiDhk4seRN+5uTX0ZpMJTMYSM/tPnmsjRGLQZuFYAAAAAAAAAAAAAAAAyWf08ektqJ2/rjjDqrytg5XZF8U038pLa0e9tWJmzE/afdKrRIGeQAAF5ckNxdNJPkp/PP2mrwUZWKM/ssjRtV6KtFGUZZ1JNP3l9dEV0zTVpLqGvO7Z3dWwksY8EuB9z5jLYnC12KsqtOqVcxk0j5nHQum6p3jVWZqHDLsXGz68LhK79X/wA9c+zsRms68FTsUklglBpLiSRpa4im3MR9lj54tBj4VAAAAAAAAAAAAAAAADJZ/Tx6S2onb+uOMOvoNrs6tVmlCWiSw1c5rbtum5RNFWkrEJeFgnd9bCazcEuCWrn5jLYjD12Ksqo7+qVcxk1Shx07mumV4VU2mqa0vRuuaPHrPtweDqv1Zz9P+0SiM1sluVgjTxyJv0D8lFTjg1iuJ5zkxExlI1VdlBSx8FD+Ee4o+EsZ57keDmTaS3KzH0aOsdr/APFn0ZbGQu/RPAl86Wgx0KgAAAAAAAAAAAAAAABks/p49JbUTt/XHGHX0Y2Kx5nBVI4NJriaxRyYiYyka0btoxliqUP4R7iiMLYic4ojwcybaWCPodAAAAAA81I7uDXGsPmcmM4yHzqrSdCq4y0xbT1ox1VE0VTTOsKngiAAAAAAAAAAAAAAAG1ddB2m8acVyk3qWd/RF+FtzcvU0x9/R2H0A1qwAAAAAAAAAAOLftyf10t3TwU+FPRPDYzzMbgP1p36Pq9UZjNL1rDVoSwlTkvhbXzWZniV4e7ROVVM+COTH4CfJl/FkP06+zPgZPDWDzkJjJx+AAP2MXJ4JY6s52ImeSB78BPky/iyX6dfZnwdyPAT5Mv4sfp19mfAeGsGQmMnH4AA/YxcngljqznYiZ5IHvwE+TL+LJfp19mfB3Jms93VrTLCNOWtrcr5sst4W9cnKmmfT1MlZcl0K7YNt7qb0vgS4ke/gsFFiM55ap/2ScRk6h9zoAAAAAAAAAAAAACAvXfOr05bTJ4rn6+Mq51ah87gB08m9+afxfaz7tndIp7/AESp1W5pkwD5/em+dX2ktrMliuer4yrnVqlDgB1Mmt+YapbGfds3pFPf6JU6rY0yYAAAAAAAAAAAAAAAAAQF6751enLaZPFc/XxlXOrUPncAOnk3vzT+L7Wfds7pFPf6JU6rc0yYB8/vTfOr7SW1mSxXPV8ZVzq1ShwA6mTW/MNUtjPu2b0inv8ARKnVbGmTAAAAAAAAAAAAAAAAACAvXfOr05bTJ4rn6+Mq51ah87gB08m9+afxfaz7tndIp7/RKnVbmmTAPn96b51faS2syWK56vjKudWqUOAHUya35hqlsZ92zekU9/olTqtjTJgAAAAAAAAAAAAAAAABAXrvnV6ctpk8Vz9fGVc6tQ+dwA6eTe/NP4vtZ92zukU9/olTqtzTJgHz+9N86vtJbWZLFc9XxlXOrVKHADqZNb8w1S2M+7ZvSKe/0Sp1WxpkwAAAAAAAAAAAAAAAAAicpLK7PeknwT85dv12ozO0bU0X5nqnl90KtXLPhRAO5knZXUtrqcEE18Uv8Y/Q9TZVqark19UespUwrjQJgERlFZXZr0k+CfnL36frtRmdoWpovzPVPLH5QlzD4UQDvZJWVztkqnBFYfFL/GPzR6uyrUzcm51Ryd8pUqw99MAAAAAAAAAAAAAAAAANa32KFvobma1NaU+NFN+xRep3a3JhNWjJmrCXmOM1r3L+Wj6ni3NlXYn9sxMeCO69WXJipOf/ACSUVzec+5HbWyrkz++co/jlk3VNZbNGyUFCCwS/3F8bPbtWqbVMU0xyJsxYAGteFhhb6G5mtTWmL40U38PRep3anJjNM2jJmrCXmOM1r3L+X+TxLmyrsT+2YmPBHdZLJkxUnP8A5JKK4o+c+5fUna2Vcmf+Sco/jU3VNZbPGy0FCCwS/wBz857Vu3TbpimmORNlLAAAAAAAAAAAAAAAAAAAAAAAAAAAAAAAAAAAAAAAP//Z"/>
          <p:cNvSpPr>
            <a:spLocks noChangeAspect="1" noChangeArrowheads="1"/>
          </p:cNvSpPr>
          <p:nvPr/>
        </p:nvSpPr>
        <p:spPr bwMode="auto">
          <a:xfrm>
            <a:off x="307935" y="7938"/>
            <a:ext cx="30476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http://upload.wikimedia.org/wikipedia/commons/thumb/d/d7/Android_robot.svg/512px-Android_robo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200" y="1125539"/>
            <a:ext cx="998180" cy="11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16988"/>
      </p:ext>
    </p:extLst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Smartphone</a:t>
            </a:r>
            <a:r>
              <a:rPr lang="en-GB" dirty="0"/>
              <a:t> Programing </a:t>
            </a:r>
          </a:p>
        </p:txBody>
      </p:sp>
    </p:spTree>
    <p:extLst>
      <p:ext uri="{BB962C8B-B14F-4D97-AF65-F5344CB8AC3E}">
        <p14:creationId xmlns:p14="http://schemas.microsoft.com/office/powerpoint/2010/main" val="250713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Android App Design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440000"/>
            <a:ext cx="7581823" cy="46800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dirty="0" smtClean="0"/>
              <a:t>Android Software Development Kit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Provides API libraries and developer tools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Supports debugging apps for Android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App development workflow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Setup – install Android SDK and tools, create virtual devices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App development – create a project with source code, e.g. resource files and manifest files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App debug and test – test app using debugger and instrumentation framework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App publish – configure and test code in release mode,  publicize, sell and distribute app to users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08347" y="1828799"/>
            <a:ext cx="3091140" cy="62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Environment setup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8347" y="2793998"/>
            <a:ext cx="3091140" cy="624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 development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8347" y="3780969"/>
            <a:ext cx="3091140" cy="6241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 Debug and test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8347" y="4767939"/>
            <a:ext cx="3091140" cy="62411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 Publish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745073" y="2481942"/>
            <a:ext cx="217686" cy="312057"/>
          </a:xfrm>
          <a:prstGeom prst="down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9745073" y="3447141"/>
            <a:ext cx="217686" cy="312057"/>
          </a:xfrm>
          <a:prstGeom prst="down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9745073" y="4448626"/>
            <a:ext cx="217686" cy="312057"/>
          </a:xfrm>
          <a:prstGeom prst="downArrow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29061"/>
      </p:ext>
    </p:extLst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Application Fundamentals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219200"/>
            <a:ext cx="11434865" cy="4900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 smtClean="0"/>
              <a:t>Creating an Android app </a:t>
            </a:r>
          </a:p>
          <a:p>
            <a:pPr lvl="3">
              <a:spcBef>
                <a:spcPts val="600"/>
              </a:spcBef>
            </a:pPr>
            <a:r>
              <a:rPr lang="en-GB" dirty="0"/>
              <a:t>P</a:t>
            </a:r>
            <a:r>
              <a:rPr lang="en-GB" dirty="0" smtClean="0"/>
              <a:t>rogramed in Java</a:t>
            </a:r>
          </a:p>
          <a:p>
            <a:pPr lvl="3">
              <a:spcBef>
                <a:spcPts val="600"/>
              </a:spcBef>
            </a:pPr>
            <a:r>
              <a:rPr lang="en-GB" dirty="0" smtClean="0"/>
              <a:t>Compiled using Android SDK tools into an Android package – APK file</a:t>
            </a:r>
          </a:p>
          <a:p>
            <a:pPr lvl="3">
              <a:spcBef>
                <a:spcPts val="600"/>
              </a:spcBef>
            </a:pPr>
            <a:r>
              <a:rPr lang="en-GB" dirty="0" smtClean="0"/>
              <a:t>APK file contains all the contents to install the app</a:t>
            </a:r>
          </a:p>
          <a:p>
            <a:pPr>
              <a:spcBef>
                <a:spcPts val="600"/>
              </a:spcBef>
            </a:pPr>
            <a:r>
              <a:rPr lang="en-GB" dirty="0" smtClean="0"/>
              <a:t>Running an Android app</a:t>
            </a:r>
          </a:p>
          <a:p>
            <a:pPr lvl="3">
              <a:spcBef>
                <a:spcPts val="600"/>
              </a:spcBef>
            </a:pPr>
            <a:r>
              <a:rPr lang="en-GB" dirty="0" smtClean="0"/>
              <a:t>Dependency of an app</a:t>
            </a:r>
          </a:p>
          <a:p>
            <a:pPr lvl="5">
              <a:spcBef>
                <a:spcPts val="600"/>
              </a:spcBef>
            </a:pPr>
            <a:r>
              <a:rPr lang="en-GB" sz="1900" dirty="0" smtClean="0"/>
              <a:t>Android OS is a multi-user based Linux system – each app is an user</a:t>
            </a:r>
          </a:p>
          <a:p>
            <a:pPr lvl="5">
              <a:spcBef>
                <a:spcPts val="600"/>
              </a:spcBef>
            </a:pPr>
            <a:r>
              <a:rPr lang="en-GB" sz="1900" dirty="0" smtClean="0"/>
              <a:t>Each app has a unique Linux user ID – files in an app can only be accessed by that user ID</a:t>
            </a:r>
          </a:p>
          <a:p>
            <a:pPr lvl="5">
              <a:spcBef>
                <a:spcPts val="600"/>
              </a:spcBef>
            </a:pPr>
            <a:r>
              <a:rPr lang="en-GB" sz="1900" dirty="0" smtClean="0"/>
              <a:t>Each process has its own virtual machine – apps run independently </a:t>
            </a:r>
          </a:p>
          <a:p>
            <a:pPr lvl="3">
              <a:spcBef>
                <a:spcPts val="600"/>
              </a:spcBef>
            </a:pPr>
            <a:r>
              <a:rPr lang="en-GB" dirty="0" smtClean="0"/>
              <a:t>Process of an app</a:t>
            </a:r>
          </a:p>
          <a:p>
            <a:pPr lvl="5">
              <a:spcBef>
                <a:spcPts val="600"/>
              </a:spcBef>
            </a:pPr>
            <a:r>
              <a:rPr lang="en-GB" sz="1900" dirty="0"/>
              <a:t>S</a:t>
            </a:r>
            <a:r>
              <a:rPr lang="en-GB" sz="1900" dirty="0" smtClean="0"/>
              <a:t>tarts when any of the app’s components need to be executed</a:t>
            </a:r>
          </a:p>
          <a:p>
            <a:pPr lvl="5">
              <a:spcBef>
                <a:spcPts val="600"/>
              </a:spcBef>
            </a:pPr>
            <a:r>
              <a:rPr lang="en-GB" sz="1900" dirty="0"/>
              <a:t>S</a:t>
            </a:r>
            <a:r>
              <a:rPr lang="en-GB" sz="1900" dirty="0" smtClean="0"/>
              <a:t>huts down when it’s no longer needed or memory is required for other apps</a:t>
            </a:r>
          </a:p>
        </p:txBody>
      </p:sp>
    </p:spTree>
    <p:extLst>
      <p:ext uri="{BB962C8B-B14F-4D97-AF65-F5344CB8AC3E}">
        <p14:creationId xmlns:p14="http://schemas.microsoft.com/office/powerpoint/2010/main" val="658426923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813" y="1222285"/>
            <a:ext cx="11155972" cy="4680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Introduction to smartphone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Smartphone hardware </a:t>
            </a:r>
            <a:r>
              <a:rPr lang="en-US" dirty="0" smtClean="0"/>
              <a:t>components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Mobile </a:t>
            </a:r>
            <a:r>
              <a:rPr lang="en-US" dirty="0" smtClean="0"/>
              <a:t>operating systems</a:t>
            </a:r>
          </a:p>
          <a:p>
            <a:pPr>
              <a:spcBef>
                <a:spcPts val="1200"/>
              </a:spcBef>
            </a:pPr>
            <a:r>
              <a:rPr lang="en-US" dirty="0"/>
              <a:t>Smartphone </a:t>
            </a:r>
            <a:r>
              <a:rPr lang="en-US" dirty="0" smtClean="0"/>
              <a:t>programming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594913"/>
      </p:ext>
    </p:extLst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of least privilege</a:t>
            </a:r>
          </a:p>
          <a:p>
            <a:pPr lvl="1"/>
            <a:r>
              <a:rPr lang="en-GB" dirty="0" smtClean="0"/>
              <a:t>Each app has the access to only to the components it needs </a:t>
            </a:r>
          </a:p>
          <a:p>
            <a:pPr lvl="1"/>
            <a:r>
              <a:rPr lang="en-GB" dirty="0" smtClean="0"/>
              <a:t>Apps do not have access to other components without permission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Data and service share between apps</a:t>
            </a:r>
          </a:p>
          <a:p>
            <a:pPr lvl="1"/>
            <a:r>
              <a:rPr lang="en-GB" dirty="0" smtClean="0"/>
              <a:t>Two apps share a single Linux ID – thus can access to each other</a:t>
            </a:r>
          </a:p>
          <a:p>
            <a:pPr lvl="1"/>
            <a:r>
              <a:rPr lang="en-GB" dirty="0" smtClean="0"/>
              <a:t>Device data, such as contacts, location, camera, Bluetooth can be shared with the permission from the user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6527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Android App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four components – activities, services, content providers and broadcast receivers</a:t>
            </a:r>
          </a:p>
          <a:p>
            <a:endParaRPr lang="en-GB" dirty="0" smtClean="0"/>
          </a:p>
          <a:p>
            <a:r>
              <a:rPr lang="en-GB" dirty="0" smtClean="0"/>
              <a:t>Activities </a:t>
            </a:r>
          </a:p>
          <a:p>
            <a:pPr lvl="1"/>
            <a:r>
              <a:rPr lang="en-GB" dirty="0" smtClean="0"/>
              <a:t>Single screen user interface, (UI)  e.g.  a web browser app can have one activity for one </a:t>
            </a:r>
          </a:p>
          <a:p>
            <a:pPr lvl="1"/>
            <a:r>
              <a:rPr lang="en-GB" dirty="0" smtClean="0"/>
              <a:t>Independent from each other, thus one can be called from each other at any instance, e.g.  Start dialling from a webpage</a:t>
            </a:r>
          </a:p>
          <a:p>
            <a:pPr lvl="1"/>
            <a:r>
              <a:rPr lang="en-GB" dirty="0" smtClean="0"/>
              <a:t>Work together to form cohesive user experience</a:t>
            </a:r>
          </a:p>
          <a:p>
            <a:pPr lvl="1"/>
            <a:r>
              <a:rPr lang="en-GB" dirty="0" smtClean="0"/>
              <a:t>For example,  in </a:t>
            </a:r>
            <a:r>
              <a:rPr lang="en-GB" dirty="0" smtClean="0"/>
              <a:t>your </a:t>
            </a:r>
            <a:r>
              <a:rPr lang="en-GB" dirty="0" smtClean="0"/>
              <a:t>Email app, you have activities such as inbox,  outbox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402805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Android App </a:t>
            </a:r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Services </a:t>
            </a:r>
          </a:p>
          <a:p>
            <a:pPr lvl="1"/>
            <a:r>
              <a:rPr lang="en-GB" dirty="0"/>
              <a:t>Can be started by an </a:t>
            </a:r>
            <a:r>
              <a:rPr lang="en-GB" dirty="0" smtClean="0"/>
              <a:t>activity</a:t>
            </a:r>
          </a:p>
          <a:p>
            <a:pPr lvl="1"/>
            <a:r>
              <a:rPr lang="en-GB" dirty="0" smtClean="0"/>
              <a:t>Does not provide an UI</a:t>
            </a:r>
          </a:p>
          <a:p>
            <a:pPr lvl="1"/>
            <a:r>
              <a:rPr lang="en-GB" dirty="0"/>
              <a:t>Runs in the background</a:t>
            </a:r>
          </a:p>
          <a:p>
            <a:pPr lvl="1"/>
            <a:r>
              <a:rPr lang="en-GB" dirty="0" smtClean="0"/>
              <a:t>For example, wireless service, playing a music at background</a:t>
            </a:r>
          </a:p>
          <a:p>
            <a:endParaRPr lang="en-GB" dirty="0" smtClean="0"/>
          </a:p>
          <a:p>
            <a:r>
              <a:rPr lang="en-GB" dirty="0" smtClean="0"/>
              <a:t>Content provider</a:t>
            </a:r>
          </a:p>
          <a:p>
            <a:pPr lvl="1"/>
            <a:r>
              <a:rPr lang="en-GB" dirty="0" smtClean="0"/>
              <a:t>Provides shared data</a:t>
            </a:r>
          </a:p>
          <a:p>
            <a:pPr lvl="1"/>
            <a:r>
              <a:rPr lang="en-GB" dirty="0" smtClean="0"/>
              <a:t>Data can be read </a:t>
            </a:r>
            <a:r>
              <a:rPr lang="en-GB" dirty="0" smtClean="0"/>
              <a:t>or modified </a:t>
            </a:r>
            <a:r>
              <a:rPr lang="en-GB" dirty="0" smtClean="0"/>
              <a:t>by other apps, if allowed</a:t>
            </a:r>
          </a:p>
          <a:p>
            <a:pPr lvl="1"/>
            <a:r>
              <a:rPr lang="en-GB" dirty="0" smtClean="0"/>
              <a:t>Example: Contact </a:t>
            </a:r>
            <a:r>
              <a:rPr lang="en-GB" dirty="0" smtClean="0"/>
              <a:t>book</a:t>
            </a:r>
          </a:p>
          <a:p>
            <a:pPr lvl="1"/>
            <a:r>
              <a:rPr lang="en-GB" dirty="0" smtClean="0"/>
              <a:t>Can also be used for private data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77817"/>
      </p:ext>
    </p:extLst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Android App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440000"/>
            <a:ext cx="5501108" cy="4871900"/>
          </a:xfrm>
        </p:spPr>
        <p:txBody>
          <a:bodyPr/>
          <a:lstStyle/>
          <a:p>
            <a:r>
              <a:rPr lang="en-GB" dirty="0" smtClean="0"/>
              <a:t>Broadcast receivers</a:t>
            </a:r>
          </a:p>
          <a:p>
            <a:pPr lvl="1"/>
            <a:r>
              <a:rPr lang="en-GB" dirty="0" smtClean="0"/>
              <a:t>Broadcast – an announcement to all apps (system-wide)</a:t>
            </a:r>
          </a:p>
          <a:p>
            <a:pPr lvl="1"/>
            <a:r>
              <a:rPr lang="en-GB" dirty="0" smtClean="0"/>
              <a:t>Broadcast receiver responds to those announcement</a:t>
            </a:r>
          </a:p>
          <a:p>
            <a:pPr lvl="1"/>
            <a:r>
              <a:rPr lang="en-GB" dirty="0" smtClean="0"/>
              <a:t>Can be from system, such as low battery, or other apps, e.g. </a:t>
            </a:r>
            <a:r>
              <a:rPr lang="en-GB" dirty="0"/>
              <a:t>a</a:t>
            </a:r>
            <a:r>
              <a:rPr lang="en-GB" dirty="0" smtClean="0"/>
              <a:t> message is received</a:t>
            </a:r>
          </a:p>
          <a:p>
            <a:pPr lvl="1"/>
            <a:r>
              <a:rPr lang="en-GB" dirty="0" smtClean="0"/>
              <a:t>No UI but uses notification bar</a:t>
            </a:r>
          </a:p>
          <a:p>
            <a:pPr lvl="1"/>
            <a:r>
              <a:rPr lang="en-GB" dirty="0" smtClean="0"/>
              <a:t>Used for inter-app communication</a:t>
            </a:r>
          </a:p>
          <a:p>
            <a:pPr lvl="1"/>
            <a:r>
              <a:rPr lang="en-GB" dirty="0" smtClean="0"/>
              <a:t>Minimised interference between apps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609943" y="3328127"/>
            <a:ext cx="1552827" cy="62411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app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31471" y="2564313"/>
            <a:ext cx="1552827" cy="2452914"/>
          </a:xfrm>
          <a:prstGeom prst="roundRect">
            <a:avLst>
              <a:gd name="adj" fmla="val 5382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Game app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(current UI)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31470" y="2564313"/>
            <a:ext cx="1552827" cy="40059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app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124674" y="2764611"/>
            <a:ext cx="1006796" cy="563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8692" y="2764610"/>
            <a:ext cx="1208155" cy="36322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broadcast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6846" y="1509307"/>
            <a:ext cx="2282075" cy="60506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Broadcast received and </a:t>
            </a:r>
          </a:p>
          <a:p>
            <a:r>
              <a:rPr lang="en-GB" dirty="0" smtClean="0"/>
              <a:t>displayed as a notification</a:t>
            </a:r>
          </a:p>
        </p:txBody>
      </p: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9907884" y="2209801"/>
            <a:ext cx="1" cy="354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166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Android App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App-a needs a component from App-b</a:t>
            </a:r>
          </a:p>
          <a:p>
            <a:pPr lvl="1"/>
            <a:r>
              <a:rPr lang="en-GB" dirty="0" smtClean="0"/>
              <a:t>App-a sends a message to the system, the message can </a:t>
            </a:r>
            <a:r>
              <a:rPr lang="en-GB" smtClean="0"/>
              <a:t>be called as an </a:t>
            </a:r>
            <a:r>
              <a:rPr lang="en-GB" i="1" dirty="0" smtClean="0"/>
              <a:t>intent</a:t>
            </a:r>
          </a:p>
          <a:p>
            <a:pPr lvl="1"/>
            <a:r>
              <a:rPr lang="en-GB" dirty="0" smtClean="0"/>
              <a:t>System permits and activates the component for App-a</a:t>
            </a:r>
          </a:p>
          <a:p>
            <a:pPr lvl="1"/>
            <a:r>
              <a:rPr lang="en-GB" dirty="0" smtClean="0"/>
              <a:t>System starts processing App-b</a:t>
            </a:r>
          </a:p>
          <a:p>
            <a:pPr lvl="1"/>
            <a:r>
              <a:rPr lang="en-GB" dirty="0" smtClean="0"/>
              <a:t>System initialises the related classes</a:t>
            </a:r>
          </a:p>
          <a:p>
            <a:pPr lvl="1"/>
            <a:r>
              <a:rPr lang="en-GB" dirty="0" smtClean="0"/>
              <a:t>Component started</a:t>
            </a:r>
          </a:p>
          <a:p>
            <a:pPr lvl="1"/>
            <a:r>
              <a:rPr lang="en-GB" dirty="0" smtClean="0"/>
              <a:t>When it is completed, the result is returned to App-a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092900"/>
      </p:ext>
    </p:extLst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Manifest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manifest file</a:t>
            </a:r>
          </a:p>
          <a:p>
            <a:pPr lvl="1"/>
            <a:r>
              <a:rPr lang="en-GB" dirty="0" smtClean="0"/>
              <a:t>Declares all the components of an app, e.g. activities, services, broadcast receivers and content providers</a:t>
            </a:r>
          </a:p>
          <a:p>
            <a:pPr lvl="1"/>
            <a:r>
              <a:rPr lang="en-GB" dirty="0" smtClean="0"/>
              <a:t>Declares component capabilities</a:t>
            </a:r>
          </a:p>
          <a:p>
            <a:pPr lvl="1"/>
            <a:r>
              <a:rPr lang="en-GB" dirty="0" smtClean="0"/>
              <a:t>Declares app requirement, such as</a:t>
            </a:r>
          </a:p>
          <a:p>
            <a:pPr lvl="5"/>
            <a:r>
              <a:rPr lang="en-GB" dirty="0"/>
              <a:t>API Level</a:t>
            </a:r>
          </a:p>
          <a:p>
            <a:pPr lvl="5"/>
            <a:r>
              <a:rPr lang="en-GB" dirty="0"/>
              <a:t>HW/ SW features, e.g. Bluetooth service</a:t>
            </a:r>
          </a:p>
          <a:p>
            <a:pPr lvl="5"/>
            <a:r>
              <a:rPr lang="en-GB" dirty="0"/>
              <a:t>API libraries</a:t>
            </a:r>
          </a:p>
          <a:p>
            <a:pPr lvl="1"/>
            <a:r>
              <a:rPr lang="en-GB" dirty="0" smtClean="0"/>
              <a:t>Identify user permissions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52859"/>
      </p:ext>
    </p:extLst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5819" y="3810000"/>
            <a:ext cx="80010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35819" y="4495800"/>
            <a:ext cx="80010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35819" y="1752600"/>
            <a:ext cx="800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35819" y="2286000"/>
            <a:ext cx="8001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of Manifest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4" y="1066800"/>
            <a:ext cx="7518806" cy="5053200"/>
          </a:xfrm>
        </p:spPr>
        <p:txBody>
          <a:bodyPr/>
          <a:lstStyle/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&lt;</a:t>
            </a:r>
            <a:r>
              <a:rPr lang="en-GB" sz="1600" dirty="0"/>
              <a:t>manifest </a:t>
            </a:r>
            <a:r>
              <a:rPr lang="en-GB" sz="1600" dirty="0" err="1"/>
              <a:t>xmlns:android</a:t>
            </a:r>
            <a:r>
              <a:rPr lang="en-GB" sz="1600" dirty="0"/>
              <a:t>="http://schemas.android.com/</a:t>
            </a:r>
            <a:r>
              <a:rPr lang="en-GB" sz="1600" dirty="0" err="1"/>
              <a:t>apk</a:t>
            </a:r>
            <a:r>
              <a:rPr lang="en-GB" sz="1600" dirty="0"/>
              <a:t>/res/android"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</a:t>
            </a:r>
            <a:r>
              <a:rPr lang="en-GB" sz="1600" dirty="0" smtClean="0"/>
              <a:t>…&gt;</a:t>
            </a: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</a:t>
            </a: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&lt;uses-permission </a:t>
            </a:r>
            <a:r>
              <a:rPr lang="en-GB" sz="1600" dirty="0" err="1"/>
              <a:t>android:name</a:t>
            </a:r>
            <a:r>
              <a:rPr lang="en-GB" sz="1600" dirty="0"/>
              <a:t>="</a:t>
            </a:r>
            <a:r>
              <a:rPr lang="en-GB" sz="1600" dirty="0" err="1"/>
              <a:t>android.permission.BLUETOOTH</a:t>
            </a:r>
            <a:r>
              <a:rPr lang="en-GB" sz="1600" dirty="0"/>
              <a:t>" /&gt;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endParaRPr lang="en-GB" sz="1600" dirty="0" smtClean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</a:t>
            </a:r>
            <a:r>
              <a:rPr lang="en-GB" sz="1600" dirty="0"/>
              <a:t>&lt;uses-</a:t>
            </a:r>
            <a:r>
              <a:rPr lang="en-GB" sz="1600" dirty="0" err="1"/>
              <a:t>sdk</a:t>
            </a: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    </a:t>
            </a:r>
            <a:r>
              <a:rPr lang="en-GB" sz="1600" dirty="0" err="1"/>
              <a:t>android:minSdkVersion</a:t>
            </a:r>
            <a:r>
              <a:rPr lang="en-GB" sz="1600" dirty="0"/>
              <a:t>="8"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    </a:t>
            </a:r>
            <a:r>
              <a:rPr lang="en-GB" sz="1600" dirty="0" err="1"/>
              <a:t>android:targetSdkVersion</a:t>
            </a:r>
            <a:r>
              <a:rPr lang="en-GB" sz="1600" dirty="0"/>
              <a:t>="18" /&gt;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&lt;application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.....</a:t>
            </a: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    &lt;activity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        </a:t>
            </a:r>
            <a:r>
              <a:rPr lang="en-GB" sz="1600" dirty="0" err="1"/>
              <a:t>android:name</a:t>
            </a:r>
            <a:r>
              <a:rPr lang="en-GB" sz="1600" dirty="0"/>
              <a:t>="com.example.test1.MainActivity"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            </a:t>
            </a:r>
            <a:r>
              <a:rPr lang="en-GB" sz="1600" dirty="0" smtClean="0"/>
              <a:t>...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    &lt;intent-filter&gt;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        &lt;action </a:t>
            </a:r>
            <a:r>
              <a:rPr lang="en-GB" sz="1600" dirty="0" err="1" smtClean="0"/>
              <a:t>android:name</a:t>
            </a:r>
            <a:r>
              <a:rPr lang="en-GB" sz="1600" dirty="0" smtClean="0"/>
              <a:t>="</a:t>
            </a:r>
            <a:r>
              <a:rPr lang="en-GB" sz="1600" dirty="0" err="1" smtClean="0"/>
              <a:t>android.intent.action.MAIN</a:t>
            </a:r>
            <a:r>
              <a:rPr lang="en-GB" sz="1600" dirty="0" smtClean="0"/>
              <a:t>" /&gt;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    &lt;/intent-filter&gt;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&lt;/activity&gt;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        …..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&lt;/</a:t>
            </a:r>
            <a:r>
              <a:rPr lang="en-GB" sz="1600" dirty="0"/>
              <a:t>application</a:t>
            </a:r>
            <a:r>
              <a:rPr lang="en-GB" sz="1600" dirty="0" smtClean="0"/>
              <a:t>&gt;</a:t>
            </a:r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endParaRPr lang="en-GB" sz="1600" dirty="0"/>
          </a:p>
          <a:p>
            <a:pPr marL="329787" indent="-342900">
              <a:spcBef>
                <a:spcPts val="0"/>
              </a:spcBef>
              <a:buFont typeface="+mj-lt"/>
              <a:buAutoNum type="arabicPeriod"/>
            </a:pPr>
            <a:r>
              <a:rPr lang="en-GB" sz="1600" dirty="0" smtClean="0"/>
              <a:t>&lt;/</a:t>
            </a:r>
            <a:r>
              <a:rPr lang="en-GB" sz="1600" dirty="0"/>
              <a:t>manifest&gt;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5419" y="1793905"/>
            <a:ext cx="2514600" cy="3429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Declare user permission 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065419" y="2514600"/>
            <a:ext cx="2514600" cy="3429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Declare requirement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065419" y="3810000"/>
            <a:ext cx="2514600" cy="3429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Declare activity</a:t>
            </a:r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65419" y="4705350"/>
            <a:ext cx="2514600" cy="3429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GB" dirty="0" smtClean="0"/>
              <a:t>Declare intent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82050870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smartphone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6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Smartphone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Early phone</a:t>
            </a:r>
          </a:p>
          <a:p>
            <a:pPr lvl="1"/>
            <a:r>
              <a:rPr lang="en-GB" dirty="0" smtClean="0"/>
              <a:t>Basic functions, e.g. make and receive telephone calls</a:t>
            </a:r>
          </a:p>
          <a:p>
            <a:pPr lvl="1"/>
            <a:r>
              <a:rPr lang="en-GB" dirty="0" smtClean="0"/>
              <a:t>Basic components, including battery, keyboard, SIM card etc.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A smartphone </a:t>
            </a:r>
          </a:p>
          <a:p>
            <a:pPr lvl="1"/>
            <a:r>
              <a:rPr lang="en-GB" dirty="0" smtClean="0"/>
              <a:t>More advanced computing capability </a:t>
            </a:r>
          </a:p>
          <a:p>
            <a:pPr lvl="1"/>
            <a:r>
              <a:rPr lang="en-GB" dirty="0" smtClean="0"/>
              <a:t>More connectivity</a:t>
            </a:r>
          </a:p>
          <a:p>
            <a:pPr lvl="1"/>
            <a:r>
              <a:rPr lang="en-GB" dirty="0" smtClean="0"/>
              <a:t>More features like touchscreen, running apps, web browsing, Wi-Fi etc.</a:t>
            </a:r>
          </a:p>
          <a:p>
            <a:pPr lvl="1"/>
            <a:r>
              <a:rPr lang="en-GB" dirty="0" smtClean="0"/>
              <a:t>Can run operating systems such as Android, iOS, Windows, Palm OS, Symbian</a:t>
            </a:r>
          </a:p>
          <a:p>
            <a:pPr lvl="1"/>
            <a:endParaRPr lang="en-GB" dirty="0"/>
          </a:p>
        </p:txBody>
      </p:sp>
      <p:pic>
        <p:nvPicPr>
          <p:cNvPr id="4" name="Picture 2" descr="http://teamsites.arm.com/sites/marketing/branding/Graphics%20Library/Graphics%20for%20Powerpoint/End%20Products%20Isolated/Screen%20based%20devices/Phone%20Entry%20Lev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97" y="1066800"/>
            <a:ext cx="1072648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eahon01\Desktop\Appcessory_LiB_WorkSpace\IoT_LiB\Module_5\Phone Sm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98" y="3911600"/>
            <a:ext cx="1169394" cy="20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05889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Smartphone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3" y="1440000"/>
            <a:ext cx="6471625" cy="513497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dirty="0" smtClean="0"/>
              <a:t>A smartphone’s hardware typically consist of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Display and touch screen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Camera 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Battery 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Antenna </a:t>
            </a:r>
          </a:p>
          <a:p>
            <a:pPr lvl="1">
              <a:spcBef>
                <a:spcPts val="300"/>
              </a:spcBef>
            </a:pPr>
            <a:r>
              <a:rPr lang="en-GB" dirty="0" smtClean="0"/>
              <a:t>Main PCB</a:t>
            </a:r>
          </a:p>
          <a:p>
            <a:pPr lvl="5">
              <a:spcBef>
                <a:spcPts val="300"/>
              </a:spcBef>
            </a:pPr>
            <a:r>
              <a:rPr lang="en-GB" sz="2000" dirty="0" smtClean="0"/>
              <a:t>Application processor chip</a:t>
            </a:r>
          </a:p>
          <a:p>
            <a:pPr lvl="5">
              <a:spcBef>
                <a:spcPts val="300"/>
              </a:spcBef>
            </a:pPr>
            <a:r>
              <a:rPr lang="en-GB" sz="2000" dirty="0" smtClean="0"/>
              <a:t>Memory chips</a:t>
            </a:r>
          </a:p>
          <a:p>
            <a:pPr lvl="5">
              <a:spcBef>
                <a:spcPts val="300"/>
              </a:spcBef>
            </a:pPr>
            <a:r>
              <a:rPr lang="en-GB" sz="2000" dirty="0" smtClean="0"/>
              <a:t>RF transceivers chip</a:t>
            </a:r>
          </a:p>
          <a:p>
            <a:pPr lvl="5">
              <a:spcBef>
                <a:spcPts val="300"/>
              </a:spcBef>
            </a:pPr>
            <a:r>
              <a:rPr lang="en-GB" sz="2000" dirty="0" smtClean="0"/>
              <a:t>Power management chip</a:t>
            </a:r>
          </a:p>
          <a:p>
            <a:pPr lvl="5">
              <a:spcBef>
                <a:spcPts val="300"/>
              </a:spcBef>
            </a:pPr>
            <a:r>
              <a:rPr lang="en-GB" sz="2000" dirty="0" smtClean="0"/>
              <a:t>Others such </a:t>
            </a:r>
            <a:r>
              <a:rPr lang="en-GB" sz="2000" dirty="0"/>
              <a:t>as GPS, SIM, video processing, </a:t>
            </a:r>
            <a:r>
              <a:rPr lang="en-GB" sz="2000" dirty="0" smtClean="0"/>
              <a:t>Bluetooth</a:t>
            </a:r>
            <a:endParaRPr lang="en-GB" sz="2000" dirty="0"/>
          </a:p>
          <a:p>
            <a:pPr lvl="5">
              <a:spcBef>
                <a:spcPts val="300"/>
              </a:spcBef>
            </a:pPr>
            <a:endParaRPr lang="en-GB" sz="2000" dirty="0" smtClean="0"/>
          </a:p>
          <a:p>
            <a:pPr lvl="1">
              <a:spcBef>
                <a:spcPts val="300"/>
              </a:spcBef>
            </a:pPr>
            <a:endParaRPr lang="en-GB" dirty="0" smtClean="0"/>
          </a:p>
          <a:p>
            <a:pPr lvl="1">
              <a:spcBef>
                <a:spcPts val="300"/>
              </a:spcBef>
            </a:pPr>
            <a:endParaRPr lang="en-GB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50048580"/>
              </p:ext>
            </p:extLst>
          </p:nvPr>
        </p:nvGraphicFramePr>
        <p:xfrm>
          <a:off x="6806315" y="1364343"/>
          <a:ext cx="5180924" cy="4513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86399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Smartphone hardware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4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725133"/>
            <a:ext cx="12187238" cy="5467950"/>
            <a:chOff x="0" y="0"/>
            <a:chExt cx="12188825" cy="6400800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479875" y="336000"/>
              <a:ext cx="11037125" cy="960000"/>
            </a:xfrm>
            <a:prstGeom prst="rect">
              <a:avLst/>
            </a:prstGeom>
          </p:spPr>
          <p:txBody>
            <a:bodyPr vert="horz" lIns="0" tIns="0" rIns="0" bIns="0" anchor="t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tabLst>
                  <a:tab pos="2155825" algn="l"/>
                </a:tabLst>
                <a:defRPr kumimoji="0" sz="3800" b="0" i="0" kern="1200">
                  <a:solidFill>
                    <a:schemeClr val="accent1"/>
                  </a:solidFill>
                  <a:effectLst/>
                  <a:latin typeface="Gill Sans MT"/>
                  <a:ea typeface="+mj-ea"/>
                  <a:cs typeface="Gill Sans MT"/>
                </a:defRPr>
              </a:lvl1pPr>
            </a:lstStyle>
            <a:p>
              <a:pPr defTabSz="914400"/>
              <a:r>
                <a:rPr lang="en-GB" sz="4000" smtClean="0"/>
                <a:t>It’s Not Just the Apps Processor </a:t>
              </a:r>
              <a:endParaRPr lang="en-GB" sz="4000" dirty="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email"/>
            <a:stretch>
              <a:fillRect/>
            </a:stretch>
          </p:blipFill>
          <p:spPr bwMode="auto">
            <a:xfrm>
              <a:off x="0" y="0"/>
              <a:ext cx="12188825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ular Callout 15"/>
            <p:cNvSpPr/>
            <p:nvPr/>
          </p:nvSpPr>
          <p:spPr bwMode="auto">
            <a:xfrm>
              <a:off x="203148" y="133096"/>
              <a:ext cx="2886476" cy="802574"/>
            </a:xfrm>
            <a:prstGeom prst="wedgeRectCallout">
              <a:avLst>
                <a:gd name="adj1" fmla="val 89144"/>
                <a:gd name="adj2" fmla="val 263730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Bluetooth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7" name="Rectangular Callout 16"/>
            <p:cNvSpPr/>
            <p:nvPr/>
          </p:nvSpPr>
          <p:spPr bwMode="auto">
            <a:xfrm>
              <a:off x="203148" y="1670422"/>
              <a:ext cx="2886476" cy="802574"/>
            </a:xfrm>
            <a:prstGeom prst="wedgeRectCallout">
              <a:avLst>
                <a:gd name="adj1" fmla="val 82232"/>
                <a:gd name="adj2" fmla="val 159505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SIM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8" name="Rectangular Callout 17"/>
            <p:cNvSpPr/>
            <p:nvPr/>
          </p:nvSpPr>
          <p:spPr bwMode="auto">
            <a:xfrm>
              <a:off x="203148" y="2981670"/>
              <a:ext cx="2886476" cy="802574"/>
            </a:xfrm>
            <a:prstGeom prst="wedgeRectCallout">
              <a:avLst>
                <a:gd name="adj1" fmla="val 51356"/>
                <a:gd name="adj2" fmla="val 7218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GPS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" name="Rectangular Callout 18"/>
            <p:cNvSpPr/>
            <p:nvPr/>
          </p:nvSpPr>
          <p:spPr bwMode="auto">
            <a:xfrm>
              <a:off x="203148" y="4123361"/>
              <a:ext cx="2886476" cy="802574"/>
            </a:xfrm>
            <a:prstGeom prst="wedgeRectCallout">
              <a:avLst>
                <a:gd name="adj1" fmla="val 79006"/>
                <a:gd name="adj2" fmla="val -43312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Power Management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0" name="Rectangular Callout 19"/>
            <p:cNvSpPr/>
            <p:nvPr/>
          </p:nvSpPr>
          <p:spPr bwMode="auto">
            <a:xfrm>
              <a:off x="9099203" y="133923"/>
              <a:ext cx="2886476" cy="802574"/>
            </a:xfrm>
            <a:prstGeom prst="wedgeRectCallout">
              <a:avLst>
                <a:gd name="adj1" fmla="val -161549"/>
                <a:gd name="adj2" fmla="val 326505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err="1" smtClean="0">
                  <a:latin typeface="Arial" charset="0"/>
                  <a:ea typeface="MS PGothic" pitchFamily="34" charset="-128"/>
                </a:rPr>
                <a:t>WiFi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1" name="Rectangular Callout 20"/>
            <p:cNvSpPr/>
            <p:nvPr/>
          </p:nvSpPr>
          <p:spPr bwMode="auto">
            <a:xfrm>
              <a:off x="9076219" y="1305844"/>
              <a:ext cx="2886476" cy="802574"/>
            </a:xfrm>
            <a:prstGeom prst="wedgeRectCallout">
              <a:avLst>
                <a:gd name="adj1" fmla="val -152608"/>
                <a:gd name="adj2" fmla="val 203139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Cellular Modem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2" name="Rectangular Callout 21"/>
            <p:cNvSpPr/>
            <p:nvPr/>
          </p:nvSpPr>
          <p:spPr bwMode="auto">
            <a:xfrm>
              <a:off x="9076219" y="2309091"/>
              <a:ext cx="2886476" cy="802574"/>
            </a:xfrm>
            <a:prstGeom prst="wedgeRectCallout">
              <a:avLst>
                <a:gd name="adj1" fmla="val -108091"/>
                <a:gd name="adj2" fmla="val 113026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Memory Chip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3" name="Rectangular Callout 22"/>
            <p:cNvSpPr/>
            <p:nvPr/>
          </p:nvSpPr>
          <p:spPr bwMode="auto">
            <a:xfrm>
              <a:off x="9076219" y="3397087"/>
              <a:ext cx="2886476" cy="1535131"/>
            </a:xfrm>
            <a:prstGeom prst="wedgeRectCallout">
              <a:avLst>
                <a:gd name="adj1" fmla="val -155096"/>
                <a:gd name="adj2" fmla="val -364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 dirty="0" smtClean="0">
                  <a:latin typeface="Arial" charset="0"/>
                  <a:ea typeface="MS PGothic" pitchFamily="34" charset="-128"/>
                </a:rPr>
                <a:t>Apps Processor</a:t>
              </a:r>
            </a:p>
          </p:txBody>
        </p:sp>
        <p:sp>
          <p:nvSpPr>
            <p:cNvPr id="24" name="Rectangular Callout 23"/>
            <p:cNvSpPr/>
            <p:nvPr/>
          </p:nvSpPr>
          <p:spPr bwMode="auto">
            <a:xfrm>
              <a:off x="9040046" y="5426530"/>
              <a:ext cx="2922651" cy="802574"/>
            </a:xfrm>
            <a:prstGeom prst="wedgeRectCallout">
              <a:avLst>
                <a:gd name="adj1" fmla="val -109442"/>
                <a:gd name="adj2" fmla="val -15696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latin typeface="Arial" charset="0"/>
                  <a:ea typeface="MS PGothic" pitchFamily="34" charset="-128"/>
                </a:rPr>
                <a:t>Touchscreen Controller</a:t>
              </a:r>
              <a:r>
                <a:rPr lang="en-GB" dirty="0" smtClean="0">
                  <a:latin typeface="Arial" charset="0"/>
                  <a:ea typeface="MS PGothic" pitchFamily="34" charset="-128"/>
                </a:rPr>
                <a:t/>
              </a:r>
              <a:br>
                <a:rPr lang="en-GB" dirty="0" smtClean="0">
                  <a:latin typeface="Arial" charset="0"/>
                  <a:ea typeface="MS PGothic" pitchFamily="34" charset="-128"/>
                </a:rPr>
              </a:br>
              <a:endParaRPr lang="en-GB" dirty="0" smtClean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03122" y="149133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Smartphone Hardware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287874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ARM </a:t>
            </a:r>
            <a:r>
              <a:rPr lang="en-GB" dirty="0" smtClean="0"/>
              <a:t>at the </a:t>
            </a:r>
            <a:r>
              <a:rPr lang="en-GB" dirty="0"/>
              <a:t>Heart </a:t>
            </a:r>
            <a:r>
              <a:rPr lang="en-GB" dirty="0" smtClean="0"/>
              <a:t>of </a:t>
            </a:r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Smartphone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01" y="1236800"/>
            <a:ext cx="8002683" cy="514948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ARM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Designs IPs, such as processor IPs, physical IPs, System IPs, GPU IPs</a:t>
            </a: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Licenses IPs to silicon partners, such as Qualcomm, Samsung,  Apple, NVIDIA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Also provide software supports to silicon partners and application developers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Is a business to business company that does not manufacture  large number of chips or end products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Silicon </a:t>
            </a:r>
            <a:r>
              <a:rPr lang="en-GB" dirty="0"/>
              <a:t>partners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Select a set of IP cores from ARM or other third-party IP vendors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Integrate IP cores into a single chip design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Give design to semiconductor foundries for chip fabrication</a:t>
            </a:r>
          </a:p>
          <a:p>
            <a:pPr lvl="1"/>
            <a:endParaRPr lang="en-GB" dirty="0"/>
          </a:p>
        </p:txBody>
      </p:sp>
      <p:pic>
        <p:nvPicPr>
          <p:cNvPr id="1029" name="Picture 5" descr="http://teamsites.arm.com/sites/marketing/branding/Graphics%20Library/Graphics%20for%20Powerpoint/Montage%20Images/SoC%20Stack%20Lay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67" y="1447800"/>
            <a:ext cx="269365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68253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725133"/>
            <a:ext cx="12187238" cy="5467950"/>
            <a:chOff x="0" y="0"/>
            <a:chExt cx="12188825" cy="6400800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479875" y="336000"/>
              <a:ext cx="11037125" cy="960000"/>
            </a:xfrm>
            <a:prstGeom prst="rect">
              <a:avLst/>
            </a:prstGeom>
          </p:spPr>
          <p:txBody>
            <a:bodyPr vert="horz" lIns="0" tIns="0" rIns="0" bIns="0" anchor="t">
              <a:norm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tabLst>
                  <a:tab pos="2155825" algn="l"/>
                </a:tabLst>
                <a:defRPr kumimoji="0" sz="3800" b="0" i="0" kern="1200">
                  <a:solidFill>
                    <a:schemeClr val="accent1"/>
                  </a:solidFill>
                  <a:effectLst/>
                  <a:latin typeface="Gill Sans MT"/>
                  <a:ea typeface="+mj-ea"/>
                  <a:cs typeface="Gill Sans MT"/>
                </a:defRPr>
              </a:lvl1pPr>
            </a:lstStyle>
            <a:p>
              <a:pPr defTabSz="914400"/>
              <a:r>
                <a:rPr lang="en-GB" sz="1400" smtClean="0">
                  <a:latin typeface="Calibri" panose="020F0502020204030204" pitchFamily="34" charset="0"/>
                </a:rPr>
                <a:t>It’s Not Just the Apps Processor </a:t>
              </a:r>
              <a:endParaRPr lang="en-GB" sz="1400" dirty="0">
                <a:latin typeface="Calibri" panose="020F0502020204030204" pitchFamily="34" charset="0"/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email"/>
            <a:stretch>
              <a:fillRect/>
            </a:stretch>
          </p:blipFill>
          <p:spPr bwMode="auto">
            <a:xfrm>
              <a:off x="0" y="0"/>
              <a:ext cx="12188825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ular Callout 15"/>
            <p:cNvSpPr/>
            <p:nvPr/>
          </p:nvSpPr>
          <p:spPr bwMode="auto">
            <a:xfrm>
              <a:off x="203148" y="133096"/>
              <a:ext cx="2886476" cy="802574"/>
            </a:xfrm>
            <a:prstGeom prst="wedgeRectCallout">
              <a:avLst>
                <a:gd name="adj1" fmla="val 89144"/>
                <a:gd name="adj2" fmla="val 263730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Bluetooth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Cortex™-M3 &amp; Cortex-M0</a:t>
              </a:r>
            </a:p>
          </p:txBody>
        </p:sp>
        <p:sp>
          <p:nvSpPr>
            <p:cNvPr id="17" name="Rectangular Callout 16"/>
            <p:cNvSpPr/>
            <p:nvPr/>
          </p:nvSpPr>
          <p:spPr bwMode="auto">
            <a:xfrm>
              <a:off x="203148" y="1670422"/>
              <a:ext cx="2886476" cy="802574"/>
            </a:xfrm>
            <a:prstGeom prst="wedgeRectCallout">
              <a:avLst>
                <a:gd name="adj1" fmla="val 82232"/>
                <a:gd name="adj2" fmla="val 159505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SIM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err="1" smtClean="0">
                  <a:latin typeface="Calibri" panose="020F0502020204030204" pitchFamily="34" charset="0"/>
                  <a:ea typeface="MS PGothic" pitchFamily="34" charset="-128"/>
                </a:rPr>
                <a:t>Securcore</a:t>
              </a:r>
              <a:r>
                <a:rPr lang="en-GB" sz="1400" baseline="30000" dirty="0" smtClean="0">
                  <a:latin typeface="Calibri" panose="020F0502020204030204" pitchFamily="34" charset="0"/>
                  <a:ea typeface="MS PGothic" pitchFamily="34" charset="-128"/>
                </a:rPr>
                <a:t>®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 SC300™</a:t>
              </a:r>
            </a:p>
          </p:txBody>
        </p:sp>
        <p:sp>
          <p:nvSpPr>
            <p:cNvPr id="18" name="Rectangular Callout 17"/>
            <p:cNvSpPr/>
            <p:nvPr/>
          </p:nvSpPr>
          <p:spPr bwMode="auto">
            <a:xfrm>
              <a:off x="203148" y="2981670"/>
              <a:ext cx="2886476" cy="802574"/>
            </a:xfrm>
            <a:prstGeom prst="wedgeRectCallout">
              <a:avLst>
                <a:gd name="adj1" fmla="val 51356"/>
                <a:gd name="adj2" fmla="val 7218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GPS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Cortex-M3 &amp; Cortex-M0</a:t>
              </a:r>
            </a:p>
          </p:txBody>
        </p:sp>
        <p:sp>
          <p:nvSpPr>
            <p:cNvPr id="19" name="Rectangular Callout 18"/>
            <p:cNvSpPr/>
            <p:nvPr/>
          </p:nvSpPr>
          <p:spPr bwMode="auto">
            <a:xfrm>
              <a:off x="203148" y="4123361"/>
              <a:ext cx="2886476" cy="802574"/>
            </a:xfrm>
            <a:prstGeom prst="wedgeRectCallout">
              <a:avLst>
                <a:gd name="adj1" fmla="val 79006"/>
                <a:gd name="adj2" fmla="val -43312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Power Management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Cortex-M3 &amp; Cortex-M0</a:t>
              </a:r>
            </a:p>
          </p:txBody>
        </p:sp>
        <p:sp>
          <p:nvSpPr>
            <p:cNvPr id="20" name="Rectangular Callout 19"/>
            <p:cNvSpPr/>
            <p:nvPr/>
          </p:nvSpPr>
          <p:spPr bwMode="auto">
            <a:xfrm>
              <a:off x="9099203" y="133923"/>
              <a:ext cx="2886476" cy="802574"/>
            </a:xfrm>
            <a:prstGeom prst="wedgeRectCallout">
              <a:avLst>
                <a:gd name="adj1" fmla="val -161549"/>
                <a:gd name="adj2" fmla="val 326505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err="1" smtClean="0">
                  <a:latin typeface="Calibri" panose="020F0502020204030204" pitchFamily="34" charset="0"/>
                  <a:ea typeface="MS PGothic" pitchFamily="34" charset="-128"/>
                </a:rPr>
                <a:t>WiFi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Cortex-R4 &amp; ARM968™</a:t>
              </a:r>
            </a:p>
          </p:txBody>
        </p:sp>
        <p:sp>
          <p:nvSpPr>
            <p:cNvPr id="21" name="Rectangular Callout 20"/>
            <p:cNvSpPr/>
            <p:nvPr/>
          </p:nvSpPr>
          <p:spPr bwMode="auto">
            <a:xfrm>
              <a:off x="9076219" y="1305844"/>
              <a:ext cx="2886476" cy="802574"/>
            </a:xfrm>
            <a:prstGeom prst="wedgeRectCallout">
              <a:avLst>
                <a:gd name="adj1" fmla="val -152608"/>
                <a:gd name="adj2" fmla="val 203139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Cellular Modem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Cortex-R4, Cortex-R</a:t>
              </a:r>
              <a:r>
                <a:rPr lang="en-GB" sz="1400" dirty="0" smtClean="0">
                  <a:latin typeface="Calibri" panose="020F0502020204030204" pitchFamily="34" charset="0"/>
                </a:rPr>
                <a:t>5 &amp;</a:t>
              </a:r>
            </a:p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latin typeface="Calibri" panose="020F0502020204030204" pitchFamily="34" charset="0"/>
                </a:rPr>
                <a:t>Cortex- R7</a:t>
              </a:r>
              <a:endParaRPr lang="en-GB" sz="1400" dirty="0" smtClean="0">
                <a:latin typeface="Calibri" panose="020F0502020204030204" pitchFamily="34" charset="0"/>
                <a:ea typeface="MS PGothic" pitchFamily="34" charset="-128"/>
              </a:endParaRPr>
            </a:p>
          </p:txBody>
        </p:sp>
        <p:sp>
          <p:nvSpPr>
            <p:cNvPr id="22" name="Rectangular Callout 21"/>
            <p:cNvSpPr/>
            <p:nvPr/>
          </p:nvSpPr>
          <p:spPr bwMode="auto">
            <a:xfrm>
              <a:off x="9076219" y="2309091"/>
              <a:ext cx="2886476" cy="802574"/>
            </a:xfrm>
            <a:prstGeom prst="wedgeRectCallout">
              <a:avLst>
                <a:gd name="adj1" fmla="val -108091"/>
                <a:gd name="adj2" fmla="val 113026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Memory Controller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Cortex-M3</a:t>
              </a:r>
            </a:p>
          </p:txBody>
        </p:sp>
        <p:sp>
          <p:nvSpPr>
            <p:cNvPr id="23" name="Rectangular Callout 22"/>
            <p:cNvSpPr/>
            <p:nvPr/>
          </p:nvSpPr>
          <p:spPr bwMode="auto">
            <a:xfrm>
              <a:off x="9076219" y="3397087"/>
              <a:ext cx="2886476" cy="1535131"/>
            </a:xfrm>
            <a:prstGeom prst="wedgeRectCallout">
              <a:avLst>
                <a:gd name="adj1" fmla="val -155096"/>
                <a:gd name="adj2" fmla="val -364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Apps Processor</a:t>
              </a:r>
            </a:p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Cortex-A5 (</a:t>
              </a:r>
              <a:r>
                <a:rPr lang="en-GB" sz="1400" dirty="0" err="1" smtClean="0">
                  <a:latin typeface="Calibri" panose="020F0502020204030204" pitchFamily="34" charset="0"/>
                  <a:ea typeface="MS PGothic" pitchFamily="34" charset="-128"/>
                </a:rPr>
                <a:t>MPCore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), </a:t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Cortex-A9 (</a:t>
              </a:r>
              <a:r>
                <a:rPr lang="en-GB" sz="1400" dirty="0" err="1" smtClean="0">
                  <a:latin typeface="Calibri" panose="020F0502020204030204" pitchFamily="34" charset="0"/>
                  <a:ea typeface="MS PGothic" pitchFamily="34" charset="-128"/>
                </a:rPr>
                <a:t>MPCore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)</a:t>
              </a:r>
            </a:p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latin typeface="Calibri" panose="020F0502020204030204" pitchFamily="34" charset="0"/>
                </a:rPr>
                <a:t>Cortex-A15 (</a:t>
              </a:r>
              <a:r>
                <a:rPr lang="en-GB" sz="1400" dirty="0" err="1" smtClean="0">
                  <a:latin typeface="Calibri" panose="020F0502020204030204" pitchFamily="34" charset="0"/>
                </a:rPr>
                <a:t>MPCore</a:t>
              </a:r>
              <a:r>
                <a:rPr lang="en-GB" sz="1400" dirty="0" smtClean="0">
                  <a:latin typeface="Calibri" panose="020F0502020204030204" pitchFamily="34" charset="0"/>
                </a:rPr>
                <a:t>)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;</a:t>
              </a:r>
            </a:p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latin typeface="Calibri" panose="020F0502020204030204" pitchFamily="34" charset="0"/>
                </a:rPr>
                <a:t>Cortex-M4</a:t>
              </a:r>
              <a:endParaRPr lang="en-GB" sz="1400" dirty="0" smtClean="0">
                <a:latin typeface="Calibri" panose="020F0502020204030204" pitchFamily="34" charset="0"/>
                <a:ea typeface="MS PGothic" pitchFamily="34" charset="-128"/>
              </a:endParaRPr>
            </a:p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ARM Mali™ Graphics</a:t>
              </a:r>
            </a:p>
          </p:txBody>
        </p:sp>
        <p:sp>
          <p:nvSpPr>
            <p:cNvPr id="24" name="Rectangular Callout 23"/>
            <p:cNvSpPr/>
            <p:nvPr/>
          </p:nvSpPr>
          <p:spPr bwMode="auto">
            <a:xfrm>
              <a:off x="9040046" y="5426530"/>
              <a:ext cx="2922651" cy="802574"/>
            </a:xfrm>
            <a:prstGeom prst="wedgeRectCallout">
              <a:avLst>
                <a:gd name="adj1" fmla="val -109442"/>
                <a:gd name="adj2" fmla="val -156961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b="1" dirty="0" err="1" smtClean="0">
                  <a:latin typeface="Calibri" panose="020F0502020204030204" pitchFamily="34" charset="0"/>
                  <a:ea typeface="MS PGothic" pitchFamily="34" charset="-128"/>
                </a:rPr>
                <a:t>Touchscreen</a:t>
              </a:r>
              <a:r>
                <a:rPr lang="en-GB" sz="1400" b="1" dirty="0" smtClean="0">
                  <a:latin typeface="Calibri" panose="020F0502020204030204" pitchFamily="34" charset="0"/>
                  <a:ea typeface="MS PGothic" pitchFamily="34" charset="-128"/>
                </a:rPr>
                <a:t> Controller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/>
              </a:r>
              <a:b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</a:b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Cortex-M0</a:t>
              </a:r>
            </a:p>
          </p:txBody>
        </p:sp>
        <p:sp>
          <p:nvSpPr>
            <p:cNvPr id="25" name="Rectangular Callout 24"/>
            <p:cNvSpPr/>
            <p:nvPr/>
          </p:nvSpPr>
          <p:spPr bwMode="auto">
            <a:xfrm>
              <a:off x="203147" y="5156009"/>
              <a:ext cx="3250353" cy="1073095"/>
            </a:xfrm>
            <a:prstGeom prst="wedgeRectCallout">
              <a:avLst>
                <a:gd name="adj1" fmla="val 34465"/>
                <a:gd name="adj2" fmla="val -26966"/>
              </a:avLst>
            </a:prstGeom>
            <a:solidFill>
              <a:srgbClr val="FFFFFF">
                <a:alpha val="74902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117208" tIns="58604" rIns="117208" bIns="58604" numCol="1" rtlCol="0" anchor="ctr" anchorCtr="0" compatLnSpc="1">
              <a:prstTxWarp prst="textNoShape">
                <a:avLst/>
              </a:prstTxWarp>
            </a:bodyPr>
            <a:lstStyle/>
            <a:p>
              <a:pPr defTabSz="1172078"/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PLUS</a:t>
              </a:r>
            </a:p>
            <a:p>
              <a:pPr defTabSz="1172078"/>
              <a:r>
                <a:rPr lang="en-GB" sz="1400" dirty="0" err="1" smtClean="0">
                  <a:latin typeface="Calibri" panose="020F0502020204030204" pitchFamily="34" charset="0"/>
                  <a:ea typeface="MS PGothic" pitchFamily="34" charset="-128"/>
                </a:rPr>
                <a:t>CoreLink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™ System IP</a:t>
              </a:r>
            </a:p>
            <a:p>
              <a:pPr defTabSz="1172078"/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Artisan</a:t>
              </a:r>
              <a:r>
                <a:rPr lang="en-GB" sz="1400" baseline="30000" dirty="0" smtClean="0">
                  <a:latin typeface="Calibri" panose="020F0502020204030204" pitchFamily="34" charset="0"/>
                  <a:ea typeface="MS PGothic" pitchFamily="34" charset="-128"/>
                </a:rPr>
                <a:t>®</a:t>
              </a:r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 Physical IP 65-28nm</a:t>
              </a:r>
            </a:p>
            <a:p>
              <a:pPr defTabSz="1172078"/>
              <a:r>
                <a:rPr lang="en-GB" sz="1400" dirty="0" smtClean="0">
                  <a:latin typeface="Calibri" panose="020F0502020204030204" pitchFamily="34" charset="0"/>
                  <a:ea typeface="MS PGothic" pitchFamily="34" charset="-128"/>
                </a:rPr>
                <a:t>Development tools</a:t>
              </a: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03122" y="149133"/>
            <a:ext cx="11158547" cy="576000"/>
          </a:xfrm>
        </p:spPr>
        <p:txBody>
          <a:bodyPr>
            <a:normAutofit fontScale="90000"/>
          </a:bodyPr>
          <a:lstStyle/>
          <a:p>
            <a:r>
              <a:rPr lang="en-GB" dirty="0"/>
              <a:t>ARM </a:t>
            </a:r>
            <a:r>
              <a:rPr lang="en-GB" dirty="0" smtClean="0"/>
              <a:t>at the </a:t>
            </a:r>
            <a:r>
              <a:rPr lang="en-GB" dirty="0"/>
              <a:t>Heart </a:t>
            </a:r>
            <a:r>
              <a:rPr lang="en-GB" dirty="0" smtClean="0"/>
              <a:t>of </a:t>
            </a:r>
            <a:r>
              <a:rPr lang="en-GB" dirty="0"/>
              <a:t>y</a:t>
            </a:r>
            <a:r>
              <a:rPr lang="en-GB" dirty="0" smtClean="0"/>
              <a:t>our </a:t>
            </a:r>
            <a:r>
              <a:rPr lang="en-GB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745787501"/>
      </p:ext>
    </p:extLst>
  </p:cSld>
  <p:clrMapOvr>
    <a:masterClrMapping/>
  </p:clrMapOvr>
  <p:transition>
    <p:pull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551</TotalTime>
  <Words>1547</Words>
  <Application>Microsoft Office PowerPoint</Application>
  <PresentationFormat>Custom</PresentationFormat>
  <Paragraphs>251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ARM Interim Template Confidential</vt:lpstr>
      <vt:lpstr>Smartphone Programing</vt:lpstr>
      <vt:lpstr>Syllabus</vt:lpstr>
      <vt:lpstr>Introduction to smartphone</vt:lpstr>
      <vt:lpstr>Introduction to Smartphone </vt:lpstr>
      <vt:lpstr>Introduction to Smartphone</vt:lpstr>
      <vt:lpstr>Smartphone hardware components</vt:lpstr>
      <vt:lpstr>Smartphone Hardware Components</vt:lpstr>
      <vt:lpstr>ARM at the Heart of your Smartphone</vt:lpstr>
      <vt:lpstr>ARM at the Heart of your Smartphone</vt:lpstr>
      <vt:lpstr>Smartphone Hardware Components</vt:lpstr>
      <vt:lpstr>Smartphone Hardware Components</vt:lpstr>
      <vt:lpstr>Smartphone Hardware Components</vt:lpstr>
      <vt:lpstr>Smartphone Hardware Components</vt:lpstr>
      <vt:lpstr>Mobile Operating System</vt:lpstr>
      <vt:lpstr>Mobile Operating Systems</vt:lpstr>
      <vt:lpstr>Android Operating System</vt:lpstr>
      <vt:lpstr>Smartphone Programing </vt:lpstr>
      <vt:lpstr>Android App Design Flow</vt:lpstr>
      <vt:lpstr>Application Fundamentals</vt:lpstr>
      <vt:lpstr>Application Fundamentals</vt:lpstr>
      <vt:lpstr>Android App Components</vt:lpstr>
      <vt:lpstr>Android App Components</vt:lpstr>
      <vt:lpstr>Android App Components</vt:lpstr>
      <vt:lpstr>Android App Components</vt:lpstr>
      <vt:lpstr>Manifest File</vt:lpstr>
      <vt:lpstr>Example of Manifest File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Cottee Gillbe</dc:creator>
  <cp:lastModifiedBy>Sean Hong</cp:lastModifiedBy>
  <cp:revision>177</cp:revision>
  <dcterms:created xsi:type="dcterms:W3CDTF">2006-08-16T00:00:00Z</dcterms:created>
  <dcterms:modified xsi:type="dcterms:W3CDTF">2014-09-11T15:42:37Z</dcterms:modified>
</cp:coreProperties>
</file>