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278" r:id="rId2"/>
    <p:sldId id="281" r:id="rId3"/>
    <p:sldId id="282" r:id="rId4"/>
    <p:sldId id="279" r:id="rId5"/>
    <p:sldId id="280" r:id="rId6"/>
    <p:sldId id="277" r:id="rId7"/>
    <p:sldId id="273" r:id="rId8"/>
    <p:sldId id="272" r:id="rId9"/>
    <p:sldId id="274" r:id="rId10"/>
    <p:sldId id="262" r:id="rId11"/>
    <p:sldId id="276" r:id="rId12"/>
    <p:sldId id="275" r:id="rId13"/>
    <p:sldId id="271" r:id="rId14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375E7-4672-4653-85B2-0A4583879AA6}">
          <p14:sldIdLst>
            <p14:sldId id="278"/>
            <p14:sldId id="281"/>
            <p14:sldId id="282"/>
            <p14:sldId id="279"/>
            <p14:sldId id="280"/>
          </p14:sldIdLst>
        </p14:section>
        <p14:section name="Untitled Section" id="{1296B996-0434-4117-96AB-43A84F9BF36B}">
          <p14:sldIdLst>
            <p14:sldId id="277"/>
            <p14:sldId id="273"/>
            <p14:sldId id="272"/>
            <p14:sldId id="274"/>
            <p14:sldId id="262"/>
            <p14:sldId id="276"/>
            <p14:sldId id="27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N NOWAK" initials="SN" lastIdx="1" clrIdx="0">
    <p:extLst>
      <p:ext uri="{19B8F6BF-5375-455C-9EA6-DF929625EA0E}">
        <p15:presenceInfo xmlns:p15="http://schemas.microsoft.com/office/powerpoint/2012/main" userId="98740e520287e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B0F0"/>
    <a:srgbClr val="FCCDB6"/>
    <a:srgbClr val="004568"/>
    <a:srgbClr val="0074AF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15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3.3630260034642125E-2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6014964275298921"/>
                  <c:y val="0.30586498077428975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499-43DE-ACDE-5927DF6EC4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20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6-4179-B95C-9A1948C33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D-41E9-8A41-944781A2E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tx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BD-4E3B-A551-CFEF3ACFEDB3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BD-4E3B-A551-CFEF3ACFED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BD-4E3B-A551-CFEF3ACFED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bg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BD-4E3B-A551-CFEF3ACFE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1"/>
            <c:marker>
              <c:symbol val="circle"/>
              <c:size val="24"/>
              <c:spPr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E4C-43BE-AE13-D4CAC5BE7F7E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E4C-43BE-AE13-D4CAC5BE7F7E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E4C-43BE-AE13-D4CAC5BE7F7E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4C-43BE-AE13-D4CAC5BE7F7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4C-43BE-AE13-D4CAC5BE7F7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4C-43BE-AE13-D4CAC5BE7F7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B03166-0B11-4CAE-88FA-7DBB9E1C3E9F}" type="VALUE">
                      <a:rPr lang="en-US" sz="1400" b="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E4C-43BE-AE13-D4CAC5BE7F7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4C-43BE-AE13-D4CAC5BE7F7E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4C-43BE-AE13-D4CAC5BE7F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E4C-43BE-AE13-D4CAC5BE7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77A-45E2-821E-1553D811D0F9}"/>
              </c:ext>
            </c:extLst>
          </c:dPt>
          <c:dPt>
            <c:idx val="1"/>
            <c:marker>
              <c:symbol val="circle"/>
              <c:size val="24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77A-45E2-821E-1553D811D0F9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77A-45E2-821E-1553D811D0F9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77A-45E2-821E-1553D811D0F9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7A-45E2-821E-1553D811D0F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977A-45E2-821E-1553D811D0F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977A-45E2-821E-1553D811D0F9}"/>
                </c:ext>
              </c:extLst>
            </c:dLbl>
            <c:dLbl>
              <c:idx val="2"/>
              <c:tx>
                <c:rich>
                  <a:bodyPr rot="0" spcFirstLastPara="1" vertOverflow="overflow" horzOverflow="overflow" vert="horz" wrap="square" lIns="18288" tIns="19050" rIns="18288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CB03166-0B11-4CAE-88FA-7DBB9E1C3E9F}" type="VALUE">
                      <a:rPr lang="en-US" sz="1400" b="1"/>
                      <a:pPr>
                        <a:defRPr sz="18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7A-45E2-821E-1553D811D0F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977A-45E2-821E-1553D811D0F9}"/>
                </c:ext>
              </c:extLst>
            </c:dLbl>
            <c:dLbl>
              <c:idx val="4"/>
              <c:tx>
                <c:rich>
                  <a:bodyPr rot="0" spcFirstLastPara="1" vertOverflow="overflow" horzOverflow="overflow" vert="horz" wrap="square" lIns="0" tIns="0" rIns="0" bIns="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B5F9F93-6538-4A3E-9BD6-72B6A98DF5AE}" type="VALUE">
                      <a:rPr lang="en-US" sz="2000">
                        <a:solidFill>
                          <a:schemeClr val="bg1"/>
                        </a:solidFill>
                      </a:rPr>
                      <a:pPr>
                        <a:defRPr sz="18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0" tIns="0" rIns="0" bIns="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77A-45E2-821E-1553D811D0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18288" tIns="19050" rIns="18288" bIns="19050" anchor="ctr" anchorCtr="1">
                <a:no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7A-45E2-821E-1553D811D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14161988432001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 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1385334645669291"/>
                  <c:y val="-0.3191148943512439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0.2209911705720567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187803781471757"/>
                  <c:y val="0.23642277242700821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3731013658014971"/>
                  <c:y val="7.7161046991657822E-3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3700149460484107"/>
                  <c:y val="-0.342262297133671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0.2728200887863895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 │Use color to tell story, arrange multiple graphics together, add icons on top of charts to create custom graphics. </a:t>
            </a:r>
          </a:p>
          <a:p>
            <a:endParaRPr lang="en-US" dirty="0"/>
          </a:p>
          <a:p>
            <a:r>
              <a:rPr lang="en-US" b="1" dirty="0"/>
              <a:t>EDITABLE GRAPHIC</a:t>
            </a:r>
            <a:r>
              <a:rPr lang="en-US" dirty="0"/>
              <a:t> AT END OF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9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0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files.samhsa.gov/study-dataset/national-survey-drug-use-and-health-2018-nsduh-2018-ds0001-nid1875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files.samhsa.gov/study-dataset/national-survey-drug-use-and-health-2018-nsduh-2018-ds0001-nid1875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files.samhsa.gov/study-dataset/national-survey-drug-use-and-health-2018-nsduh-2018-ds0001-nid1875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6.emf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BDC8FA-EFFE-4983-A214-C6794E7447B7}"/>
              </a:ext>
            </a:extLst>
          </p:cNvPr>
          <p:cNvGrpSpPr/>
          <p:nvPr/>
        </p:nvGrpSpPr>
        <p:grpSpPr>
          <a:xfrm>
            <a:off x="830283" y="3051779"/>
            <a:ext cx="9562968" cy="1964249"/>
            <a:chOff x="5157585" y="2987926"/>
            <a:chExt cx="6704235" cy="15195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5157585" y="2987926"/>
              <a:ext cx="6704235" cy="321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2100" dirty="0"/>
                <a:t>By age 18, about 58.0 percent of teens have had at least 1 drink.</a:t>
              </a:r>
              <a:r>
                <a:rPr lang="en-US" sz="2100" baseline="30000" dirty="0"/>
                <a:t>1</a:t>
              </a:r>
              <a:endParaRPr lang="en-US" sz="21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5352396" y="3481907"/>
              <a:ext cx="5783837" cy="1025568"/>
              <a:chOff x="4655091" y="1852499"/>
              <a:chExt cx="5786229" cy="70141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097072" y="1896618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/>
              </p:cNvSpPr>
              <p:nvPr/>
            </p:nvSpPr>
            <p:spPr>
              <a:xfrm rot="1173885">
                <a:off x="5786543" y="1857941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/>
              </p:cNvSpPr>
              <p:nvPr/>
            </p:nvSpPr>
            <p:spPr>
              <a:xfrm rot="1173885">
                <a:off x="5228371" y="1855220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38" b="0" i="0" u="none" strike="noStrike" kern="1200" cap="none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  </a:t>
                </a: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/>
              </p:cNvSpPr>
              <p:nvPr/>
            </p:nvSpPr>
            <p:spPr>
              <a:xfrm rot="1173885">
                <a:off x="4655091" y="1852499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4F090-5263-46C9-9B59-2970237ED59B}"/>
                  </a:ext>
                </a:extLst>
              </p:cNvPr>
              <p:cNvSpPr>
                <a:spLocks/>
              </p:cNvSpPr>
              <p:nvPr/>
            </p:nvSpPr>
            <p:spPr>
              <a:xfrm rot="1173885">
                <a:off x="7444707" y="1869697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80000">
                    <a:srgbClr val="FF0000"/>
                  </a:gs>
                  <a:gs pos="80000">
                    <a:srgbClr val="00B050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B545BC-AF0A-4CA0-940C-444481BF73BC}"/>
                  </a:ext>
                </a:extLst>
              </p:cNvPr>
              <p:cNvSpPr>
                <a:spLocks/>
              </p:cNvSpPr>
              <p:nvPr/>
            </p:nvSpPr>
            <p:spPr>
              <a:xfrm rot="1173885">
                <a:off x="6899359" y="1857941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/>
              </p:cNvSpPr>
              <p:nvPr/>
            </p:nvSpPr>
            <p:spPr>
              <a:xfrm rot="1173885">
                <a:off x="6336539" y="1855221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B500E0-ACB8-4709-B0C1-FFA4B82CB2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983931" y="1883984"/>
                <a:ext cx="457389" cy="657299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       </a:t>
                </a: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0AEE9D-6C1F-49DE-8F73-DCE9763289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61607" y="1891298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C1BF6FA-A1EF-448D-A712-46391CFC5C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739284" y="1896618"/>
                <a:ext cx="457389" cy="657298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93483" y="1253704"/>
            <a:ext cx="5001852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Student Alcohol Consumption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674E2-E82B-436B-9378-31674AEDD904}"/>
              </a:ext>
            </a:extLst>
          </p:cNvPr>
          <p:cNvSpPr txBox="1"/>
          <p:nvPr/>
        </p:nvSpPr>
        <p:spPr>
          <a:xfrm>
            <a:off x="2143838" y="5478094"/>
            <a:ext cx="97179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/>
              <a:t>1</a:t>
            </a:r>
            <a:r>
              <a:rPr lang="en-US" sz="1100" dirty="0"/>
              <a:t> Methodology: Population prevalence estimates (%) are weighted by the person-level analysis weight and derived from the Center for Behavioral Health Statistics and Quality National Survey on Drug Use and Health 2018 (NSDUH-2018-DS0001) Public-Use File Dataset. Lifetime alcohol use is defined as ever, even once, having had a drink of any type of alcoholic beverage (a can or bottle of beer, a glass of wine or a wine cooler, a shot of distilled spirits, or a mixed drink with distilled spirits in it), not counting a sip or two from a drink. </a:t>
            </a:r>
            <a:r>
              <a:rPr lang="en-US" sz="1100" u="sng" dirty="0">
                <a:hlinkClick r:id="rId3"/>
              </a:rPr>
              <a:t>https://www.datafiles.samhsa.gov/study-dataset/national-survey-drug-use-and-health-2018-nsduh-2018-ds0001-nid18758.</a:t>
            </a:r>
            <a:r>
              <a:rPr lang="en-US" sz="1100" dirty="0"/>
              <a:t> Accessed 11/18/19.</a:t>
            </a:r>
          </a:p>
        </p:txBody>
      </p:sp>
    </p:spTree>
    <p:extLst>
      <p:ext uri="{BB962C8B-B14F-4D97-AF65-F5344CB8AC3E}">
        <p14:creationId xmlns:p14="http://schemas.microsoft.com/office/powerpoint/2010/main" val="16418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67023727"/>
              </p:ext>
            </p:extLst>
          </p:nvPr>
        </p:nvGraphicFramePr>
        <p:xfrm>
          <a:off x="318977" y="1463899"/>
          <a:ext cx="7113181" cy="356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4901611" y="1501521"/>
            <a:ext cx="1636618" cy="696647"/>
          </a:xfrm>
          <a:prstGeom prst="rect">
            <a:avLst/>
          </a:prstGeom>
        </p:spPr>
        <p:txBody>
          <a:bodyPr wrap="square" lIns="179285" tIns="125499" rIns="179285" bIns="125499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3200" b="1" dirty="0">
                <a:solidFill>
                  <a:schemeClr val="bg2"/>
                </a:solidFill>
              </a:rPr>
              <a:t>88%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6860" y="1445081"/>
            <a:ext cx="2219601" cy="732769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ANIMATED LINE CHART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55808"/>
              </p:ext>
            </p:extLst>
          </p:nvPr>
        </p:nvGraphicFramePr>
        <p:xfrm>
          <a:off x="7177129" y="1267180"/>
          <a:ext cx="4901469" cy="4749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chart lines, right-click on the chart and select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</a:t>
                      </a: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columns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or D2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C2…, or D2…</a:t>
                      </a:r>
                      <a:r>
                        <a:rPr lang="en-US" sz="12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and 88% labels are editable text boxes overlaid on top </a:t>
                      </a:r>
                      <a:b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of chart.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edit elements by double clicking on the part you want to change and then right-click for options</a:t>
                      </a: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 </a:t>
                      </a:r>
                      <a:endParaRPr lang="en-US" sz="1200" b="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Line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Animated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width or color of the lines, 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double-click to select.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change.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categories are hidden on this chart. Create new text boxes to overlay as labels on top of chart. 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10</a:t>
            </a:fld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04B5D5-1068-4DBD-A1BC-3BB165420DD4}"/>
              </a:ext>
            </a:extLst>
          </p:cNvPr>
          <p:cNvGrpSpPr/>
          <p:nvPr/>
        </p:nvGrpSpPr>
        <p:grpSpPr>
          <a:xfrm>
            <a:off x="7278729" y="2219964"/>
            <a:ext cx="2067909" cy="1029764"/>
            <a:chOff x="10127673" y="-827352"/>
            <a:chExt cx="2468272" cy="12291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9AA54B4-30F9-4584-A474-B800513A0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527"/>
            <a:stretch/>
          </p:blipFill>
          <p:spPr>
            <a:xfrm>
              <a:off x="10127673" y="-827352"/>
              <a:ext cx="2468272" cy="1229134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B94D29C-277D-4DB7-942F-0F420F0D1648}"/>
                </a:ext>
              </a:extLst>
            </p:cNvPr>
            <p:cNvSpPr/>
            <p:nvPr/>
          </p:nvSpPr>
          <p:spPr>
            <a:xfrm>
              <a:off x="10870149" y="-38099"/>
              <a:ext cx="1611411" cy="15621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8E2C28-1600-461B-8E65-8645EDAB01A1}"/>
              </a:ext>
            </a:extLst>
          </p:cNvPr>
          <p:cNvGrpSpPr/>
          <p:nvPr/>
        </p:nvGrpSpPr>
        <p:grpSpPr>
          <a:xfrm>
            <a:off x="7259679" y="6085154"/>
            <a:ext cx="1625942" cy="545794"/>
            <a:chOff x="5306767" y="3028950"/>
            <a:chExt cx="2451345" cy="8228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7E3989-F8E1-477C-A9DC-5024B5CFE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258" b="-2845"/>
            <a:stretch/>
          </p:blipFill>
          <p:spPr>
            <a:xfrm>
              <a:off x="5306767" y="3028950"/>
              <a:ext cx="2451345" cy="82286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5352EB-5303-4E49-AB18-BBA888689440}"/>
                </a:ext>
              </a:extLst>
            </p:cNvPr>
            <p:cNvSpPr/>
            <p:nvPr/>
          </p:nvSpPr>
          <p:spPr>
            <a:xfrm>
              <a:off x="6502605" y="3078778"/>
              <a:ext cx="1201023" cy="458699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85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15821" y="2739371"/>
            <a:ext cx="2219601" cy="1175967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Single line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ANIMATED LINE CHART</a:t>
            </a:r>
            <a:endParaRPr lang="en-US" dirty="0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11</a:t>
            </a:fld>
            <a:endParaRPr lang="en-US" sz="1100" dirty="0">
              <a:solidFill>
                <a:schemeClr val="tx2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8457AB7-75D4-46A0-A783-C2FFD90E1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843199"/>
              </p:ext>
            </p:extLst>
          </p:nvPr>
        </p:nvGraphicFramePr>
        <p:xfrm>
          <a:off x="351869" y="1267180"/>
          <a:ext cx="4700355" cy="463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8C938B-AB04-4FC2-BFBD-2832AA9A4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99456"/>
              </p:ext>
            </p:extLst>
          </p:nvPr>
        </p:nvGraphicFramePr>
        <p:xfrm>
          <a:off x="7177129" y="1267180"/>
          <a:ext cx="4901469" cy="4749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chart values, right-click on the graphic and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Data.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Change the numbers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b="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Click outside of </a:t>
                      </a:r>
                      <a:r>
                        <a:rPr lang="en-US" sz="1200" b="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C2…, or D2…</a:t>
                      </a:r>
                      <a:r>
                        <a:rPr lang="en-US" sz="1200" b="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and close.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and 88% labels are editable text boxes overlaid on top </a:t>
                      </a:r>
                      <a:b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edit elements by double clicking on the part you want to change and then right-click for edit options.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Line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Animated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or color of the numbers or the line, double-click to select.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change.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categories are hidden on this chart. Create new text boxes to overlay as labels on top of chart. 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1FA98F1-4B53-4ABB-A84C-27F3ACE2C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60" y="2263332"/>
            <a:ext cx="1109663" cy="9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03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3"/>
                </a:solidFill>
              </a:rPr>
              <a:t>QUICK START</a:t>
            </a:r>
            <a:r>
              <a:rPr lang="en-US" sz="28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US" sz="2800" dirty="0"/>
              <a:t> VISUAL MARKER GUIDE OF CHART ELEMENTS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5EC497-4026-4336-AC6F-FE6A9AF29B31}"/>
              </a:ext>
            </a:extLst>
          </p:cNvPr>
          <p:cNvGrpSpPr/>
          <p:nvPr/>
        </p:nvGrpSpPr>
        <p:grpSpPr>
          <a:xfrm>
            <a:off x="6863294" y="1375577"/>
            <a:ext cx="4720812" cy="5268950"/>
            <a:chOff x="6441215" y="1373897"/>
            <a:chExt cx="4720812" cy="526895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219CCF-07A7-4132-A29B-B47CCAD5590A}"/>
                </a:ext>
              </a:extLst>
            </p:cNvPr>
            <p:cNvGrpSpPr/>
            <p:nvPr/>
          </p:nvGrpSpPr>
          <p:grpSpPr>
            <a:xfrm>
              <a:off x="6461672" y="1860506"/>
              <a:ext cx="4700355" cy="4633660"/>
              <a:chOff x="351869" y="1267180"/>
              <a:chExt cx="4700355" cy="4633660"/>
            </a:xfrm>
          </p:grpSpPr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731452FE-2437-4DB5-8BC6-97316656BB27}"/>
                  </a:ext>
                </a:extLst>
              </p:cNvPr>
              <p:cNvGraphicFramePr/>
              <p:nvPr/>
            </p:nvGraphicFramePr>
            <p:xfrm>
              <a:off x="351869" y="1267180"/>
              <a:ext cx="4700355" cy="46336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7CBF02-B077-46B0-BA13-D962F4288A34}"/>
                  </a:ext>
                </a:extLst>
              </p:cNvPr>
              <p:cNvSpPr txBox="1"/>
              <p:nvPr/>
            </p:nvSpPr>
            <p:spPr>
              <a:xfrm>
                <a:off x="483494" y="51756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1D5E74-2840-426E-BD11-43B137664205}"/>
                  </a:ext>
                </a:extLst>
              </p:cNvPr>
              <p:cNvSpPr txBox="1"/>
              <p:nvPr/>
            </p:nvSpPr>
            <p:spPr>
              <a:xfrm>
                <a:off x="1334264" y="492739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BE1221-34A0-4196-9030-7DDCBBD9B35C}"/>
                  </a:ext>
                </a:extLst>
              </p:cNvPr>
              <p:cNvSpPr txBox="1"/>
              <p:nvPr/>
            </p:nvSpPr>
            <p:spPr>
              <a:xfrm>
                <a:off x="2231924" y="4382244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3C1C22-3F13-4B10-A237-4DD6D01C4B41}"/>
                  </a:ext>
                </a:extLst>
              </p:cNvPr>
              <p:cNvSpPr txBox="1"/>
              <p:nvPr/>
            </p:nvSpPr>
            <p:spPr>
              <a:xfrm>
                <a:off x="3117489" y="3773861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4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F2EEDC-76F1-4682-B760-97887F53C7FA}"/>
                  </a:ext>
                </a:extLst>
              </p:cNvPr>
              <p:cNvSpPr txBox="1"/>
              <p:nvPr/>
            </p:nvSpPr>
            <p:spPr>
              <a:xfrm>
                <a:off x="4159454" y="161317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832903-DEDA-4B9D-8FEE-45130575331F}"/>
                  </a:ext>
                </a:extLst>
              </p:cNvPr>
              <p:cNvSpPr txBox="1"/>
              <p:nvPr/>
            </p:nvSpPr>
            <p:spPr>
              <a:xfrm>
                <a:off x="4159455" y="2657737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6C4DB5-D64B-4C1F-8D8A-6CB0C9435BA5}"/>
                  </a:ext>
                </a:extLst>
              </p:cNvPr>
              <p:cNvSpPr txBox="1"/>
              <p:nvPr/>
            </p:nvSpPr>
            <p:spPr>
              <a:xfrm>
                <a:off x="3117489" y="446428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E07FD7-2FF0-474A-A13A-9C0C93FEC8AD}"/>
                  </a:ext>
                </a:extLst>
              </p:cNvPr>
              <p:cNvSpPr txBox="1"/>
              <p:nvPr/>
            </p:nvSpPr>
            <p:spPr>
              <a:xfrm>
                <a:off x="2267983" y="509405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2677DE-B2E5-401E-8036-6D02FE7ACF46}"/>
                  </a:ext>
                </a:extLst>
              </p:cNvPr>
              <p:cNvSpPr txBox="1"/>
              <p:nvPr/>
            </p:nvSpPr>
            <p:spPr>
              <a:xfrm>
                <a:off x="1334264" y="5631985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DACA89-AEC2-44AF-9781-F59E8AFB170C}"/>
                  </a:ext>
                </a:extLst>
              </p:cNvPr>
              <p:cNvSpPr txBox="1"/>
              <p:nvPr/>
            </p:nvSpPr>
            <p:spPr>
              <a:xfrm>
                <a:off x="483494" y="5713618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CA02D28-3267-4C17-978C-5AF7B275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7484" y="2239767"/>
              <a:ext cx="1845805" cy="158367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01F15B-6A1F-49A0-B8EB-5AC7A668706D}"/>
                </a:ext>
              </a:extLst>
            </p:cNvPr>
            <p:cNvSpPr/>
            <p:nvPr/>
          </p:nvSpPr>
          <p:spPr>
            <a:xfrm>
              <a:off x="6441215" y="1373897"/>
              <a:ext cx="4720812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93FEBE-7D2D-41D1-8883-EAC0E122CCA0}"/>
              </a:ext>
            </a:extLst>
          </p:cNvPr>
          <p:cNvGrpSpPr/>
          <p:nvPr/>
        </p:nvGrpSpPr>
        <p:grpSpPr>
          <a:xfrm>
            <a:off x="602131" y="1379523"/>
            <a:ext cx="6037729" cy="5268950"/>
            <a:chOff x="363071" y="1226281"/>
            <a:chExt cx="6037729" cy="526895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8F8B4E-D740-44F9-928F-897B9669836F}"/>
                </a:ext>
              </a:extLst>
            </p:cNvPr>
            <p:cNvSpPr/>
            <p:nvPr/>
          </p:nvSpPr>
          <p:spPr>
            <a:xfrm>
              <a:off x="392373" y="5925643"/>
              <a:ext cx="5984543" cy="55163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084971-9C2C-40E3-B3C5-A311A5C35E83}"/>
                </a:ext>
              </a:extLst>
            </p:cNvPr>
            <p:cNvGrpSpPr/>
            <p:nvPr/>
          </p:nvGrpSpPr>
          <p:grpSpPr>
            <a:xfrm>
              <a:off x="474788" y="1474877"/>
              <a:ext cx="5761554" cy="5003955"/>
              <a:chOff x="2688847" y="1191410"/>
              <a:chExt cx="6317041" cy="54864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1F299CF-C906-46AB-9AAE-206B08933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6113" y="1191410"/>
                <a:ext cx="5819775" cy="54864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C81444-FCD0-4439-8B1C-61E36EA6FC42}"/>
                  </a:ext>
                </a:extLst>
              </p:cNvPr>
              <p:cNvSpPr txBox="1"/>
              <p:nvPr/>
            </p:nvSpPr>
            <p:spPr>
              <a:xfrm>
                <a:off x="5724080" y="3966259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82B50-45B0-4FBA-A085-2FA13EE6B263}"/>
                  </a:ext>
                </a:extLst>
              </p:cNvPr>
              <p:cNvSpPr txBox="1"/>
              <p:nvPr/>
            </p:nvSpPr>
            <p:spPr>
              <a:xfrm>
                <a:off x="2688848" y="336408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6823D-717D-4667-A32E-EE4DB5BA494B}"/>
                  </a:ext>
                </a:extLst>
              </p:cNvPr>
              <p:cNvSpPr txBox="1"/>
              <p:nvPr/>
            </p:nvSpPr>
            <p:spPr>
              <a:xfrm>
                <a:off x="5279648" y="4477488"/>
                <a:ext cx="685799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Black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E0EA9C-8425-4BA2-BB93-6D9060A52236}"/>
                  </a:ext>
                </a:extLst>
              </p:cNvPr>
              <p:cNvSpPr txBox="1"/>
              <p:nvPr/>
            </p:nvSpPr>
            <p:spPr>
              <a:xfrm>
                <a:off x="6943280" y="30868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4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16203-4121-4FE8-9DFA-669981CE5976}"/>
                  </a:ext>
                </a:extLst>
              </p:cNvPr>
              <p:cNvSpPr txBox="1"/>
              <p:nvPr/>
            </p:nvSpPr>
            <p:spPr>
              <a:xfrm>
                <a:off x="8262049" y="3168518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86792B-9092-42B2-9243-6C57C9EB4D24}"/>
                  </a:ext>
                </a:extLst>
              </p:cNvPr>
              <p:cNvSpPr txBox="1"/>
              <p:nvPr/>
            </p:nvSpPr>
            <p:spPr>
              <a:xfrm>
                <a:off x="4535809" y="2746936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87B677-2524-4C0F-B858-648DC37F9EFD}"/>
                  </a:ext>
                </a:extLst>
              </p:cNvPr>
              <p:cNvSpPr txBox="1"/>
              <p:nvPr/>
            </p:nvSpPr>
            <p:spPr>
              <a:xfrm>
                <a:off x="3433168" y="266530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CB6E1-E817-4438-9290-EE4BA82ACD0C}"/>
                  </a:ext>
                </a:extLst>
              </p:cNvPr>
              <p:cNvSpPr txBox="1"/>
              <p:nvPr/>
            </p:nvSpPr>
            <p:spPr>
              <a:xfrm>
                <a:off x="2688848" y="2898229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82FB92-AFBF-4B31-AFA6-152CC6061424}"/>
                  </a:ext>
                </a:extLst>
              </p:cNvPr>
              <p:cNvSpPr txBox="1"/>
              <p:nvPr/>
            </p:nvSpPr>
            <p:spPr>
              <a:xfrm>
                <a:off x="2688847" y="380299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45FD15-7144-4889-A382-B533CFFA9332}"/>
                  </a:ext>
                </a:extLst>
              </p:cNvPr>
              <p:cNvSpPr txBox="1"/>
              <p:nvPr/>
            </p:nvSpPr>
            <p:spPr>
              <a:xfrm>
                <a:off x="5994022" y="4477487"/>
                <a:ext cx="606803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Green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1830F7-2E3C-4678-991C-C8F4B7C921E9}"/>
                  </a:ext>
                </a:extLst>
              </p:cNvPr>
              <p:cNvSpPr txBox="1"/>
              <p:nvPr/>
            </p:nvSpPr>
            <p:spPr>
              <a:xfrm>
                <a:off x="6639878" y="4477486"/>
                <a:ext cx="606803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Blue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BA554-91D2-49ED-BF3D-4BF5A6ED6D3D}"/>
                  </a:ext>
                </a:extLst>
              </p:cNvPr>
              <p:cNvSpPr txBox="1"/>
              <p:nvPr/>
            </p:nvSpPr>
            <p:spPr>
              <a:xfrm>
                <a:off x="3457275" y="531325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2D6F49-B4FE-40D3-A98A-733D9205FB6D}"/>
                </a:ext>
              </a:extLst>
            </p:cNvPr>
            <p:cNvSpPr/>
            <p:nvPr/>
          </p:nvSpPr>
          <p:spPr>
            <a:xfrm>
              <a:off x="363071" y="1226281"/>
              <a:ext cx="6037729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BF2480-F360-40E1-8094-6FEB359D68D1}"/>
              </a:ext>
            </a:extLst>
          </p:cNvPr>
          <p:cNvSpPr txBox="1"/>
          <p:nvPr/>
        </p:nvSpPr>
        <p:spPr>
          <a:xfrm>
            <a:off x="3362926" y="688841"/>
            <a:ext cx="6811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Detailed text directions for editing each of these charts on slides 6 &amp; 7</a:t>
            </a:r>
          </a:p>
        </p:txBody>
      </p:sp>
    </p:spTree>
    <p:extLst>
      <p:ext uri="{BB962C8B-B14F-4D97-AF65-F5344CB8AC3E}">
        <p14:creationId xmlns:p14="http://schemas.microsoft.com/office/powerpoint/2010/main" val="23986225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6BD68-6009-4080-968E-8BD019E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045533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pc="-20" dirty="0">
                <a:solidFill>
                  <a:srgbClr val="FFFFFF"/>
                </a:solidFill>
              </a:rPr>
              <a:t>Decision 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1810C-BCCC-4D4F-BE29-D5A529FA64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88" t="35486" r="35551" b="30694"/>
          <a:stretch/>
        </p:blipFill>
        <p:spPr>
          <a:xfrm>
            <a:off x="4334468" y="1478597"/>
            <a:ext cx="6262011" cy="2318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E1E31F-310C-472F-AFD5-B1CAD317B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98" t="42381" r="35141" b="22329"/>
          <a:stretch/>
        </p:blipFill>
        <p:spPr>
          <a:xfrm>
            <a:off x="4334468" y="4220304"/>
            <a:ext cx="6262010" cy="23181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7957D4-89DF-4CBC-A1AF-343C3044315A}"/>
              </a:ext>
            </a:extLst>
          </p:cNvPr>
          <p:cNvSpPr txBox="1"/>
          <p:nvPr/>
        </p:nvSpPr>
        <p:spPr>
          <a:xfrm>
            <a:off x="399244" y="1718518"/>
            <a:ext cx="36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with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073F9-45E3-4073-A443-CF8619E391F0}"/>
              </a:ext>
            </a:extLst>
          </p:cNvPr>
          <p:cNvSpPr txBox="1"/>
          <p:nvPr/>
        </p:nvSpPr>
        <p:spPr>
          <a:xfrm>
            <a:off x="5640946" y="295570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61C05-EDDD-4697-9881-49EF94D8D8B7}"/>
              </a:ext>
            </a:extLst>
          </p:cNvPr>
          <p:cNvSpPr txBox="1"/>
          <p:nvPr/>
        </p:nvSpPr>
        <p:spPr>
          <a:xfrm>
            <a:off x="399244" y="4684689"/>
            <a:ext cx="36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Accuracy with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045533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pc="-20" dirty="0">
                <a:solidFill>
                  <a:srgbClr val="FFFFFF"/>
                </a:solidFill>
              </a:rPr>
              <a:t>Decision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97872-8A3B-4567-A759-D9502DD12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6895"/>
            <a:ext cx="12192000" cy="2591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B5305-40EB-4960-967E-13C14FEE9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387"/>
            <a:ext cx="12192000" cy="20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456412" y="1380969"/>
            <a:ext cx="11405407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Deep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674E2-E82B-436B-9378-31674AEDD904}"/>
              </a:ext>
            </a:extLst>
          </p:cNvPr>
          <p:cNvSpPr txBox="1"/>
          <p:nvPr/>
        </p:nvSpPr>
        <p:spPr>
          <a:xfrm>
            <a:off x="456412" y="2436602"/>
            <a:ext cx="97179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/>
              <a:t>1</a:t>
            </a:r>
            <a:r>
              <a:rPr lang="en-US" sz="1100" dirty="0"/>
              <a:t> Methodology: </a:t>
            </a:r>
            <a:r>
              <a:rPr lang="en-US" sz="1100" dirty="0" err="1"/>
              <a:t>Populatio</a:t>
            </a:r>
            <a:r>
              <a:rPr lang="en-US" sz="1100" dirty="0"/>
              <a:t> prevalence estimates (%) are weighted by the person-level analysis weight and derived from the Center for Behavioral Health Statistics and </a:t>
            </a:r>
            <a:r>
              <a:rPr lang="en-US" sz="1100" dirty="0" err="1"/>
              <a:t>ality</a:t>
            </a:r>
            <a:r>
              <a:rPr lang="en-US" sz="1100" dirty="0"/>
              <a:t> National Survey on Drug Use and Health 2018 (NSDUH-2018-DS0001) Public-Use File Dataset. Lifetime alcohol use is defined as ever, even once, having had a drink of any type of alcoholic beverage (a can or bottle of beer, a glass of wine or a wine cooler, a shot of distilled spirits, or a mixed drink with distilled spirits in it), not counting a sip or two from a drink. </a:t>
            </a:r>
            <a:r>
              <a:rPr lang="en-US" sz="1100" u="sng" dirty="0">
                <a:hlinkClick r:id="rId3"/>
              </a:rPr>
              <a:t>https://www.datafiles.samhsa.gov/study-dataset/national-survey-drug-use-and-health-2018-nsduh-2018-ds0001-nid18758.</a:t>
            </a:r>
            <a:r>
              <a:rPr lang="en-US" sz="1100" dirty="0"/>
              <a:t> Accessed 11/18/19.</a:t>
            </a:r>
          </a:p>
        </p:txBody>
      </p:sp>
    </p:spTree>
    <p:extLst>
      <p:ext uri="{BB962C8B-B14F-4D97-AF65-F5344CB8AC3E}">
        <p14:creationId xmlns:p14="http://schemas.microsoft.com/office/powerpoint/2010/main" val="301377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456412" y="1380969"/>
            <a:ext cx="11405407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Deep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674E2-E82B-436B-9378-31674AEDD904}"/>
              </a:ext>
            </a:extLst>
          </p:cNvPr>
          <p:cNvSpPr txBox="1"/>
          <p:nvPr/>
        </p:nvSpPr>
        <p:spPr>
          <a:xfrm>
            <a:off x="456412" y="2436602"/>
            <a:ext cx="97179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/>
              <a:t>1</a:t>
            </a:r>
            <a:r>
              <a:rPr lang="en-US" sz="1100" dirty="0"/>
              <a:t> Methodology: </a:t>
            </a:r>
            <a:r>
              <a:rPr lang="en-US" sz="1100" dirty="0" err="1"/>
              <a:t>Populatio</a:t>
            </a:r>
            <a:r>
              <a:rPr lang="en-US" sz="1100" dirty="0"/>
              <a:t> prevalence estimates (%) are weighted by the person-level analysis weight and derived from the Center for Behavioral Health Statistics and </a:t>
            </a:r>
            <a:r>
              <a:rPr lang="en-US" sz="1100" dirty="0" err="1"/>
              <a:t>ality</a:t>
            </a:r>
            <a:r>
              <a:rPr lang="en-US" sz="1100" dirty="0"/>
              <a:t> National Survey on Drug Use and Health 2018 (NSDUH-2018-DS0001) Public-Use File Dataset. Lifetime alcohol use is defined as ever, even once, having had a drink of any type of alcoholic beverage (a can or bottle of beer, a glass of wine or a wine cooler, a shot of distilled spirits, or a mixed drink with distilled spirits in it), not counting a sip or two from a drink. </a:t>
            </a:r>
            <a:r>
              <a:rPr lang="en-US" sz="1100" u="sng" dirty="0">
                <a:hlinkClick r:id="rId3"/>
              </a:rPr>
              <a:t>https://www.datafiles.samhsa.gov/study-dataset/national-survey-drug-use-and-health-2018-nsduh-2018-ds0001-nid18758.</a:t>
            </a:r>
            <a:r>
              <a:rPr lang="en-US" sz="1100" dirty="0"/>
              <a:t> Accessed 11/18/19.</a:t>
            </a:r>
          </a:p>
        </p:txBody>
      </p:sp>
    </p:spTree>
    <p:extLst>
      <p:ext uri="{BB962C8B-B14F-4D97-AF65-F5344CB8AC3E}">
        <p14:creationId xmlns:p14="http://schemas.microsoft.com/office/powerpoint/2010/main" val="18252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423674" y="1347536"/>
          <a:ext cx="3654923" cy="4551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85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This is a chart with graphics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044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To change the %, double-click on the graphic. Select </a:t>
                      </a:r>
                      <a:r>
                        <a:rPr lang="en-US" sz="1200" b="1" spc="30" dirty="0"/>
                        <a:t>Design </a:t>
                      </a:r>
                      <a:r>
                        <a:rPr lang="en-US" sz="1200" b="0" spc="30" dirty="0"/>
                        <a:t>within </a:t>
                      </a:r>
                      <a:r>
                        <a:rPr lang="en-US" sz="1200" b="1" spc="30" dirty="0"/>
                        <a:t>Chart Tools </a:t>
                      </a:r>
                      <a:r>
                        <a:rPr lang="en-US" sz="1200" spc="30" dirty="0"/>
                        <a:t>on the ribbon then select </a:t>
                      </a:r>
                      <a:r>
                        <a:rPr lang="en-US" sz="1200" b="1" spc="30" dirty="0"/>
                        <a:t>Edit Data</a:t>
                      </a:r>
                      <a:r>
                        <a:rPr lang="en-US" sz="1200" spc="30" dirty="0"/>
                        <a:t>. In the Excel table, change the number in </a:t>
                      </a:r>
                      <a:r>
                        <a:rPr lang="en-US" sz="1200" b="1" spc="30" dirty="0"/>
                        <a:t>B2</a:t>
                      </a:r>
                      <a:r>
                        <a:rPr lang="en-US" sz="1200" spc="30" dirty="0"/>
                        <a:t> to your %.</a:t>
                      </a:r>
                      <a:r>
                        <a:rPr lang="en-US" sz="1200" spc="30" baseline="0" dirty="0"/>
                        <a:t> Click outside of B2 and close </a:t>
                      </a: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dialog.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spc="30" baseline="0" dirty="0"/>
                        <a:t>ou will need to re-adjust the location of % number in the center.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The inner colored ring will automatically adjust in size to reflect the new %.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Percent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Dots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Excel chart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Outer</a:t>
                      </a:r>
                      <a:r>
                        <a:rPr lang="en-US" sz="1200" spc="30" baseline="0" dirty="0"/>
                        <a:t> oval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8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baseline="0" dirty="0"/>
                        <a:t>Need to use the graphic in another document.</a:t>
                      </a:r>
                      <a:r>
                        <a:rPr lang="en-US" sz="1200" spc="30" baseline="0" dirty="0"/>
                        <a:t> Right-click on the graphic you want. </a:t>
                      </a:r>
                      <a:br>
                        <a:rPr lang="en-US" sz="1200" spc="30" baseline="0" dirty="0"/>
                      </a:br>
                      <a:r>
                        <a:rPr lang="en-US" sz="1200" spc="30" baseline="0" dirty="0"/>
                        <a:t>Choose </a:t>
                      </a:r>
                      <a:r>
                        <a:rPr lang="en-US" sz="1200" b="1" spc="30" baseline="0" dirty="0"/>
                        <a:t>Save As Picture and select Enhanced Windows Metafile</a:t>
                      </a:r>
                      <a:r>
                        <a:rPr lang="en-US" sz="1200" spc="30" baseline="0" dirty="0"/>
                        <a:t> (.</a:t>
                      </a:r>
                      <a:r>
                        <a:rPr lang="en-US" sz="1200" spc="30" baseline="0" dirty="0" err="1"/>
                        <a:t>emf</a:t>
                      </a:r>
                      <a:r>
                        <a:rPr lang="en-US" sz="1200" spc="30" baseline="0" dirty="0"/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Now you have a graphic that you can use for print and you can scale to any size</a:t>
                      </a:r>
                      <a:endParaRPr lang="en-US" sz="1200" spc="3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1888502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3914616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5902658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1888502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grpSp>
        <p:nvGrpSpPr>
          <p:cNvPr id="50" name="Percent Chart"/>
          <p:cNvGrpSpPr/>
          <p:nvPr/>
        </p:nvGrpSpPr>
        <p:grpSpPr>
          <a:xfrm>
            <a:off x="4355934" y="1433955"/>
            <a:ext cx="1645920" cy="1645973"/>
            <a:chOff x="4547093" y="1223945"/>
            <a:chExt cx="1645920" cy="1645973"/>
          </a:xfrm>
        </p:grpSpPr>
        <p:sp>
          <p:nvSpPr>
            <p:cNvPr id="51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52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cxnSp>
        <p:nvCxnSpPr>
          <p:cNvPr id="54" name="Straight Connector 53"/>
          <p:cNvCxnSpPr/>
          <p:nvPr/>
        </p:nvCxnSpPr>
        <p:spPr>
          <a:xfrm>
            <a:off x="3914616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55" name="Straight Connector 54"/>
          <p:cNvCxnSpPr/>
          <p:nvPr/>
        </p:nvCxnSpPr>
        <p:spPr>
          <a:xfrm>
            <a:off x="5902658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PERCENT WITH PIE CHARTS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7" name="Percent Chart"/>
          <p:cNvGrpSpPr/>
          <p:nvPr/>
        </p:nvGrpSpPr>
        <p:grpSpPr>
          <a:xfrm>
            <a:off x="376829" y="1433955"/>
            <a:ext cx="1645920" cy="1645973"/>
            <a:chOff x="4547093" y="1223945"/>
            <a:chExt cx="1645920" cy="1645973"/>
          </a:xfrm>
        </p:grpSpPr>
        <p:sp>
          <p:nvSpPr>
            <p:cNvPr id="7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8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3096081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5" name="Percent Chart"/>
          <p:cNvGrpSpPr/>
          <p:nvPr/>
        </p:nvGrpSpPr>
        <p:grpSpPr>
          <a:xfrm>
            <a:off x="6380456" y="1433955"/>
            <a:ext cx="1645920" cy="1645973"/>
            <a:chOff x="4547093" y="1223945"/>
            <a:chExt cx="1645920" cy="1645973"/>
          </a:xfrm>
        </p:grpSpPr>
        <p:sp>
          <p:nvSpPr>
            <p:cNvPr id="8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88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26349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89" name="Percent Chart"/>
          <p:cNvGrpSpPr/>
          <p:nvPr/>
        </p:nvGrpSpPr>
        <p:grpSpPr>
          <a:xfrm>
            <a:off x="2266190" y="1433955"/>
            <a:ext cx="1645920" cy="1645973"/>
            <a:chOff x="4547093" y="1223945"/>
            <a:chExt cx="1645920" cy="1645973"/>
          </a:xfrm>
        </p:grpSpPr>
        <p:sp>
          <p:nvSpPr>
            <p:cNvPr id="9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92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97" name="Percent Chart"/>
          <p:cNvGrpSpPr/>
          <p:nvPr/>
        </p:nvGrpSpPr>
        <p:grpSpPr>
          <a:xfrm>
            <a:off x="376829" y="3122967"/>
            <a:ext cx="1645920" cy="1645973"/>
            <a:chOff x="4547093" y="1223945"/>
            <a:chExt cx="1645920" cy="1645973"/>
          </a:xfrm>
        </p:grpSpPr>
        <p:sp>
          <p:nvSpPr>
            <p:cNvPr id="9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0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8469315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9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9" name="Percent Chart"/>
          <p:cNvGrpSpPr/>
          <p:nvPr/>
        </p:nvGrpSpPr>
        <p:grpSpPr>
          <a:xfrm>
            <a:off x="2266190" y="3122967"/>
            <a:ext cx="1645920" cy="1645973"/>
            <a:chOff x="4547093" y="1223945"/>
            <a:chExt cx="1645920" cy="1645973"/>
          </a:xfrm>
        </p:grpSpPr>
        <p:sp>
          <p:nvSpPr>
            <p:cNvPr id="11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92674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1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3" name="Percent Chart"/>
          <p:cNvGrpSpPr/>
          <p:nvPr/>
        </p:nvGrpSpPr>
        <p:grpSpPr>
          <a:xfrm>
            <a:off x="4355934" y="3122967"/>
            <a:ext cx="1645920" cy="1645973"/>
            <a:chOff x="4547093" y="1223945"/>
            <a:chExt cx="1645920" cy="1645973"/>
          </a:xfrm>
        </p:grpSpPr>
        <p:sp>
          <p:nvSpPr>
            <p:cNvPr id="114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5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62492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16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7" name="Percent Chart"/>
          <p:cNvGrpSpPr/>
          <p:nvPr/>
        </p:nvGrpSpPr>
        <p:grpSpPr>
          <a:xfrm>
            <a:off x="6380456" y="3122967"/>
            <a:ext cx="1645920" cy="1645973"/>
            <a:chOff x="4547093" y="1223945"/>
            <a:chExt cx="1645920" cy="1645973"/>
          </a:xfrm>
        </p:grpSpPr>
        <p:sp>
          <p:nvSpPr>
            <p:cNvPr id="11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9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006293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20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1" name="Percent Chart"/>
          <p:cNvGrpSpPr/>
          <p:nvPr/>
        </p:nvGrpSpPr>
        <p:grpSpPr>
          <a:xfrm>
            <a:off x="376829" y="4999900"/>
            <a:ext cx="1645920" cy="1645973"/>
            <a:chOff x="4547093" y="1223945"/>
            <a:chExt cx="1645920" cy="1645973"/>
          </a:xfrm>
        </p:grpSpPr>
        <p:sp>
          <p:nvSpPr>
            <p:cNvPr id="122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23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grpSp>
        <p:nvGrpSpPr>
          <p:cNvPr id="125" name="Percent Chart"/>
          <p:cNvGrpSpPr/>
          <p:nvPr/>
        </p:nvGrpSpPr>
        <p:grpSpPr>
          <a:xfrm>
            <a:off x="2266190" y="4999900"/>
            <a:ext cx="1645920" cy="1645973"/>
            <a:chOff x="4547093" y="1223945"/>
            <a:chExt cx="1645920" cy="1645973"/>
          </a:xfrm>
        </p:grpSpPr>
        <p:sp>
          <p:nvSpPr>
            <p:cNvPr id="12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004568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27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52656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128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9" name="Percent Chart"/>
          <p:cNvGrpSpPr/>
          <p:nvPr/>
        </p:nvGrpSpPr>
        <p:grpSpPr>
          <a:xfrm>
            <a:off x="4355934" y="4999900"/>
            <a:ext cx="1645920" cy="1645973"/>
            <a:chOff x="4547093" y="1223945"/>
            <a:chExt cx="1645920" cy="1645973"/>
          </a:xfrm>
        </p:grpSpPr>
        <p:sp>
          <p:nvSpPr>
            <p:cNvPr id="13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3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6729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39" y="5973143"/>
            <a:ext cx="2145695" cy="4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Advanced:</a:t>
            </a:r>
            <a:r>
              <a:rPr lang="en-US" dirty="0"/>
              <a:t> PIE IN PIECES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│ what’s in the pie chart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DE91A2-4069-4BC9-94CA-8A5D3A97575D}"/>
              </a:ext>
            </a:extLst>
          </p:cNvPr>
          <p:cNvGrpSpPr/>
          <p:nvPr/>
        </p:nvGrpSpPr>
        <p:grpSpPr>
          <a:xfrm>
            <a:off x="1120784" y="1565275"/>
            <a:ext cx="3994508" cy="4580751"/>
            <a:chOff x="7352014" y="1807302"/>
            <a:chExt cx="3853412" cy="441894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9234448-82A7-45DD-8124-22EC9E697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2014" y="1807302"/>
              <a:ext cx="3853412" cy="441894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A9E1A6-7404-4A07-BDCE-83D6CF989E3B}"/>
                </a:ext>
              </a:extLst>
            </p:cNvPr>
            <p:cNvSpPr txBox="1"/>
            <p:nvPr/>
          </p:nvSpPr>
          <p:spPr>
            <a:xfrm>
              <a:off x="8944300" y="3541201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/>
            <a:p>
              <a:pPr algn="ctr" defTabSz="932518"/>
              <a:r>
                <a:rPr lang="en-US" sz="1000" spc="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rPr>
                <a:t>Excel chart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84EDF8-2C35-4853-B0D2-17F2F88613BE}"/>
                </a:ext>
              </a:extLst>
            </p:cNvPr>
            <p:cNvSpPr txBox="1"/>
            <p:nvPr/>
          </p:nvSpPr>
          <p:spPr>
            <a:xfrm>
              <a:off x="8944300" y="4501943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/>
              <a:r>
                <a:rPr lang="en-US" sz="1000" dirty="0"/>
                <a:t>dots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6DBFC-32CF-40AA-874F-2A7FD1C71583}"/>
                </a:ext>
              </a:extLst>
            </p:cNvPr>
            <p:cNvSpPr txBox="1"/>
            <p:nvPr/>
          </p:nvSpPr>
          <p:spPr>
            <a:xfrm>
              <a:off x="8944299" y="5442648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/>
              <a:r>
                <a:rPr lang="en-US" sz="1000" dirty="0"/>
                <a:t>Outer Oval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1EA4979-0333-4D83-8741-0A8D56B72EAA}"/>
              </a:ext>
            </a:extLst>
          </p:cNvPr>
          <p:cNvSpPr/>
          <p:nvPr/>
        </p:nvSpPr>
        <p:spPr>
          <a:xfrm>
            <a:off x="1120785" y="1565275"/>
            <a:ext cx="3994508" cy="4580751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4CE6E-CBFB-4A40-8502-EB31FE848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50" y="2881312"/>
            <a:ext cx="3181350" cy="345757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28382"/>
              </p:ext>
            </p:extLst>
          </p:nvPr>
        </p:nvGraphicFramePr>
        <p:xfrm>
          <a:off x="8309374" y="1366586"/>
          <a:ext cx="3654923" cy="1167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066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Changing pieces of the pie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31811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If you are a more experienced PowerPoint graphics user, you can try customizing the colors and settings for each pie chart element using the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Selection Pane.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65355"/>
              </p:ext>
            </p:extLst>
          </p:nvPr>
        </p:nvGraphicFramePr>
        <p:xfrm>
          <a:off x="7206319" y="1415561"/>
          <a:ext cx="2953756" cy="489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3756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4485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Graphic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percentages </a:t>
                      </a:r>
                    </a:p>
                    <a:p>
                      <a:pPr algn="l"/>
                      <a:r>
                        <a:rPr lang="en-US" sz="1100" baseline="0" dirty="0">
                          <a:solidFill>
                            <a:schemeClr val="bg1"/>
                          </a:solidFill>
                        </a:rPr>
                        <a:t>Works with any native or Bezier graphic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223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fill is a gradient.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</a:t>
                      </a:r>
                      <a:r>
                        <a:rPr lang="en-US" sz="1200" b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percentage, right-click </a:t>
                      </a: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the graphic.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Format Shape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from the dropdown menu.       Change the % number by moving the sliders to new position.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Note: both sliders need to be at the same position percentage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get a clean line between the two colors.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each element. Drag the slider to see the color selection. You can also add a Line to outline a shape.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1223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Need to use the graphic in another document.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Right-click on the graphic you want – choose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Save As Picture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– select Enhanced Windows Metafile (.emf) from the dropdown menu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now have a scalable vector graphic!</a:t>
                      </a: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195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3816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25%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04774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38%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PERCENT WITH GRAPHICS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8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88118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70%</a:t>
            </a:r>
          </a:p>
        </p:txBody>
      </p:sp>
      <p:sp>
        <p:nvSpPr>
          <p:cNvPr id="171" name="Freeform: Shape 170"/>
          <p:cNvSpPr>
            <a:spLocks noChangeAspect="1"/>
          </p:cNvSpPr>
          <p:nvPr/>
        </p:nvSpPr>
        <p:spPr>
          <a:xfrm>
            <a:off x="599661" y="1860176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bg1"/>
              </a:gs>
              <a:gs pos="50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4" name="Freeform: Shape 173"/>
          <p:cNvSpPr/>
          <p:nvPr/>
        </p:nvSpPr>
        <p:spPr>
          <a:xfrm>
            <a:off x="1734418" y="1860176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30000">
                <a:schemeClr val="bg1"/>
              </a:gs>
              <a:gs pos="3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5" name="Freeform: Shape 174"/>
          <p:cNvSpPr>
            <a:spLocks noChangeAspect="1"/>
          </p:cNvSpPr>
          <p:nvPr/>
        </p:nvSpPr>
        <p:spPr>
          <a:xfrm>
            <a:off x="591519" y="3900820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5000">
                <a:schemeClr val="bg1"/>
              </a:gs>
              <a:gs pos="75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6" name="Freeform: Shape 175"/>
          <p:cNvSpPr/>
          <p:nvPr/>
        </p:nvSpPr>
        <p:spPr>
          <a:xfrm>
            <a:off x="1718864" y="3930112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2000">
                <a:schemeClr val="bg1"/>
              </a:gs>
              <a:gs pos="72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0846" y="1415561"/>
            <a:ext cx="4122005" cy="14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315" y="1456134"/>
            <a:ext cx="1948662" cy="314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 out of 10 males…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820846" y="3067279"/>
            <a:ext cx="4122005" cy="13881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594906" y="3587455"/>
            <a:ext cx="22410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2"/>
                </a:solidFill>
              </a:rPr>
              <a:t>2.3</a:t>
            </a:r>
            <a:r>
              <a:rPr lang="en-US" sz="2800" dirty="0">
                <a:solidFill>
                  <a:schemeClr val="bg2"/>
                </a:solidFill>
              </a:rPr>
              <a:t> females… </a:t>
            </a:r>
          </a:p>
        </p:txBody>
      </p:sp>
      <p:sp>
        <p:nvSpPr>
          <p:cNvPr id="170" name="Freeform: Shape 169"/>
          <p:cNvSpPr/>
          <p:nvPr/>
        </p:nvSpPr>
        <p:spPr>
          <a:xfrm>
            <a:off x="3016505" y="3217866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/>
          <p:cNvSpPr/>
          <p:nvPr/>
        </p:nvSpPr>
        <p:spPr>
          <a:xfrm>
            <a:off x="3550818" y="3217865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72"/>
          <p:cNvSpPr/>
          <p:nvPr/>
        </p:nvSpPr>
        <p:spPr>
          <a:xfrm>
            <a:off x="4090306" y="3217865"/>
            <a:ext cx="465200" cy="108693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60000">
                <a:schemeClr val="bg1"/>
              </a:gs>
              <a:gs pos="6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77" name="Freeform: Shape 176"/>
          <p:cNvSpPr>
            <a:spLocks noChangeAspect="1"/>
          </p:cNvSpPr>
          <p:nvPr/>
        </p:nvSpPr>
        <p:spPr>
          <a:xfrm>
            <a:off x="5292653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accent2"/>
              </a:gs>
              <a:gs pos="50000">
                <a:srgbClr val="1FBCEF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9" name="Freeform: Shape 178"/>
          <p:cNvSpPr>
            <a:spLocks noChangeAspect="1"/>
          </p:cNvSpPr>
          <p:nvPr/>
        </p:nvSpPr>
        <p:spPr>
          <a:xfrm>
            <a:off x="372626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80" name="Freeform: Shape 179"/>
          <p:cNvSpPr>
            <a:spLocks noChangeAspect="1"/>
          </p:cNvSpPr>
          <p:nvPr/>
        </p:nvSpPr>
        <p:spPr>
          <a:xfrm>
            <a:off x="3333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1" name="Freeform: Shape 180"/>
          <p:cNvSpPr>
            <a:spLocks noChangeAspect="1"/>
          </p:cNvSpPr>
          <p:nvPr/>
        </p:nvSpPr>
        <p:spPr>
          <a:xfrm>
            <a:off x="2940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3" name="Freeform: Shape 182"/>
          <p:cNvSpPr>
            <a:spLocks noChangeAspect="1"/>
          </p:cNvSpPr>
          <p:nvPr/>
        </p:nvSpPr>
        <p:spPr>
          <a:xfrm>
            <a:off x="4910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4" name="Freeform: Shape 183"/>
          <p:cNvSpPr>
            <a:spLocks noChangeAspect="1"/>
          </p:cNvSpPr>
          <p:nvPr/>
        </p:nvSpPr>
        <p:spPr>
          <a:xfrm>
            <a:off x="4517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5" name="Freeform: Shape 184"/>
          <p:cNvSpPr>
            <a:spLocks noChangeAspect="1"/>
          </p:cNvSpPr>
          <p:nvPr/>
        </p:nvSpPr>
        <p:spPr>
          <a:xfrm>
            <a:off x="4124521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6" name="Freeform: Shape 185"/>
          <p:cNvSpPr>
            <a:spLocks noChangeAspect="1"/>
          </p:cNvSpPr>
          <p:nvPr/>
        </p:nvSpPr>
        <p:spPr>
          <a:xfrm>
            <a:off x="6466805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7" name="Freeform: Shape 186"/>
          <p:cNvSpPr>
            <a:spLocks noChangeAspect="1"/>
          </p:cNvSpPr>
          <p:nvPr/>
        </p:nvSpPr>
        <p:spPr>
          <a:xfrm>
            <a:off x="6073889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8" name="Freeform: Shape 187"/>
          <p:cNvSpPr>
            <a:spLocks noChangeAspect="1"/>
          </p:cNvSpPr>
          <p:nvPr/>
        </p:nvSpPr>
        <p:spPr>
          <a:xfrm>
            <a:off x="5680974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2352E8-701A-40ED-B3F4-1052E73329EA}"/>
              </a:ext>
            </a:extLst>
          </p:cNvPr>
          <p:cNvSpPr>
            <a:spLocks noChangeAspect="1"/>
          </p:cNvSpPr>
          <p:nvPr/>
        </p:nvSpPr>
        <p:spPr>
          <a:xfrm>
            <a:off x="8767208" y="2515103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/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A3F4E2-49E7-4455-8885-51C71F0266E0}"/>
              </a:ext>
            </a:extLst>
          </p:cNvPr>
          <p:cNvGrpSpPr/>
          <p:nvPr/>
        </p:nvGrpSpPr>
        <p:grpSpPr>
          <a:xfrm>
            <a:off x="10224411" y="1415561"/>
            <a:ext cx="1733561" cy="4895235"/>
            <a:chOff x="10224411" y="1415561"/>
            <a:chExt cx="1733561" cy="489523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C7C852B-F847-4ECF-8F6C-717A1881A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24412" y="1415561"/>
              <a:ext cx="1733559" cy="393537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9E4B5E-5D03-4DAB-94CE-0596FFABB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1191" y="4455385"/>
              <a:ext cx="182880" cy="18288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ED1E54-2706-4031-9F29-967E346DB0E8}"/>
                </a:ext>
              </a:extLst>
            </p:cNvPr>
            <p:cNvGrpSpPr/>
            <p:nvPr/>
          </p:nvGrpSpPr>
          <p:grpSpPr>
            <a:xfrm>
              <a:off x="10224411" y="5393418"/>
              <a:ext cx="1733561" cy="917378"/>
              <a:chOff x="10224411" y="5393418"/>
              <a:chExt cx="1733561" cy="91737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F1AD812-6C5F-45B1-B40D-FF07E278E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412" y="5393418"/>
                <a:ext cx="1733560" cy="917378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F0DE47B-046D-43ED-B00E-63EAC36F8377}"/>
                  </a:ext>
                </a:extLst>
              </p:cNvPr>
              <p:cNvSpPr/>
              <p:nvPr/>
            </p:nvSpPr>
            <p:spPr>
              <a:xfrm>
                <a:off x="10224411" y="6097532"/>
                <a:ext cx="1733560" cy="17579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7A5769C-CC20-45E0-8D2D-DBA213880993}"/>
                  </a:ext>
                </a:extLst>
              </p:cNvPr>
              <p:cNvSpPr/>
              <p:nvPr/>
            </p:nvSpPr>
            <p:spPr>
              <a:xfrm>
                <a:off x="10787923" y="5505215"/>
                <a:ext cx="312458" cy="326014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D7C07AB-E8F6-413E-B138-5A2CE5F488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66145" y="5943250"/>
                <a:ext cx="182880" cy="18288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/>
                  <a:t>2</a:t>
                </a:r>
              </a:p>
            </p:txBody>
          </p:sp>
        </p:grp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65D0848-2ED7-4E56-977F-3884BCF005F3}"/>
              </a:ext>
            </a:extLst>
          </p:cNvPr>
          <p:cNvSpPr>
            <a:spLocks noChangeAspect="1"/>
          </p:cNvSpPr>
          <p:nvPr/>
        </p:nvSpPr>
        <p:spPr>
          <a:xfrm>
            <a:off x="9719436" y="3263232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DBA33A-2A20-4AC0-A658-A5E1A38BC0DB}"/>
              </a:ext>
            </a:extLst>
          </p:cNvPr>
          <p:cNvGrpSpPr/>
          <p:nvPr/>
        </p:nvGrpSpPr>
        <p:grpSpPr>
          <a:xfrm>
            <a:off x="5439364" y="4562022"/>
            <a:ext cx="1501817" cy="1662791"/>
            <a:chOff x="5317327" y="4648005"/>
            <a:chExt cx="1501817" cy="16627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1AABEB-7EDF-433E-B0D9-A4A7CC13ED1A}"/>
                </a:ext>
              </a:extLst>
            </p:cNvPr>
            <p:cNvGrpSpPr/>
            <p:nvPr/>
          </p:nvGrpSpPr>
          <p:grpSpPr>
            <a:xfrm>
              <a:off x="5547138" y="5810375"/>
              <a:ext cx="760243" cy="500421"/>
              <a:chOff x="4784305" y="5163779"/>
              <a:chExt cx="760243" cy="500421"/>
            </a:xfrm>
          </p:grpSpPr>
          <p:sp>
            <p:nvSpPr>
              <p:cNvPr id="7" name="Star: 5 Points 6">
                <a:extLst>
                  <a:ext uri="{FF2B5EF4-FFF2-40B4-BE49-F238E27FC236}">
                    <a16:creationId xmlns:a16="http://schemas.microsoft.com/office/drawing/2014/main" id="{F6EA534D-A2AB-4AE9-AB03-C8BCEC2BAD3D}"/>
                  </a:ext>
                </a:extLst>
              </p:cNvPr>
              <p:cNvSpPr/>
              <p:nvPr/>
            </p:nvSpPr>
            <p:spPr>
              <a:xfrm>
                <a:off x="4784305" y="5237657"/>
                <a:ext cx="426543" cy="426543"/>
              </a:xfrm>
              <a:prstGeom prst="star5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ylinder 18">
                <a:extLst>
                  <a:ext uri="{FF2B5EF4-FFF2-40B4-BE49-F238E27FC236}">
                    <a16:creationId xmlns:a16="http://schemas.microsoft.com/office/drawing/2014/main" id="{D0FBDE43-3BB4-47A1-8212-C6DCD8D925FD}"/>
                  </a:ext>
                </a:extLst>
              </p:cNvPr>
              <p:cNvSpPr/>
              <p:nvPr/>
            </p:nvSpPr>
            <p:spPr>
              <a:xfrm>
                <a:off x="5245964" y="5163779"/>
                <a:ext cx="298584" cy="500421"/>
              </a:xfrm>
              <a:prstGeom prst="can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9F2FA5-DD28-4E6D-A3D1-ECFED01828F6}"/>
                </a:ext>
              </a:extLst>
            </p:cNvPr>
            <p:cNvGrpSpPr/>
            <p:nvPr/>
          </p:nvGrpSpPr>
          <p:grpSpPr>
            <a:xfrm>
              <a:off x="5317327" y="4648005"/>
              <a:ext cx="1501817" cy="1043627"/>
              <a:chOff x="2957410" y="7251700"/>
              <a:chExt cx="1501817" cy="1043627"/>
            </a:xfrm>
          </p:grpSpPr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80D9FA1-CA43-4D5E-871B-D40A0738AA86}"/>
                  </a:ext>
                </a:extLst>
              </p:cNvPr>
              <p:cNvSpPr/>
              <p:nvPr/>
            </p:nvSpPr>
            <p:spPr>
              <a:xfrm>
                <a:off x="2957410" y="7251700"/>
                <a:ext cx="1501817" cy="1043627"/>
              </a:xfrm>
              <a:prstGeom prst="wedgeRectCallout">
                <a:avLst/>
              </a:prstGeom>
              <a:gradFill>
                <a:gsLst>
                  <a:gs pos="20000">
                    <a:schemeClr val="accent2"/>
                  </a:gs>
                  <a:gs pos="2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3252" tIns="46627" rIns="93252" bIns="466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A24C10-8D31-443A-80E9-F6F747C1DD32}"/>
                  </a:ext>
                </a:extLst>
              </p:cNvPr>
              <p:cNvSpPr txBox="1"/>
              <p:nvPr/>
            </p:nvSpPr>
            <p:spPr>
              <a:xfrm>
                <a:off x="2973125" y="7464330"/>
                <a:ext cx="1330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spc="30" dirty="0">
                    <a:solidFill>
                      <a:schemeClr val="bg1"/>
                    </a:solidFill>
                  </a:rPr>
                  <a:t>Works with any vector shape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34153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STACKED BAR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1561" y="1557728"/>
            <a:ext cx="158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12552750"/>
              </p:ext>
            </p:extLst>
          </p:nvPr>
        </p:nvGraphicFramePr>
        <p:xfrm>
          <a:off x="416262" y="2142503"/>
          <a:ext cx="5995568" cy="318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1BEBE4E-8135-4C4B-BF32-46599957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60176"/>
              </p:ext>
            </p:extLst>
          </p:nvPr>
        </p:nvGraphicFramePr>
        <p:xfrm>
          <a:off x="7177129" y="1389100"/>
          <a:ext cx="4901469" cy="372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percentage, click on the chart.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Design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within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Chart Tools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ribbon then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your %.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B2 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label is an editable text box overlaid on top 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specific elements by double clicking on the part of the element you want to change and adjusting the Fill.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Stacked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Color bar with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100% gray reference 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Enlarge and bold #’s for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added highlight and emphasis.  </a:t>
                      </a:r>
                      <a:b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of key numbers, double-click number to select,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372F910-B704-449E-A4A4-9A36963C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29" y="5383080"/>
            <a:ext cx="4901469" cy="11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305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3338</TotalTime>
  <Words>1407</Words>
  <Application>Microsoft Office PowerPoint</Application>
  <PresentationFormat>Widescreen</PresentationFormat>
  <Paragraphs>171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Montserrat</vt:lpstr>
      <vt:lpstr>Segoe UI</vt:lpstr>
      <vt:lpstr>Segoe UI Light</vt:lpstr>
      <vt:lpstr>Segoe UI Semibold</vt:lpstr>
      <vt:lpstr>1_Smart Graphics Sampler Neal Creative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PERCENT WITH PIE CHARTS</vt:lpstr>
      <vt:lpstr>Advanced: PIE IN PIECES │ what’s in the pie chart</vt:lpstr>
      <vt:lpstr>PERCENT WITH GRAPHICS</vt:lpstr>
      <vt:lpstr>STACKED BAR CHART</vt:lpstr>
      <vt:lpstr>ANIMATED LINE CHART</vt:lpstr>
      <vt:lpstr>ANIMATED LINE CHART</vt:lpstr>
      <vt:lpstr>QUICK START │ VISUAL MARKER GUIDE OF CHART ELEMENTS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SHAWN NOWAK</dc:creator>
  <cp:keywords/>
  <dc:description/>
  <cp:lastModifiedBy>SHAWN NOWAK</cp:lastModifiedBy>
  <cp:revision>15</cp:revision>
  <dcterms:created xsi:type="dcterms:W3CDTF">2020-02-22T18:19:06Z</dcterms:created>
  <dcterms:modified xsi:type="dcterms:W3CDTF">2020-02-25T01:58:34Z</dcterms:modified>
  <cp:category/>
</cp:coreProperties>
</file>