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0" r:id="rId2"/>
  </p:sldMasterIdLst>
  <p:notesMasterIdLst>
    <p:notesMasterId r:id="rId16"/>
  </p:notesMasterIdLst>
  <p:handoutMasterIdLst>
    <p:handoutMasterId r:id="rId17"/>
  </p:handoutMasterIdLst>
  <p:sldIdLst>
    <p:sldId id="278" r:id="rId3"/>
    <p:sldId id="302" r:id="rId4"/>
    <p:sldId id="303" r:id="rId5"/>
    <p:sldId id="300" r:id="rId6"/>
    <p:sldId id="301" r:id="rId7"/>
    <p:sldId id="295" r:id="rId8"/>
    <p:sldId id="281" r:id="rId9"/>
    <p:sldId id="297" r:id="rId10"/>
    <p:sldId id="285" r:id="rId11"/>
    <p:sldId id="292" r:id="rId12"/>
    <p:sldId id="294" r:id="rId13"/>
    <p:sldId id="293" r:id="rId14"/>
    <p:sldId id="304" r:id="rId1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8"/>
            <p14:sldId id="302"/>
            <p14:sldId id="303"/>
            <p14:sldId id="300"/>
            <p14:sldId id="301"/>
            <p14:sldId id="295"/>
            <p14:sldId id="281"/>
            <p14:sldId id="297"/>
            <p14:sldId id="285"/>
            <p14:sldId id="292"/>
            <p14:sldId id="294"/>
            <p14:sldId id="293"/>
            <p14:sldId id="304"/>
          </p14:sldIdLst>
        </p14:section>
        <p14:section name="Untitled Section" id="{1296B996-0434-4117-96AB-43A84F9BF36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NOWAK" initials="SN" lastIdx="1" clrIdx="0">
    <p:extLst>
      <p:ext uri="{19B8F6BF-5375-455C-9EA6-DF929625EA0E}">
        <p15:presenceInfo xmlns:p15="http://schemas.microsoft.com/office/powerpoint/2012/main" userId="98740e520287e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B0F0"/>
    <a:srgbClr val="FCCDB6"/>
    <a:srgbClr val="004568"/>
    <a:srgbClr val="0074AF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15" autoAdjust="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08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81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73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5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41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3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8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029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51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9417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66922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9933450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9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files.samhsa.gov/study-dataset/national-survey-drug-use-and-health-2018-nsduh-2018-ds0001-nid187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student-alcohol-consump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BDC8FA-EFFE-4983-A214-C6794E7447B7}"/>
              </a:ext>
            </a:extLst>
          </p:cNvPr>
          <p:cNvGrpSpPr/>
          <p:nvPr/>
        </p:nvGrpSpPr>
        <p:grpSpPr>
          <a:xfrm>
            <a:off x="830283" y="3051779"/>
            <a:ext cx="9562968" cy="1964249"/>
            <a:chOff x="5157585" y="2987926"/>
            <a:chExt cx="6704235" cy="15195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5157585" y="2987926"/>
              <a:ext cx="6704235" cy="321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2100" dirty="0"/>
                <a:t>By age 18, about 58.0 percent of teens have had at least 1 drink.</a:t>
              </a:r>
              <a:r>
                <a:rPr lang="en-US" sz="2100" baseline="30000" dirty="0"/>
                <a:t>1</a:t>
              </a:r>
              <a:endParaRPr lang="en-US" sz="21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5352396" y="3481907"/>
              <a:ext cx="5783837" cy="1025568"/>
              <a:chOff x="4655091" y="1852499"/>
              <a:chExt cx="5786229" cy="70141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97072" y="1896618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5786543" y="1857941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5228371" y="1855220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38" b="0" i="0" u="none" strike="noStrike" kern="1200" cap="none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</a:t>
                </a: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4655091" y="1852499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7444707" y="1869697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80000">
                    <a:srgbClr val="FF0000"/>
                  </a:gs>
                  <a:gs pos="80000">
                    <a:srgbClr val="00B050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6899359" y="1857941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6336539" y="1855221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83931" y="1883984"/>
                <a:ext cx="457389" cy="657299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      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61607" y="1891298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739284" y="1896618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93483" y="1253704"/>
            <a:ext cx="5001852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Student Alcohol Consumption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674E2-E82B-436B-9378-31674AEDD904}"/>
              </a:ext>
            </a:extLst>
          </p:cNvPr>
          <p:cNvSpPr txBox="1"/>
          <p:nvPr/>
        </p:nvSpPr>
        <p:spPr>
          <a:xfrm>
            <a:off x="2143838" y="5478094"/>
            <a:ext cx="97179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 Methodology: Population prevalence estimates (%) are weighted by the person-level analysis weight and derived from the Center for Behavioral Health Statistics and Quality National Survey on Drug Use and Health 2018 (NSDUH-2018-DS0001) Public-Use File Dataset. Lifetime alcohol use is defined as ever, even once, having had a drink of any type of alcoholic beverage (a can or bottle of beer, a glass of wine or a wine cooler, a shot of distilled spirits, or a mixed drink with distilled spirits in it), not counting a sip or two from a drink. </a:t>
            </a:r>
            <a:r>
              <a:rPr lang="en-US" sz="1100" u="sng" dirty="0">
                <a:hlinkClick r:id="rId3"/>
              </a:rPr>
              <a:t>https://www.datafiles.samhsa.gov/study-dataset/national-survey-drug-use-and-health-2018-nsduh-2018-ds0001-nid18758.</a:t>
            </a:r>
            <a:r>
              <a:rPr lang="en-US" sz="1100" dirty="0"/>
              <a:t> Accessed 11/18/19.</a:t>
            </a:r>
          </a:p>
        </p:txBody>
      </p:sp>
    </p:spTree>
    <p:extLst>
      <p:ext uri="{BB962C8B-B14F-4D97-AF65-F5344CB8AC3E}">
        <p14:creationId xmlns:p14="http://schemas.microsoft.com/office/powerpoint/2010/main" val="16418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957D4-89DF-4CBC-A1AF-343C3044315A}"/>
              </a:ext>
            </a:extLst>
          </p:cNvPr>
          <p:cNvSpPr txBox="1"/>
          <p:nvPr/>
        </p:nvSpPr>
        <p:spPr>
          <a:xfrm>
            <a:off x="399244" y="1718518"/>
            <a:ext cx="361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Weekend Drinking Model with 5 outputs.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(acc = .3620)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(Predicted 2 out of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073F9-45E3-4073-A443-CF8619E391F0}"/>
              </a:ext>
            </a:extLst>
          </p:cNvPr>
          <p:cNvSpPr txBox="1"/>
          <p:nvPr/>
        </p:nvSpPr>
        <p:spPr>
          <a:xfrm>
            <a:off x="5640946" y="295570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61C05-EDDD-4697-9881-49EF94D8D8B7}"/>
              </a:ext>
            </a:extLst>
          </p:cNvPr>
          <p:cNvSpPr txBox="1"/>
          <p:nvPr/>
        </p:nvSpPr>
        <p:spPr>
          <a:xfrm>
            <a:off x="399244" y="4684689"/>
            <a:ext cx="361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Weekend Drinking Model with 2 outputs.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(acc = .6564)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(Predicted 2 out of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4E68F-877F-4747-9A1C-86099C94D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6" y="4133164"/>
            <a:ext cx="5910251" cy="2428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3AB71-367C-4280-B41E-6EB297214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6" y="1442021"/>
            <a:ext cx="5910251" cy="24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957D4-89DF-4CBC-A1AF-343C3044315A}"/>
              </a:ext>
            </a:extLst>
          </p:cNvPr>
          <p:cNvSpPr txBox="1"/>
          <p:nvPr/>
        </p:nvSpPr>
        <p:spPr>
          <a:xfrm>
            <a:off x="399244" y="1718518"/>
            <a:ext cx="361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Combined (Weekday/Weekend) Drinking Model with 5 outputs.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(acc = .5337)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(Predicted 2 out of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073F9-45E3-4073-A443-CF8619E391F0}"/>
              </a:ext>
            </a:extLst>
          </p:cNvPr>
          <p:cNvSpPr txBox="1"/>
          <p:nvPr/>
        </p:nvSpPr>
        <p:spPr>
          <a:xfrm>
            <a:off x="5640946" y="295570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61C05-EDDD-4697-9881-49EF94D8D8B7}"/>
              </a:ext>
            </a:extLst>
          </p:cNvPr>
          <p:cNvSpPr txBox="1"/>
          <p:nvPr/>
        </p:nvSpPr>
        <p:spPr>
          <a:xfrm>
            <a:off x="399244" y="4684689"/>
            <a:ext cx="361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Combined (Weekday/Weekend) Drinking Model with 2 outputs.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(acc = .8344)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(Predicted 4 out of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D37B5-5220-4EA3-9280-FB9404744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7" y="1478598"/>
            <a:ext cx="5910251" cy="2428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A0D5C-C644-414C-BBEC-0491A92A2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7" y="4165362"/>
            <a:ext cx="5910251" cy="2428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A1BC4-22FB-4320-A2BD-6FD1376A0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7" y="1478598"/>
            <a:ext cx="5910251" cy="24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107439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Tableau</a:t>
            </a: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C51E6-7E7F-4385-AAA0-12FB8822A366}"/>
              </a:ext>
            </a:extLst>
          </p:cNvPr>
          <p:cNvSpPr txBox="1"/>
          <p:nvPr/>
        </p:nvSpPr>
        <p:spPr>
          <a:xfrm>
            <a:off x="1412358" y="2637696"/>
            <a:ext cx="9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 compiled our data, we used Tableau to visualize our final results…</a:t>
            </a:r>
          </a:p>
        </p:txBody>
      </p:sp>
    </p:spTree>
    <p:extLst>
      <p:ext uri="{BB962C8B-B14F-4D97-AF65-F5344CB8AC3E}">
        <p14:creationId xmlns:p14="http://schemas.microsoft.com/office/powerpoint/2010/main" val="4329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8A99A-96D9-4DBB-A57E-C884DC10FB09}"/>
              </a:ext>
            </a:extLst>
          </p:cNvPr>
          <p:cNvSpPr txBox="1"/>
          <p:nvPr/>
        </p:nvSpPr>
        <p:spPr>
          <a:xfrm>
            <a:off x="3299637" y="2083981"/>
            <a:ext cx="5592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CHEERS!!!</a:t>
            </a:r>
          </a:p>
        </p:txBody>
      </p:sp>
    </p:spTree>
    <p:extLst>
      <p:ext uri="{BB962C8B-B14F-4D97-AF65-F5344CB8AC3E}">
        <p14:creationId xmlns:p14="http://schemas.microsoft.com/office/powerpoint/2010/main" val="3311757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190500"/>
            <a:ext cx="12192000" cy="9525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– Compilation and Cleanup</a:t>
            </a:r>
            <a:endParaRPr kumimoji="0" lang="en-US" sz="4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073F9-45E3-4073-A443-CF8619E391F0}"/>
              </a:ext>
            </a:extLst>
          </p:cNvPr>
          <p:cNvSpPr txBox="1"/>
          <p:nvPr/>
        </p:nvSpPr>
        <p:spPr>
          <a:xfrm>
            <a:off x="1171575" y="1660301"/>
            <a:ext cx="967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Student Alcohol Consumption – Found on Kaggle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https://www.kaggle.com/uciml/student-alcohol-consumption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data set breaks down students in 2 classes, a math and a Portuguese language class.  Each student’s family demographics, such as family size, parents’ education levels &amp; jobs, home location (urban or rural), as well as other outside inputs such as support from family and school, internet access and whether the student attended nursery school.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used the “weekday alcohol consumption” and “weekend alcohol consumption” data the students reported (1-5 scale).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Initially broke output values to match level scale students used to self-evaluate drinking habits on weekdays and weekends (1-5 scale with 5 being more likely).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After running a few models we decided to look at changing our outputs to a binary model where we took 4’s and 5’s binned together.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also combined the weekend and weekday data to form a new data set of a combined drinking score for each student.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9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13335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Models</a:t>
            </a:r>
            <a:endParaRPr kumimoji="0" lang="en-US" sz="4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FF741-A628-4E6E-9E6F-A9F975870CE9}"/>
              </a:ext>
            </a:extLst>
          </p:cNvPr>
          <p:cNvSpPr/>
          <p:nvPr/>
        </p:nvSpPr>
        <p:spPr>
          <a:xfrm>
            <a:off x="380999" y="1450316"/>
            <a:ext cx="112490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Decision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KNN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Deep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looked at sorting the data by students who live in the city and those who live in the county.  We then ran models on those to see if there was a significant difference.  We did not see a noticeable accuracy difference.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Ran Weekend, Weekday and Combined Weekday/Weekend to see what sort of accuracy difference we could notice.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Examined how different outputs affected the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4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13335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Issues In Cleanup Process</a:t>
            </a:r>
            <a:endParaRPr kumimoji="0" lang="en-US" sz="4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FF741-A628-4E6E-9E6F-A9F975870CE9}"/>
              </a:ext>
            </a:extLst>
          </p:cNvPr>
          <p:cNvSpPr/>
          <p:nvPr/>
        </p:nvSpPr>
        <p:spPr>
          <a:xfrm>
            <a:off x="761999" y="1498883"/>
            <a:ext cx="11249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Encoding our 5 category output names which messed up in some of the reporting on Deep Learning and Grid Search (affect how we could transfer those to Tableau).  By-passed it by putting letter in front of each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2AD9A-E09D-4106-9B19-334B3954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87" y="2311402"/>
            <a:ext cx="7858425" cy="28836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0E3072-7440-4ADD-BD2C-EACC97D5331C}"/>
              </a:ext>
            </a:extLst>
          </p:cNvPr>
          <p:cNvSpPr/>
          <p:nvPr/>
        </p:nvSpPr>
        <p:spPr>
          <a:xfrm>
            <a:off x="761999" y="5359117"/>
            <a:ext cx="7400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Another issue was we test/trained spilt before we encoded</a:t>
            </a:r>
          </a:p>
        </p:txBody>
      </p:sp>
    </p:spTree>
    <p:extLst>
      <p:ext uri="{BB962C8B-B14F-4D97-AF65-F5344CB8AC3E}">
        <p14:creationId xmlns:p14="http://schemas.microsoft.com/office/powerpoint/2010/main" val="20258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13335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Initial Categorizing</a:t>
            </a:r>
            <a:endParaRPr kumimoji="0" lang="en-US" sz="4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FF741-A628-4E6E-9E6F-A9F975870CE9}"/>
              </a:ext>
            </a:extLst>
          </p:cNvPr>
          <p:cNvSpPr/>
          <p:nvPr/>
        </p:nvSpPr>
        <p:spPr>
          <a:xfrm>
            <a:off x="761999" y="1498883"/>
            <a:ext cx="11249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Initially the 5 categories were: Not at all, Slightly, Moderately, Very &amp; Extremely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4A8CF-10BD-4FD8-8191-61022E70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9" y="2189691"/>
            <a:ext cx="7126842" cy="120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A0F59-E73E-4ECA-8B1C-3EEC4CCE8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51" t="40269" r="33835" b="44928"/>
          <a:stretch/>
        </p:blipFill>
        <p:spPr>
          <a:xfrm>
            <a:off x="2281824" y="4822520"/>
            <a:ext cx="6926893" cy="10534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C01093-D0FD-4805-9118-7176767971AA}"/>
              </a:ext>
            </a:extLst>
          </p:cNvPr>
          <p:cNvSpPr/>
          <p:nvPr/>
        </p:nvSpPr>
        <p:spPr>
          <a:xfrm>
            <a:off x="761999" y="4000359"/>
            <a:ext cx="9820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Decided to narrow outputs to Not Concerned and Concerned to see what effect that would have on our models</a:t>
            </a:r>
          </a:p>
        </p:txBody>
      </p:sp>
    </p:spTree>
    <p:extLst>
      <p:ext uri="{BB962C8B-B14F-4D97-AF65-F5344CB8AC3E}">
        <p14:creationId xmlns:p14="http://schemas.microsoft.com/office/powerpoint/2010/main" val="337216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130711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Categorizing for Better Results</a:t>
            </a:r>
            <a:endParaRPr kumimoji="0" lang="en-US" sz="4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FF741-A628-4E6E-9E6F-A9F975870CE9}"/>
              </a:ext>
            </a:extLst>
          </p:cNvPr>
          <p:cNvSpPr/>
          <p:nvPr/>
        </p:nvSpPr>
        <p:spPr>
          <a:xfrm>
            <a:off x="761999" y="1498883"/>
            <a:ext cx="11249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Wanted to run with 4’s and 5’s as the level to set “Concern”, however data was too limited at that level.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C1465-D32D-4E2C-B2C3-AE225C919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5" t="43267" r="31883" b="43975"/>
          <a:stretch/>
        </p:blipFill>
        <p:spPr>
          <a:xfrm>
            <a:off x="2251162" y="2147441"/>
            <a:ext cx="7327725" cy="874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16A133-B8DB-4D40-AFA9-EFB8EF7768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7" t="50466" r="32024" b="36114"/>
          <a:stretch/>
        </p:blipFill>
        <p:spPr>
          <a:xfrm>
            <a:off x="2432138" y="4580089"/>
            <a:ext cx="7327724" cy="874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EAC099-27E9-497F-82A9-0BF998AFB56D}"/>
              </a:ext>
            </a:extLst>
          </p:cNvPr>
          <p:cNvSpPr/>
          <p:nvPr/>
        </p:nvSpPr>
        <p:spPr>
          <a:xfrm>
            <a:off x="761999" y="3860425"/>
            <a:ext cx="8231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Decided to run on 3’s, 4’s and 5’s to get better model.</a:t>
            </a:r>
          </a:p>
        </p:txBody>
      </p:sp>
    </p:spTree>
    <p:extLst>
      <p:ext uri="{BB962C8B-B14F-4D97-AF65-F5344CB8AC3E}">
        <p14:creationId xmlns:p14="http://schemas.microsoft.com/office/powerpoint/2010/main" val="15519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-20" dirty="0">
                <a:solidFill>
                  <a:srgbClr val="FFFFFF"/>
                </a:solidFill>
              </a:rPr>
              <a:t>Decision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1810C-BCCC-4D4F-BE29-D5A529FA6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8" t="35486" r="35551" b="30694"/>
          <a:stretch/>
        </p:blipFill>
        <p:spPr>
          <a:xfrm>
            <a:off x="4327302" y="1549431"/>
            <a:ext cx="6887364" cy="231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1E31F-310C-472F-AFD5-B1CAD317B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8" t="42381" r="35141" b="22329"/>
          <a:stretch/>
        </p:blipFill>
        <p:spPr>
          <a:xfrm>
            <a:off x="4327302" y="4149470"/>
            <a:ext cx="6887364" cy="2318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7957D4-89DF-4CBC-A1AF-343C3044315A}"/>
              </a:ext>
            </a:extLst>
          </p:cNvPr>
          <p:cNvSpPr txBox="1"/>
          <p:nvPr/>
        </p:nvSpPr>
        <p:spPr>
          <a:xfrm>
            <a:off x="399244" y="1718518"/>
            <a:ext cx="361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and random forest accuracy with five category output.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073F9-45E3-4073-A443-CF8619E391F0}"/>
              </a:ext>
            </a:extLst>
          </p:cNvPr>
          <p:cNvSpPr txBox="1"/>
          <p:nvPr/>
        </p:nvSpPr>
        <p:spPr>
          <a:xfrm>
            <a:off x="5640946" y="295570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61C05-EDDD-4697-9881-49EF94D8D8B7}"/>
              </a:ext>
            </a:extLst>
          </p:cNvPr>
          <p:cNvSpPr txBox="1"/>
          <p:nvPr/>
        </p:nvSpPr>
        <p:spPr>
          <a:xfrm>
            <a:off x="399244" y="4493152"/>
            <a:ext cx="36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and random forest accuracy with binary output</a:t>
            </a:r>
          </a:p>
        </p:txBody>
      </p:sp>
    </p:spTree>
    <p:extLst>
      <p:ext uri="{BB962C8B-B14F-4D97-AF65-F5344CB8AC3E}">
        <p14:creationId xmlns:p14="http://schemas.microsoft.com/office/powerpoint/2010/main" val="852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97872-8A3B-4567-A759-D9502DD12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6895"/>
            <a:ext cx="12192000" cy="2591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B5305-40EB-4960-967E-13C14FEE9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387"/>
            <a:ext cx="12192000" cy="20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957D4-89DF-4CBC-A1AF-343C3044315A}"/>
              </a:ext>
            </a:extLst>
          </p:cNvPr>
          <p:cNvSpPr txBox="1"/>
          <p:nvPr/>
        </p:nvSpPr>
        <p:spPr>
          <a:xfrm>
            <a:off x="399244" y="1718518"/>
            <a:ext cx="3618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Weekday Drinking Model with 5 outputs.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(acc = .5890)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(Predicted 1 out of 3)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073F9-45E3-4073-A443-CF8619E391F0}"/>
              </a:ext>
            </a:extLst>
          </p:cNvPr>
          <p:cNvSpPr txBox="1"/>
          <p:nvPr/>
        </p:nvSpPr>
        <p:spPr>
          <a:xfrm>
            <a:off x="5640946" y="295570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61C05-EDDD-4697-9881-49EF94D8D8B7}"/>
              </a:ext>
            </a:extLst>
          </p:cNvPr>
          <p:cNvSpPr txBox="1"/>
          <p:nvPr/>
        </p:nvSpPr>
        <p:spPr>
          <a:xfrm>
            <a:off x="399244" y="4684689"/>
            <a:ext cx="361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Weekday Drinking Model with 2 outputs.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(acc = .8528)</a:t>
            </a:r>
          </a:p>
          <a:p>
            <a:pPr lvl="0">
              <a:defRPr/>
            </a:pPr>
            <a:r>
              <a:rPr lang="en-US" dirty="0">
                <a:solidFill>
                  <a:srgbClr val="FFFFFF"/>
                </a:solidFill>
              </a:rPr>
              <a:t>(Predicted 3 out of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8C25A-3FB7-4581-9156-3423FE37D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8" y="4165362"/>
            <a:ext cx="5910251" cy="2428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D37B5-5220-4EA3-9280-FB9404744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67" y="1478598"/>
            <a:ext cx="5910251" cy="24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2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6245</TotalTime>
  <Words>950</Words>
  <Application>Microsoft Office PowerPoint</Application>
  <PresentationFormat>Widescreen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1_Smart Graphics Sampler Neal Creative</vt:lpstr>
      <vt:lpstr>2_Smart Graphics Sampler Neal Creative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SHAWN NOWAK</dc:creator>
  <cp:keywords/>
  <dc:description/>
  <cp:lastModifiedBy>SHAWN NOWAK</cp:lastModifiedBy>
  <cp:revision>22</cp:revision>
  <dcterms:created xsi:type="dcterms:W3CDTF">2020-02-22T18:19:06Z</dcterms:created>
  <dcterms:modified xsi:type="dcterms:W3CDTF">2020-02-27T02:30:38Z</dcterms:modified>
  <cp:category/>
</cp:coreProperties>
</file>