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9" r:id="rId1"/>
  </p:sldMasterIdLst>
  <p:notesMasterIdLst>
    <p:notesMasterId r:id="rId22"/>
  </p:notesMasterIdLst>
  <p:handoutMasterIdLst>
    <p:handoutMasterId r:id="rId23"/>
  </p:handoutMasterIdLst>
  <p:sldIdLst>
    <p:sldId id="256" r:id="rId2"/>
    <p:sldId id="284" r:id="rId3"/>
    <p:sldId id="285" r:id="rId4"/>
    <p:sldId id="288" r:id="rId5"/>
    <p:sldId id="289" r:id="rId6"/>
    <p:sldId id="290" r:id="rId7"/>
    <p:sldId id="291" r:id="rId8"/>
    <p:sldId id="303" r:id="rId9"/>
    <p:sldId id="306" r:id="rId10"/>
    <p:sldId id="319" r:id="rId11"/>
    <p:sldId id="320" r:id="rId12"/>
    <p:sldId id="292" r:id="rId13"/>
    <p:sldId id="307" r:id="rId14"/>
    <p:sldId id="299" r:id="rId15"/>
    <p:sldId id="301" r:id="rId16"/>
    <p:sldId id="326" r:id="rId17"/>
    <p:sldId id="323" r:id="rId18"/>
    <p:sldId id="325" r:id="rId19"/>
    <p:sldId id="310"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4"/>
            <p14:sldId id="285"/>
            <p14:sldId id="288"/>
            <p14:sldId id="289"/>
            <p14:sldId id="290"/>
            <p14:sldId id="291"/>
            <p14:sldId id="303"/>
            <p14:sldId id="306"/>
            <p14:sldId id="319"/>
            <p14:sldId id="320"/>
            <p14:sldId id="292"/>
            <p14:sldId id="307"/>
            <p14:sldId id="299"/>
            <p14:sldId id="301"/>
            <p14:sldId id="326"/>
            <p14:sldId id="323"/>
            <p14:sldId id="325"/>
            <p14:sldId id="310"/>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EA443"/>
    <a:srgbClr val="FF9B45"/>
    <a:srgbClr val="F8CFB6"/>
    <a:srgbClr val="992319"/>
    <a:srgbClr val="923922"/>
    <a:srgbClr val="F8CAB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2" autoAdjust="0"/>
    <p:restoredTop sz="94241" autoAdjust="0"/>
  </p:normalViewPr>
  <p:slideViewPr>
    <p:cSldViewPr snapToGrid="0">
      <p:cViewPr varScale="1">
        <p:scale>
          <a:sx n="70" d="100"/>
          <a:sy n="70" d="100"/>
        </p:scale>
        <p:origin x="77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19-05-2024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19-05-2024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4FBF1FD7-F871-4287-9FD7-374C40DDA3ED}" type="datetime1">
              <a:rPr lang="en-IN" smtClean="0"/>
              <a:t>19-05-2024</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19-05-2024</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3455185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3606458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5620533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4728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19-05-2024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95835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59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2290942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280040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8698809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0D3D5-4A6C-44EE-A8DC-3E702259EB8C}" type="datetime1">
              <a:rPr lang="en-IN" smtClean="0"/>
              <a:t>19-05-2024</a:t>
            </a:fld>
            <a:endParaRPr lang="en-US" dirty="0"/>
          </a:p>
        </p:txBody>
      </p:sp>
      <p:sp>
        <p:nvSpPr>
          <p:cNvPr id="8" name="Footer Placeholder 7"/>
          <p:cNvSpPr>
            <a:spLocks noGrp="1"/>
          </p:cNvSpPr>
          <p:nvPr>
            <p:ph type="ftr" sz="quarter" idx="11"/>
          </p:nvPr>
        </p:nvSpPr>
        <p:spPr/>
        <p:txBody>
          <a:bodyPr/>
          <a:lstStyle/>
          <a:p>
            <a:r>
              <a:rPr lang="en-US"/>
              <a:t>Eco-Fertilization</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797428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0D3D5-4A6C-44EE-A8DC-3E702259EB8C}" type="datetime1">
              <a:rPr lang="en-IN" smtClean="0"/>
              <a:t>19-05-2024</a:t>
            </a:fld>
            <a:endParaRPr lang="en-US" dirty="0"/>
          </a:p>
        </p:txBody>
      </p:sp>
      <p:sp>
        <p:nvSpPr>
          <p:cNvPr id="4" name="Footer Placeholder 3"/>
          <p:cNvSpPr>
            <a:spLocks noGrp="1"/>
          </p:cNvSpPr>
          <p:nvPr>
            <p:ph type="ftr" sz="quarter" idx="11"/>
          </p:nvPr>
        </p:nvSpPr>
        <p:spPr/>
        <p:txBody>
          <a:bodyPr/>
          <a:lstStyle/>
          <a:p>
            <a:r>
              <a:rPr lang="en-US"/>
              <a:t>Eco-Fertilization</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3195569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0D3D5-4A6C-44EE-A8DC-3E702259EB8C}" type="datetime1">
              <a:rPr lang="en-IN" smtClean="0"/>
              <a:t>19-05-2024</a:t>
            </a:fld>
            <a:endParaRPr lang="en-US" dirty="0"/>
          </a:p>
        </p:txBody>
      </p:sp>
      <p:sp>
        <p:nvSpPr>
          <p:cNvPr id="3" name="Footer Placeholder 2"/>
          <p:cNvSpPr>
            <a:spLocks noGrp="1"/>
          </p:cNvSpPr>
          <p:nvPr>
            <p:ph type="ftr" sz="quarter" idx="11"/>
          </p:nvPr>
        </p:nvSpPr>
        <p:spPr/>
        <p:txBody>
          <a:bodyPr/>
          <a:lstStyle/>
          <a:p>
            <a:r>
              <a:rPr lang="en-US"/>
              <a:t>Eco-Fertilization</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4784530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459509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49101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0D3D5-4A6C-44EE-A8DC-3E702259EB8C}" type="datetime1">
              <a:rPr lang="en-IN" smtClean="0"/>
              <a:t>19-05-2024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57E215DD-44D9-D37C-9DD8-2B46B945013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D1B64810-E621-5D20-E393-83D7A6C77AC6}"/>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3216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78"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801B653-9260-4D06-B35C-CC3530C990A8}"/>
              </a:ext>
            </a:extLst>
          </p:cNvPr>
          <p:cNvSpPr txBox="1">
            <a:spLocks/>
          </p:cNvSpPr>
          <p:nvPr/>
        </p:nvSpPr>
        <p:spPr>
          <a:xfrm>
            <a:off x="8210611" y="4368252"/>
            <a:ext cx="3565753"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Presented by :</a:t>
            </a:r>
          </a:p>
          <a:p>
            <a:pPr>
              <a:lnSpc>
                <a:spcPct val="120000"/>
              </a:lnSpc>
              <a:spcBef>
                <a:spcPts val="600"/>
              </a:spcBef>
              <a:spcAft>
                <a:spcPts val="600"/>
              </a:spcAft>
            </a:pPr>
            <a:r>
              <a:rPr lang="en-US" sz="1800">
                <a:solidFill>
                  <a:schemeClr val="bg1"/>
                </a:solidFill>
                <a:latin typeface="Times New Roman" panose="02020603050405020304" pitchFamily="18" charset="0"/>
                <a:cs typeface="Times New Roman" panose="02020603050405020304" pitchFamily="18" charset="0"/>
              </a:rPr>
              <a:t>RANJITH KUMARAN G </a:t>
            </a:r>
            <a:r>
              <a:rPr lang="en-US" sz="1800" dirty="0">
                <a:solidFill>
                  <a:schemeClr val="bg1"/>
                </a:solidFill>
                <a:latin typeface="Times New Roman" panose="02020603050405020304" pitchFamily="18" charset="0"/>
                <a:cs typeface="Times New Roman" panose="02020603050405020304" pitchFamily="18" charset="0"/>
              </a:rPr>
              <a:t>(210701209)</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SAKTHIVEL SP (210701224)</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SAM LAWRANCE V (210701225)</a:t>
            </a: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415636" y="4918365"/>
            <a:ext cx="5041267" cy="165941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Under the Guidance</a:t>
            </a:r>
          </a:p>
          <a:p>
            <a:pPr algn="ctr">
              <a:lnSpc>
                <a:spcPct val="100000"/>
              </a:lnSpc>
              <a:spcBef>
                <a:spcPts val="400"/>
              </a:spcBef>
              <a:spcAft>
                <a:spcPts val="400"/>
              </a:spcAft>
            </a:pPr>
            <a:r>
              <a:rPr lang="en-IN" sz="1800" dirty="0" err="1">
                <a:solidFill>
                  <a:schemeClr val="bg1"/>
                </a:solidFill>
                <a:latin typeface="Times New Roman" panose="02020603050405020304" pitchFamily="18" charset="0"/>
                <a:cs typeface="Times New Roman" panose="02020603050405020304" pitchFamily="18" charset="0"/>
              </a:rPr>
              <a:t>Mr.Vijay</a:t>
            </a:r>
            <a:r>
              <a:rPr lang="en-IN" sz="1800" dirty="0">
                <a:solidFill>
                  <a:schemeClr val="bg1"/>
                </a:solidFill>
                <a:latin typeface="Times New Roman" panose="02020603050405020304" pitchFamily="18" charset="0"/>
                <a:cs typeface="Times New Roman" panose="02020603050405020304" pitchFamily="18" charset="0"/>
              </a:rPr>
              <a:t> K B.Tech., M.</a:t>
            </a:r>
            <a:r>
              <a:rPr lang="en-IN" sz="1800">
                <a:solidFill>
                  <a:schemeClr val="bg1"/>
                </a:solidFill>
                <a:latin typeface="Times New Roman" panose="02020603050405020304" pitchFamily="18" charset="0"/>
                <a:cs typeface="Times New Roman" panose="02020603050405020304" pitchFamily="18" charset="0"/>
              </a:rPr>
              <a:t>E.,</a:t>
            </a:r>
            <a:endParaRPr lang="en-IN" sz="1800" dirty="0">
              <a:solidFill>
                <a:schemeClr val="bg1"/>
              </a:solidFill>
              <a:latin typeface="Times New Roman" panose="02020603050405020304" pitchFamily="18" charset="0"/>
              <a:cs typeface="Times New Roman" panose="02020603050405020304" pitchFamily="18" charset="0"/>
            </a:endParaRPr>
          </a:p>
          <a:p>
            <a:pPr algn="ctr">
              <a:lnSpc>
                <a:spcPct val="100000"/>
              </a:lnSpc>
              <a:spcBef>
                <a:spcPts val="400"/>
              </a:spcBef>
              <a:spcAft>
                <a:spcPts val="400"/>
              </a:spcAft>
            </a:pPr>
            <a:r>
              <a:rPr lang="en-IN" sz="1800">
                <a:solidFill>
                  <a:schemeClr val="bg1"/>
                </a:solidFill>
                <a:latin typeface="Times New Roman" panose="02020603050405020304" pitchFamily="18" charset="0"/>
                <a:cs typeface="Times New Roman" panose="02020603050405020304" pitchFamily="18" charset="0"/>
              </a:rPr>
              <a:t>Assistant </a:t>
            </a:r>
            <a:r>
              <a:rPr lang="en-IN" sz="1800" dirty="0">
                <a:solidFill>
                  <a:schemeClr val="bg1"/>
                </a:solidFill>
                <a:latin typeface="Times New Roman" panose="02020603050405020304" pitchFamily="18" charset="0"/>
                <a:cs typeface="Times New Roman" panose="02020603050405020304" pitchFamily="18" charset="0"/>
              </a:rPr>
              <a:t>Professor (SG)</a:t>
            </a:r>
          </a:p>
        </p:txBody>
      </p:sp>
      <p:sp>
        <p:nvSpPr>
          <p:cNvPr id="6" name="TextBox 5">
            <a:extLst>
              <a:ext uri="{FF2B5EF4-FFF2-40B4-BE49-F238E27FC236}">
                <a16:creationId xmlns:a16="http://schemas.microsoft.com/office/drawing/2014/main" id="{8D5E5CA4-8061-A471-7485-CF6179BD02F2}"/>
              </a:ext>
            </a:extLst>
          </p:cNvPr>
          <p:cNvSpPr txBox="1"/>
          <p:nvPr/>
        </p:nvSpPr>
        <p:spPr>
          <a:xfrm>
            <a:off x="1130709" y="2392057"/>
            <a:ext cx="9930581" cy="646331"/>
          </a:xfrm>
          <a:prstGeom prst="rect">
            <a:avLst/>
          </a:prstGeom>
          <a:noFill/>
        </p:spPr>
        <p:txBody>
          <a:bodyPr wrap="square">
            <a:spAutoFit/>
          </a:bodyPr>
          <a:lstStyle/>
          <a:p>
            <a:pPr algn="ctr"/>
            <a:r>
              <a:rPr lang="en-US" sz="3600" b="1" i="0" u="none" strike="noStrike" dirty="0">
                <a:solidFill>
                  <a:schemeClr val="bg1"/>
                </a:solidFill>
                <a:effectLst/>
                <a:highlight>
                  <a:srgbClr val="D24726"/>
                </a:highlight>
                <a:latin typeface="Times New Roman" panose="02020603050405020304" pitchFamily="18" charset="0"/>
              </a:rPr>
              <a:t>AI – DIET MEAL PLAN</a:t>
            </a:r>
            <a:r>
              <a:rPr lang="en-US" b="1" i="0" u="none" strike="noStrike" spc="-10" dirty="0">
                <a:solidFill>
                  <a:schemeClr val="bg1"/>
                </a:solidFill>
                <a:highlight>
                  <a:srgbClr val="D24726"/>
                </a:highlight>
                <a:latin typeface="Times New Roman" panose="02020603050405020304" pitchFamily="18" charset="0"/>
              </a:rPr>
              <a:t> </a:t>
            </a:r>
            <a:r>
              <a:rPr lang="en-US" sz="3600" b="1" spc="-10" dirty="0">
                <a:solidFill>
                  <a:schemeClr val="bg1"/>
                </a:solidFill>
                <a:highlight>
                  <a:srgbClr val="D24726"/>
                </a:highlight>
                <a:latin typeface="Times New Roman" panose="02020603050405020304" pitchFamily="18" charset="0"/>
              </a:rPr>
              <a:t>GENERATOR</a:t>
            </a:r>
            <a:endParaRPr lang="en-US" sz="3600" b="1" i="0" u="none" strike="noStrike" dirty="0">
              <a:solidFill>
                <a:schemeClr val="bg1"/>
              </a:solidFill>
              <a:effectLst/>
              <a:highlight>
                <a:srgbClr val="D24726"/>
              </a:highlight>
              <a:latin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t>IMPLEMENTATION MODEL</a:t>
            </a:r>
            <a:endParaRPr lang="en-IN" dirty="0"/>
          </a:p>
        </p:txBody>
      </p:sp>
      <p:sp>
        <p:nvSpPr>
          <p:cNvPr id="13" name="Rectangle 12">
            <a:extLst>
              <a:ext uri="{FF2B5EF4-FFF2-40B4-BE49-F238E27FC236}">
                <a16:creationId xmlns:a16="http://schemas.microsoft.com/office/drawing/2014/main" id="{E52B1A5D-B189-78FB-946F-556DC3C74C2D}"/>
              </a:ext>
            </a:extLst>
          </p:cNvPr>
          <p:cNvSpPr/>
          <p:nvPr/>
        </p:nvSpPr>
        <p:spPr>
          <a:xfrm>
            <a:off x="539496" y="1340068"/>
            <a:ext cx="1607876" cy="461665"/>
          </a:xfrm>
          <a:prstGeom prst="rect">
            <a:avLst/>
          </a:prstGeom>
        </p:spPr>
        <p:txBody>
          <a:bodyPr wrap="none">
            <a:spAutoFit/>
          </a:bodyPr>
          <a:lstStyle/>
          <a:p>
            <a:r>
              <a:rPr lang="en-US" sz="2400" b="1" dirty="0">
                <a:cs typeface="Segoe UI Light" panose="020B0502040204020203" pitchFamily="34" charset="0"/>
              </a:rPr>
              <a:t>Flowchart :</a:t>
            </a:r>
            <a:endParaRPr lang="en-US" sz="2400" dirty="0"/>
          </a:p>
        </p:txBody>
      </p:sp>
      <p:pic>
        <p:nvPicPr>
          <p:cNvPr id="3" name="Picture 2">
            <a:extLst>
              <a:ext uri="{FF2B5EF4-FFF2-40B4-BE49-F238E27FC236}">
                <a16:creationId xmlns:a16="http://schemas.microsoft.com/office/drawing/2014/main" id="{5ECB9A69-F379-6186-757B-F2AC7A34F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679" y="1340068"/>
            <a:ext cx="3275330" cy="5191125"/>
          </a:xfrm>
          <a:prstGeom prst="rect">
            <a:avLst/>
          </a:prstGeom>
        </p:spPr>
      </p:pic>
    </p:spTree>
    <p:extLst>
      <p:ext uri="{BB962C8B-B14F-4D97-AF65-F5344CB8AC3E}">
        <p14:creationId xmlns:p14="http://schemas.microsoft.com/office/powerpoint/2010/main" val="264511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b="1" dirty="0"/>
              <a:t>IMPLEMENTATION MODEL</a:t>
            </a:r>
            <a:endParaRPr lang="en-IN" b="1" dirty="0"/>
          </a:p>
        </p:txBody>
      </p:sp>
      <p:sp>
        <p:nvSpPr>
          <p:cNvPr id="12" name="TextBox 11">
            <a:extLst>
              <a:ext uri="{FF2B5EF4-FFF2-40B4-BE49-F238E27FC236}">
                <a16:creationId xmlns:a16="http://schemas.microsoft.com/office/drawing/2014/main" id="{06A62D6A-9313-1C34-F726-7696B4CE2984}"/>
              </a:ext>
            </a:extLst>
          </p:cNvPr>
          <p:cNvSpPr txBox="1"/>
          <p:nvPr/>
        </p:nvSpPr>
        <p:spPr>
          <a:xfrm>
            <a:off x="521207" y="1444299"/>
            <a:ext cx="10960639" cy="170456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AI Diet Meal Plan Generator uses user inputs to analyze dietary needs and preferences, generating personalized weekly meal plans. It features secure data storage, a comprehensive recipe database, and integration with health apps. Automated reminders and continuous feedback refine plans, ensuring balanced nutrition and adherence to health goals.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0550844-2270-6103-E4AE-0A4C3C01F4BC}"/>
              </a:ext>
            </a:extLst>
          </p:cNvPr>
          <p:cNvPicPr>
            <a:picLocks noGrp="1" noChangeAspect="1"/>
          </p:cNvPicPr>
          <p:nvPr>
            <p:ph sz="quarter" idx="10"/>
          </p:nvPr>
        </p:nvPicPr>
        <p:blipFill>
          <a:blip r:embed="rId2"/>
          <a:stretch>
            <a:fillRect/>
          </a:stretch>
        </p:blipFill>
        <p:spPr>
          <a:xfrm>
            <a:off x="3322333" y="3089533"/>
            <a:ext cx="5263883" cy="3167103"/>
          </a:xfrm>
        </p:spPr>
      </p:pic>
    </p:spTree>
    <p:extLst>
      <p:ext uri="{BB962C8B-B14F-4D97-AF65-F5344CB8AC3E}">
        <p14:creationId xmlns:p14="http://schemas.microsoft.com/office/powerpoint/2010/main" val="227013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PREPARATION</a:t>
            </a:r>
          </a:p>
        </p:txBody>
      </p:sp>
      <p:sp>
        <p:nvSpPr>
          <p:cNvPr id="11" name="Rectangle 10">
            <a:extLst>
              <a:ext uri="{FF2B5EF4-FFF2-40B4-BE49-F238E27FC236}">
                <a16:creationId xmlns:a16="http://schemas.microsoft.com/office/drawing/2014/main" id="{7BF16911-44E9-4CDE-FC8C-FD34FBF254DD}"/>
              </a:ext>
            </a:extLst>
          </p:cNvPr>
          <p:cNvSpPr/>
          <p:nvPr/>
        </p:nvSpPr>
        <p:spPr>
          <a:xfrm>
            <a:off x="539496" y="1340068"/>
            <a:ext cx="1515158" cy="307777"/>
          </a:xfrm>
          <a:prstGeom prst="rect">
            <a:avLst/>
          </a:prstGeom>
        </p:spPr>
        <p:txBody>
          <a:bodyPr wrap="none">
            <a:spAutoFit/>
          </a:bodyPr>
          <a:lstStyle/>
          <a:p>
            <a:r>
              <a:rPr lang="en-US" sz="1400" b="1" dirty="0">
                <a:cs typeface="Segoe UI Light" panose="020B0502040204020203" pitchFamily="34" charset="0"/>
              </a:rPr>
              <a:t>Actual Dataset :</a:t>
            </a:r>
            <a:endParaRPr lang="en-US" sz="1400" dirty="0"/>
          </a:p>
        </p:txBody>
      </p:sp>
      <p:sp>
        <p:nvSpPr>
          <p:cNvPr id="2" name="Rectangle 1">
            <a:extLst>
              <a:ext uri="{FF2B5EF4-FFF2-40B4-BE49-F238E27FC236}">
                <a16:creationId xmlns:a16="http://schemas.microsoft.com/office/drawing/2014/main" id="{BB7B7F1A-F951-BE09-C078-8B16D1F77B23}"/>
              </a:ext>
            </a:extLst>
          </p:cNvPr>
          <p:cNvSpPr/>
          <p:nvPr/>
        </p:nvSpPr>
        <p:spPr>
          <a:xfrm>
            <a:off x="5352286" y="1907023"/>
            <a:ext cx="5574794" cy="1023165"/>
          </a:xfrm>
          <a:prstGeom prst="rect">
            <a:avLst/>
          </a:prstGeom>
        </p:spPr>
        <p:txBody>
          <a:bodyPr wrap="square">
            <a:spAutoFit/>
          </a:bodyPr>
          <a:lstStyle/>
          <a:p>
            <a:pPr algn="just">
              <a:lnSpc>
                <a:spcPct val="150000"/>
              </a:lnSpc>
              <a:spcAft>
                <a:spcPts val="600"/>
              </a:spcAft>
            </a:pPr>
            <a:r>
              <a:rPr lang="en-US" sz="1400" dirty="0">
                <a:solidFill>
                  <a:srgbClr val="202124"/>
                </a:solidFill>
                <a:latin typeface="Times New Roman" panose="02020603050405020304" pitchFamily="18" charset="0"/>
                <a:cs typeface="Times New Roman" panose="02020603050405020304" pitchFamily="18" charset="0"/>
              </a:rPr>
              <a:t>User data, dietary preferences, and health goals are collected and securely stored. Nutritional data for foods and recipes is compiled, ensuring accurate analysis for personalized meal plan generation.</a:t>
            </a:r>
            <a:endParaRPr lang="en-IN" sz="1400" dirty="0">
              <a:solidFill>
                <a:srgbClr val="202124"/>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35AAE61-FAEC-B509-4CEA-4020E7451CD2}"/>
              </a:ext>
            </a:extLst>
          </p:cNvPr>
          <p:cNvSpPr/>
          <p:nvPr/>
        </p:nvSpPr>
        <p:spPr>
          <a:xfrm>
            <a:off x="1793054" y="6184291"/>
            <a:ext cx="1867114" cy="307777"/>
          </a:xfrm>
          <a:prstGeom prst="rect">
            <a:avLst/>
          </a:prstGeom>
        </p:spPr>
        <p:txBody>
          <a:bodyPr wrap="none">
            <a:spAutoFit/>
          </a:bodyPr>
          <a:lstStyle/>
          <a:p>
            <a:r>
              <a:rPr lang="en-US" sz="1400" b="1" dirty="0">
                <a:cs typeface="Segoe UI Light" panose="020B0502040204020203" pitchFamily="34" charset="0"/>
              </a:rPr>
              <a:t>Customized Dataset</a:t>
            </a:r>
            <a:endParaRPr lang="en-US" sz="1400" dirty="0"/>
          </a:p>
        </p:txBody>
      </p:sp>
      <p:pic>
        <p:nvPicPr>
          <p:cNvPr id="8" name="Picture 7">
            <a:extLst>
              <a:ext uri="{FF2B5EF4-FFF2-40B4-BE49-F238E27FC236}">
                <a16:creationId xmlns:a16="http://schemas.microsoft.com/office/drawing/2014/main" id="{F35DC186-F688-FE3F-A0B3-4DED1782A71B}"/>
              </a:ext>
            </a:extLst>
          </p:cNvPr>
          <p:cNvPicPr>
            <a:picLocks noChangeAspect="1"/>
          </p:cNvPicPr>
          <p:nvPr/>
        </p:nvPicPr>
        <p:blipFill>
          <a:blip r:embed="rId2"/>
          <a:stretch>
            <a:fillRect/>
          </a:stretch>
        </p:blipFill>
        <p:spPr>
          <a:xfrm>
            <a:off x="855605" y="1911123"/>
            <a:ext cx="4141910" cy="4273168"/>
          </a:xfrm>
          <a:prstGeom prst="rect">
            <a:avLst/>
          </a:prstGeom>
        </p:spPr>
      </p:pic>
    </p:spTree>
    <p:extLst>
      <p:ext uri="{BB962C8B-B14F-4D97-AF65-F5344CB8AC3E}">
        <p14:creationId xmlns:p14="http://schemas.microsoft.com/office/powerpoint/2010/main" val="1877394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9D6-DAD0-B8C6-1E34-9DF0ECA88E3F}"/>
              </a:ext>
            </a:extLst>
          </p:cNvPr>
          <p:cNvSpPr>
            <a:spLocks noGrp="1"/>
          </p:cNvSpPr>
          <p:nvPr>
            <p:ph type="title"/>
          </p:nvPr>
        </p:nvSpPr>
        <p:spPr/>
        <p:txBody>
          <a:bodyPr/>
          <a:lstStyle/>
          <a:p>
            <a:r>
              <a:rPr lang="en-US" dirty="0"/>
              <a:t>Data Description</a:t>
            </a:r>
            <a:endParaRPr lang="en-IN" dirty="0"/>
          </a:p>
        </p:txBody>
      </p:sp>
      <p:sp>
        <p:nvSpPr>
          <p:cNvPr id="8" name="Rectangle 7">
            <a:extLst>
              <a:ext uri="{FF2B5EF4-FFF2-40B4-BE49-F238E27FC236}">
                <a16:creationId xmlns:a16="http://schemas.microsoft.com/office/drawing/2014/main" id="{C2CEFEEF-7FC1-3BB5-E4ED-EA2E9242482B}"/>
              </a:ext>
            </a:extLst>
          </p:cNvPr>
          <p:cNvSpPr/>
          <p:nvPr/>
        </p:nvSpPr>
        <p:spPr>
          <a:xfrm>
            <a:off x="600968" y="1604793"/>
            <a:ext cx="2161688" cy="323165"/>
          </a:xfrm>
          <a:prstGeom prst="rect">
            <a:avLst/>
          </a:prstGeom>
        </p:spPr>
        <p:txBody>
          <a:bodyPr wrap="square">
            <a:spAutoFit/>
          </a:bodyPr>
          <a:lstStyle/>
          <a:p>
            <a:pPr algn="just">
              <a:lnSpc>
                <a:spcPts val="1800"/>
              </a:lnSpc>
              <a:spcAft>
                <a:spcPts val="600"/>
              </a:spcAft>
            </a:pPr>
            <a:r>
              <a:rPr lang="en-IN" b="1" dirty="0">
                <a:solidFill>
                  <a:srgbClr val="202124"/>
                </a:solidFill>
                <a:latin typeface="Times New Roman" panose="02020603050405020304" pitchFamily="18" charset="0"/>
                <a:cs typeface="Times New Roman" panose="02020603050405020304" pitchFamily="18" charset="0"/>
              </a:rPr>
              <a:t>Input Features :</a:t>
            </a:r>
          </a:p>
        </p:txBody>
      </p:sp>
      <p:sp>
        <p:nvSpPr>
          <p:cNvPr id="10" name="Rectangle 9">
            <a:extLst>
              <a:ext uri="{FF2B5EF4-FFF2-40B4-BE49-F238E27FC236}">
                <a16:creationId xmlns:a16="http://schemas.microsoft.com/office/drawing/2014/main" id="{311F06D7-3A91-8B62-22EA-8EFC2AD510FD}"/>
              </a:ext>
            </a:extLst>
          </p:cNvPr>
          <p:cNvSpPr/>
          <p:nvPr/>
        </p:nvSpPr>
        <p:spPr>
          <a:xfrm>
            <a:off x="600968" y="2085708"/>
            <a:ext cx="6458200" cy="1831271"/>
          </a:xfrm>
          <a:prstGeom prst="rect">
            <a:avLst/>
          </a:prstGeom>
        </p:spPr>
        <p:txBody>
          <a:bodyPr wrap="square">
            <a:spAutoFit/>
          </a:bodyPr>
          <a:lstStyle/>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Age, gender, weight, height, and activity </a:t>
            </a:r>
            <a:r>
              <a:rPr lang="en-US" sz="1400" dirty="0" err="1">
                <a:solidFill>
                  <a:prstClr val="black">
                    <a:lumMod val="75000"/>
                    <a:lumOff val="25000"/>
                  </a:prstClr>
                </a:solidFill>
                <a:latin typeface="Times New Roman" panose="02020603050405020304" pitchFamily="18" charset="0"/>
                <a:cs typeface="Times New Roman" panose="02020603050405020304" pitchFamily="18" charset="0"/>
              </a:rPr>
              <a:t>level.Temperature</a:t>
            </a: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 : </a:t>
            </a:r>
            <a:r>
              <a:rPr lang="en-IN" sz="1400" dirty="0">
                <a:latin typeface="Times New Roman" panose="02020603050405020304" pitchFamily="18" charset="0"/>
                <a:cs typeface="Times New Roman" panose="02020603050405020304" pitchFamily="18" charset="0"/>
              </a:rPr>
              <a:t>temperature in degree Celsius</a:t>
            </a: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Vegan, vegetarian, pescatarian, gluten-free, etc.</a:t>
            </a:r>
          </a:p>
          <a:p>
            <a:pPr marL="171450" indent="-171450">
              <a:lnSpc>
                <a:spcPct val="150000"/>
              </a:lnSpc>
              <a:spcAft>
                <a:spcPts val="600"/>
              </a:spcAft>
              <a:buFont typeface="Wingdings" pitchFamily="2" charset="2"/>
              <a:buChar char="Ø"/>
            </a:pPr>
            <a:r>
              <a:rPr lang="en-US" sz="1400" dirty="0">
                <a:latin typeface="Times New Roman" panose="02020603050405020304" pitchFamily="18" charset="0"/>
                <a:cs typeface="Times New Roman" panose="02020603050405020304" pitchFamily="18" charset="0"/>
              </a:rPr>
              <a:t>Weight loss, muscle gain, maintenance, and managing specific conditions like diabetes.</a:t>
            </a: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38936F9-2C25-F9E6-BFCF-80872F5F1C12}"/>
              </a:ext>
            </a:extLst>
          </p:cNvPr>
          <p:cNvSpPr/>
          <p:nvPr/>
        </p:nvSpPr>
        <p:spPr>
          <a:xfrm>
            <a:off x="600968" y="3990090"/>
            <a:ext cx="2203704" cy="323165"/>
          </a:xfrm>
          <a:prstGeom prst="rect">
            <a:avLst/>
          </a:prstGeom>
        </p:spPr>
        <p:txBody>
          <a:bodyPr wrap="square">
            <a:spAutoFit/>
          </a:bodyPr>
          <a:lstStyle/>
          <a:p>
            <a:pPr algn="just">
              <a:lnSpc>
                <a:spcPts val="1800"/>
              </a:lnSpc>
              <a:spcAft>
                <a:spcPts val="600"/>
              </a:spcAft>
            </a:pPr>
            <a:r>
              <a:rPr lang="en-IN" b="1" dirty="0">
                <a:solidFill>
                  <a:srgbClr val="202124"/>
                </a:solidFill>
                <a:latin typeface="Times New Roman" panose="02020603050405020304" pitchFamily="18" charset="0"/>
                <a:cs typeface="Times New Roman" panose="02020603050405020304" pitchFamily="18" charset="0"/>
              </a:rPr>
              <a:t>Output Features :</a:t>
            </a:r>
          </a:p>
        </p:txBody>
      </p:sp>
      <p:sp>
        <p:nvSpPr>
          <p:cNvPr id="15" name="Rectangle 14">
            <a:extLst>
              <a:ext uri="{FF2B5EF4-FFF2-40B4-BE49-F238E27FC236}">
                <a16:creationId xmlns:a16="http://schemas.microsoft.com/office/drawing/2014/main" id="{6F0B8627-896A-08ED-341F-38D4ADB52896}"/>
              </a:ext>
            </a:extLst>
          </p:cNvPr>
          <p:cNvSpPr/>
          <p:nvPr/>
        </p:nvSpPr>
        <p:spPr>
          <a:xfrm>
            <a:off x="610876" y="4475030"/>
            <a:ext cx="6096000" cy="1023165"/>
          </a:xfrm>
          <a:prstGeom prst="rect">
            <a:avLst/>
          </a:prstGeom>
        </p:spPr>
        <p:txBody>
          <a:bodyPr>
            <a:spAutoFit/>
          </a:bodyPr>
          <a:lstStyle/>
          <a:p>
            <a:pPr marL="171450" indent="-171450">
              <a:lnSpc>
                <a:spcPct val="150000"/>
              </a:lnSpc>
              <a:buFont typeface="Wingdings" pitchFamily="2" charset="2"/>
              <a:buChar char="Ø"/>
            </a:pPr>
            <a:r>
              <a:rPr lang="en-US" sz="1400" dirty="0">
                <a:latin typeface="Times New Roman" panose="02020603050405020304" pitchFamily="18" charset="0"/>
                <a:cs typeface="Times New Roman" panose="02020603050405020304" pitchFamily="18" charset="0"/>
              </a:rPr>
              <a:t>Weekly meal plans tailored to individual dietary needs and </a:t>
            </a:r>
            <a:r>
              <a:rPr lang="en-US" sz="1400" dirty="0" err="1">
                <a:latin typeface="Times New Roman" panose="02020603050405020304" pitchFamily="18" charset="0"/>
                <a:cs typeface="Times New Roman" panose="02020603050405020304" pitchFamily="18" charset="0"/>
              </a:rPr>
              <a:t>preferences.</a:t>
            </a:r>
            <a:r>
              <a:rPr lang="en-US" sz="1400" dirty="0" err="1">
                <a:solidFill>
                  <a:prstClr val="black">
                    <a:lumMod val="75000"/>
                    <a:lumOff val="25000"/>
                  </a:prstClr>
                </a:solidFill>
                <a:latin typeface="Times New Roman" panose="02020603050405020304" pitchFamily="18" charset="0"/>
                <a:cs typeface="Times New Roman" panose="02020603050405020304" pitchFamily="18" charset="0"/>
              </a:rPr>
              <a:t>Label</a:t>
            </a: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nSpc>
                <a:spcPct val="150000"/>
              </a:lnSpc>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Detailed breakdown of daily caloric intake and macronutrient</a:t>
            </a:r>
          </a:p>
          <a:p>
            <a:pPr marL="171450" indent="-171450">
              <a:lnSpc>
                <a:spcPct val="150000"/>
              </a:lnSpc>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Comprehensive list of ingredients needed</a:t>
            </a:r>
          </a:p>
        </p:txBody>
      </p:sp>
    </p:spTree>
    <p:extLst>
      <p:ext uri="{BB962C8B-B14F-4D97-AF65-F5344CB8AC3E}">
        <p14:creationId xmlns:p14="http://schemas.microsoft.com/office/powerpoint/2010/main" val="343329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Implementation Algorithm</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2558380" cy="502482"/>
          </a:xfrm>
        </p:spPr>
        <p:txBody>
          <a:bodyPr>
            <a:noAutofit/>
          </a:bodyPr>
          <a:lstStyle/>
          <a:p>
            <a:pPr marL="0" lvl="1" indent="0">
              <a:buNone/>
            </a:pPr>
            <a:r>
              <a:rPr lang="en-US" sz="1400" b="1" dirty="0"/>
              <a:t>Random Forest Regression :</a:t>
            </a:r>
            <a:endParaRPr lang="en-IN" sz="1400" b="1" dirty="0"/>
          </a:p>
        </p:txBody>
      </p:sp>
      <p:sp>
        <p:nvSpPr>
          <p:cNvPr id="7" name="TextBox 6">
            <a:extLst>
              <a:ext uri="{FF2B5EF4-FFF2-40B4-BE49-F238E27FC236}">
                <a16:creationId xmlns:a16="http://schemas.microsoft.com/office/drawing/2014/main" id="{A6C2DC45-F049-1E66-B555-366006C460CF}"/>
              </a:ext>
            </a:extLst>
          </p:cNvPr>
          <p:cNvSpPr txBox="1"/>
          <p:nvPr/>
        </p:nvSpPr>
        <p:spPr>
          <a:xfrm>
            <a:off x="7035868" y="1831959"/>
            <a:ext cx="4418770" cy="26389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Reinforcement learning optimizes meal plans by receiving user feedback on generated plans. The AI adapts and improves its recommendations through rewards for successful meals and adjustments for disliked options. This continuous learning process ensures increasingly personalized and effective meal plans aligned with users' evolving dietary preferences and health goals..</a:t>
            </a:r>
          </a:p>
        </p:txBody>
      </p:sp>
      <p:pic>
        <p:nvPicPr>
          <p:cNvPr id="5" name="Picture 4">
            <a:extLst>
              <a:ext uri="{FF2B5EF4-FFF2-40B4-BE49-F238E27FC236}">
                <a16:creationId xmlns:a16="http://schemas.microsoft.com/office/drawing/2014/main" id="{D768630A-7680-6135-7F77-99E0B63C70F9}"/>
              </a:ext>
            </a:extLst>
          </p:cNvPr>
          <p:cNvPicPr>
            <a:picLocks noChangeAspect="1"/>
          </p:cNvPicPr>
          <p:nvPr/>
        </p:nvPicPr>
        <p:blipFill>
          <a:blip r:embed="rId2"/>
          <a:stretch>
            <a:fillRect/>
          </a:stretch>
        </p:blipFill>
        <p:spPr>
          <a:xfrm>
            <a:off x="925932" y="2051477"/>
            <a:ext cx="5170067" cy="3829400"/>
          </a:xfrm>
          <a:prstGeom prst="rect">
            <a:avLst/>
          </a:prstGeom>
        </p:spPr>
      </p:pic>
    </p:spTree>
    <p:extLst>
      <p:ext uri="{BB962C8B-B14F-4D97-AF65-F5344CB8AC3E}">
        <p14:creationId xmlns:p14="http://schemas.microsoft.com/office/powerpoint/2010/main" val="166410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Results</a:t>
            </a:r>
          </a:p>
        </p:txBody>
      </p:sp>
      <p:sp>
        <p:nvSpPr>
          <p:cNvPr id="8" name="TextBox 7">
            <a:extLst>
              <a:ext uri="{FF2B5EF4-FFF2-40B4-BE49-F238E27FC236}">
                <a16:creationId xmlns:a16="http://schemas.microsoft.com/office/drawing/2014/main" id="{E9A87650-AEA9-4F89-8464-51E904F065F6}"/>
              </a:ext>
            </a:extLst>
          </p:cNvPr>
          <p:cNvSpPr txBox="1"/>
          <p:nvPr/>
        </p:nvSpPr>
        <p:spPr>
          <a:xfrm>
            <a:off x="5173311" y="5919729"/>
            <a:ext cx="1742785" cy="261610"/>
          </a:xfrm>
          <a:prstGeom prst="rect">
            <a:avLst/>
          </a:prstGeom>
          <a:noFill/>
        </p:spPr>
        <p:txBody>
          <a:bodyPr wrap="none" rtlCol="0">
            <a:spAutoFit/>
          </a:bodyPr>
          <a:lstStyle/>
          <a:p>
            <a:r>
              <a:rPr lang="en-US" sz="1100" dirty="0"/>
              <a:t>Homepage of meal planner</a:t>
            </a:r>
            <a:endParaRPr lang="en-GB" sz="1100" dirty="0"/>
          </a:p>
        </p:txBody>
      </p:sp>
      <p:pic>
        <p:nvPicPr>
          <p:cNvPr id="4" name="Picture 3">
            <a:extLst>
              <a:ext uri="{FF2B5EF4-FFF2-40B4-BE49-F238E27FC236}">
                <a16:creationId xmlns:a16="http://schemas.microsoft.com/office/drawing/2014/main" id="{B7171CC4-81FA-601D-3BC4-F81EB7401786}"/>
              </a:ext>
            </a:extLst>
          </p:cNvPr>
          <p:cNvPicPr>
            <a:picLocks noChangeAspect="1"/>
          </p:cNvPicPr>
          <p:nvPr/>
        </p:nvPicPr>
        <p:blipFill>
          <a:blip r:embed="rId2"/>
          <a:stretch>
            <a:fillRect/>
          </a:stretch>
        </p:blipFill>
        <p:spPr>
          <a:xfrm>
            <a:off x="3364029" y="1695894"/>
            <a:ext cx="5463941" cy="4033448"/>
          </a:xfrm>
          <a:prstGeom prst="rect">
            <a:avLst/>
          </a:prstGeom>
        </p:spPr>
      </p:pic>
    </p:spTree>
    <p:extLst>
      <p:ext uri="{BB962C8B-B14F-4D97-AF65-F5344CB8AC3E}">
        <p14:creationId xmlns:p14="http://schemas.microsoft.com/office/powerpoint/2010/main" val="428650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DC3-D7A9-4DD0-B15C-89311672E649}"/>
              </a:ext>
            </a:extLst>
          </p:cNvPr>
          <p:cNvSpPr>
            <a:spLocks noGrp="1"/>
          </p:cNvSpPr>
          <p:nvPr>
            <p:ph type="title"/>
          </p:nvPr>
        </p:nvSpPr>
        <p:spPr/>
        <p:txBody>
          <a:bodyPr/>
          <a:lstStyle/>
          <a:p>
            <a:r>
              <a:rPr lang="en-IN" dirty="0"/>
              <a:t>Results</a:t>
            </a:r>
            <a:endParaRPr lang="en-GB" dirty="0"/>
          </a:p>
        </p:txBody>
      </p:sp>
      <p:sp>
        <p:nvSpPr>
          <p:cNvPr id="8" name="TextBox 7">
            <a:extLst>
              <a:ext uri="{FF2B5EF4-FFF2-40B4-BE49-F238E27FC236}">
                <a16:creationId xmlns:a16="http://schemas.microsoft.com/office/drawing/2014/main" id="{E41C1273-0309-4D4B-BF51-77438B752F5A}"/>
              </a:ext>
            </a:extLst>
          </p:cNvPr>
          <p:cNvSpPr txBox="1"/>
          <p:nvPr/>
        </p:nvSpPr>
        <p:spPr>
          <a:xfrm>
            <a:off x="2623930" y="5353360"/>
            <a:ext cx="875561" cy="261610"/>
          </a:xfrm>
          <a:prstGeom prst="rect">
            <a:avLst/>
          </a:prstGeom>
          <a:noFill/>
        </p:spPr>
        <p:txBody>
          <a:bodyPr wrap="none" rtlCol="0">
            <a:spAutoFit/>
          </a:bodyPr>
          <a:lstStyle/>
          <a:p>
            <a:r>
              <a:rPr lang="en-US" sz="1100" dirty="0"/>
              <a:t>Input Form</a:t>
            </a:r>
            <a:endParaRPr lang="en-GB" sz="1100" dirty="0"/>
          </a:p>
        </p:txBody>
      </p:sp>
      <p:sp>
        <p:nvSpPr>
          <p:cNvPr id="10" name="TextBox 9">
            <a:extLst>
              <a:ext uri="{FF2B5EF4-FFF2-40B4-BE49-F238E27FC236}">
                <a16:creationId xmlns:a16="http://schemas.microsoft.com/office/drawing/2014/main" id="{7CABFFBA-B571-4A6B-8546-E19734EC87E7}"/>
              </a:ext>
            </a:extLst>
          </p:cNvPr>
          <p:cNvSpPr txBox="1"/>
          <p:nvPr/>
        </p:nvSpPr>
        <p:spPr>
          <a:xfrm>
            <a:off x="7547113" y="5345665"/>
            <a:ext cx="2699778" cy="538609"/>
          </a:xfrm>
          <a:prstGeom prst="rect">
            <a:avLst/>
          </a:prstGeom>
          <a:noFill/>
        </p:spPr>
        <p:txBody>
          <a:bodyPr wrap="none" rtlCol="0">
            <a:spAutoFit/>
          </a:bodyPr>
          <a:lstStyle/>
          <a:p>
            <a:r>
              <a:rPr lang="en-US" sz="1100" dirty="0"/>
              <a:t>Details filled using the drop-down menu</a:t>
            </a:r>
            <a:endParaRPr lang="en-GB" sz="1100" dirty="0"/>
          </a:p>
          <a:p>
            <a:endParaRPr lang="en-GB" dirty="0"/>
          </a:p>
        </p:txBody>
      </p:sp>
      <p:pic>
        <p:nvPicPr>
          <p:cNvPr id="4" name="Picture 3">
            <a:extLst>
              <a:ext uri="{FF2B5EF4-FFF2-40B4-BE49-F238E27FC236}">
                <a16:creationId xmlns:a16="http://schemas.microsoft.com/office/drawing/2014/main" id="{FDDCFF5C-FF31-4EA5-6D9B-8087AAD87935}"/>
              </a:ext>
            </a:extLst>
          </p:cNvPr>
          <p:cNvPicPr>
            <a:picLocks noChangeAspect="1"/>
          </p:cNvPicPr>
          <p:nvPr/>
        </p:nvPicPr>
        <p:blipFill>
          <a:blip r:embed="rId2"/>
          <a:stretch>
            <a:fillRect/>
          </a:stretch>
        </p:blipFill>
        <p:spPr>
          <a:xfrm>
            <a:off x="521207" y="1916381"/>
            <a:ext cx="5434350" cy="3317257"/>
          </a:xfrm>
          <a:prstGeom prst="rect">
            <a:avLst/>
          </a:prstGeom>
        </p:spPr>
      </p:pic>
      <p:pic>
        <p:nvPicPr>
          <p:cNvPr id="6" name="Picture 5">
            <a:extLst>
              <a:ext uri="{FF2B5EF4-FFF2-40B4-BE49-F238E27FC236}">
                <a16:creationId xmlns:a16="http://schemas.microsoft.com/office/drawing/2014/main" id="{ACD6F7FC-0146-D353-046C-96181055F8FA}"/>
              </a:ext>
            </a:extLst>
          </p:cNvPr>
          <p:cNvPicPr>
            <a:picLocks noChangeAspect="1"/>
          </p:cNvPicPr>
          <p:nvPr/>
        </p:nvPicPr>
        <p:blipFill>
          <a:blip r:embed="rId3"/>
          <a:stretch>
            <a:fillRect/>
          </a:stretch>
        </p:blipFill>
        <p:spPr>
          <a:xfrm>
            <a:off x="6251897" y="1256262"/>
            <a:ext cx="5290210" cy="4052273"/>
          </a:xfrm>
          <a:prstGeom prst="rect">
            <a:avLst/>
          </a:prstGeom>
        </p:spPr>
      </p:pic>
    </p:spTree>
    <p:extLst>
      <p:ext uri="{BB962C8B-B14F-4D97-AF65-F5344CB8AC3E}">
        <p14:creationId xmlns:p14="http://schemas.microsoft.com/office/powerpoint/2010/main" val="69164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657224"/>
            <a:ext cx="11042905" cy="3977640"/>
          </a:xfrm>
        </p:spPr>
        <p:txBody>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In future iterations, the AI-Diet Meal Generator could incorporate additional features such as real-time nutritional tracking, meal planning automation, and integration with wearable devices or health monitoring apps to provide users with deeper insights into their dietary habits and overall health. Furthermore, leveraging advancements in natural language processing and user interaction technologies could enable more seamless and intuitive interactions, enhancing the user experience. Additionally, expanding the platform's capabilities to include personalized grocery shopping recommendations, meal preparation tips, and community-driven recipe sharing could further enrich the user experience and foster a supportive ecosystem for healthy living. Overall, these enhancements aim to continuously improve the effectiveness, usability, and impact of the AI-Diet Meal Generator in promoting healthier lifestyles and empowering individuals to make informed dietary choice.</a:t>
            </a:r>
            <a:endParaRPr lang="en-IN" dirty="0"/>
          </a:p>
        </p:txBody>
      </p:sp>
    </p:spTree>
    <p:extLst>
      <p:ext uri="{BB962C8B-B14F-4D97-AF65-F5344CB8AC3E}">
        <p14:creationId xmlns:p14="http://schemas.microsoft.com/office/powerpoint/2010/main" val="350904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6" y="1657224"/>
            <a:ext cx="11124184" cy="3977640"/>
          </a:xfrm>
        </p:spPr>
        <p:txBody>
          <a:bodyPr>
            <a:normAutofit/>
          </a:bodyPr>
          <a:lstStyle/>
          <a:p>
            <a:pPr marL="114300" marR="228600" indent="0" algn="just" rtl="0">
              <a:lnSpc>
                <a:spcPct val="150000"/>
              </a:lnSpc>
              <a:spcBef>
                <a:spcPts val="500"/>
              </a:spcBef>
              <a:spcAft>
                <a:spcPts val="0"/>
              </a:spcAft>
              <a:buNone/>
            </a:pPr>
            <a:r>
              <a:rPr lang="en-US" sz="1800" dirty="0">
                <a:effectLst/>
                <a:latin typeface="Times New Roman" panose="02020603050405020304" pitchFamily="18" charset="0"/>
                <a:ea typeface="Times New Roman" panose="02020603050405020304" pitchFamily="18" charset="0"/>
              </a:rPr>
              <a:t>In conclusion, the AI-Diet Meal Generator represents a pioneering solution in the realm of dietary planning, harnessing the power of artificial intelligence to revolutionize the way individuals approach meal selection and consumption. By providing personalized meal recommendations tailored to individual preferences and nutritional needs, the platform empowers users to make informed dietary choices that align with their health objectives and lifestyle constraints. Through its intuitive interface, diverse recipe options, and ongoing feedback mechanisms, the AI-Diet Meal Generator facilitates the cultivation of sustainable dietary habits, ultimately promoting improved health outcomes and enhancing overall well-being in users' lives.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0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rmAutofit fontScale="70000" lnSpcReduction="20000"/>
          </a:bodyPr>
          <a:lstStyle/>
          <a:p>
            <a:pPr>
              <a:spcBef>
                <a:spcPts val="5"/>
              </a:spcBef>
            </a:pPr>
            <a:r>
              <a:rPr lang="en-US" sz="135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marR="929640" lvl="1" indent="-285750" algn="just">
              <a:lnSpc>
                <a:spcPct val="151000"/>
              </a:lnSpc>
              <a:spcBef>
                <a:spcPts val="725"/>
              </a:spcBef>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Anselma, L., &amp; Mazzei, A. (2015</a:t>
            </a:r>
            <a:r>
              <a:rPr lang="en-US" sz="1400" b="1" dirty="0">
                <a:latin typeface="Times New Roman" panose="02020603050405020304" pitchFamily="18" charset="0"/>
                <a:ea typeface="Times New Roman" panose="02020603050405020304" pitchFamily="18" charset="0"/>
              </a:rPr>
              <a:t>). </a:t>
            </a:r>
            <a:r>
              <a:rPr lang="en-US" sz="1400" b="1" dirty="0" err="1">
                <a:latin typeface="Times New Roman" panose="02020603050405020304" pitchFamily="18" charset="0"/>
                <a:ea typeface="Times New Roman" panose="02020603050405020304" pitchFamily="18" charset="0"/>
              </a:rPr>
              <a:t>TowarStefanidis</a:t>
            </a:r>
            <a:r>
              <a:rPr lang="en-US" sz="1400" b="1" dirty="0">
                <a:latin typeface="Times New Roman" panose="02020603050405020304" pitchFamily="18" charset="0"/>
                <a:ea typeface="Times New Roman" panose="02020603050405020304" pitchFamily="18" charset="0"/>
              </a:rPr>
              <a:t>, K., </a:t>
            </a:r>
            <a:r>
              <a:rPr lang="en-US" sz="1400" b="1" dirty="0" err="1">
                <a:latin typeface="Times New Roman" panose="02020603050405020304" pitchFamily="18" charset="0"/>
                <a:ea typeface="Times New Roman" panose="02020603050405020304" pitchFamily="18" charset="0"/>
              </a:rPr>
              <a:t>Tsatsou</a:t>
            </a:r>
            <a:r>
              <a:rPr lang="en-US" sz="1400" b="1" dirty="0">
                <a:latin typeface="Times New Roman" panose="02020603050405020304" pitchFamily="18" charset="0"/>
                <a:ea typeface="Times New Roman" panose="02020603050405020304" pitchFamily="18" charset="0"/>
              </a:rPr>
              <a:t>, D., Konstantinidis, D., </a:t>
            </a:r>
            <a:r>
              <a:rPr lang="en-US" sz="1400" b="1" dirty="0" err="1">
                <a:latin typeface="Times New Roman" panose="02020603050405020304" pitchFamily="18" charset="0"/>
                <a:ea typeface="Times New Roman" panose="02020603050405020304" pitchFamily="18" charset="0"/>
              </a:rPr>
              <a:t>Gymnopoulos</a:t>
            </a:r>
            <a:r>
              <a:rPr lang="en-US" sz="1400" b="1" dirty="0">
                <a:latin typeface="Times New Roman" panose="02020603050405020304" pitchFamily="18" charset="0"/>
                <a:ea typeface="Times New Roman" panose="02020603050405020304" pitchFamily="18" charset="0"/>
              </a:rPr>
              <a:t>, L., </a:t>
            </a:r>
            <a:r>
              <a:rPr lang="en-US" sz="1400" b="1" dirty="0" err="1">
                <a:latin typeface="Times New Roman" panose="02020603050405020304" pitchFamily="18" charset="0"/>
                <a:ea typeface="Times New Roman" panose="02020603050405020304" pitchFamily="18" charset="0"/>
              </a:rPr>
              <a:t>Daras</a:t>
            </a:r>
            <a:r>
              <a:rPr lang="en-US" sz="1400" b="1" dirty="0">
                <a:latin typeface="Times New Roman" panose="02020603050405020304" pitchFamily="18" charset="0"/>
                <a:ea typeface="Times New Roman" panose="02020603050405020304" pitchFamily="18" charset="0"/>
              </a:rPr>
              <a:t>, P., Wilson-Barnes, S., ... &amp; </a:t>
            </a:r>
            <a:r>
              <a:rPr lang="en-US" sz="1400" b="1" dirty="0" err="1">
                <a:latin typeface="Times New Roman" panose="02020603050405020304" pitchFamily="18" charset="0"/>
                <a:ea typeface="Times New Roman" panose="02020603050405020304" pitchFamily="18" charset="0"/>
              </a:rPr>
              <a:t>Dimitropoulos</a:t>
            </a:r>
            <a:r>
              <a:rPr lang="en-US" sz="1400" b="1" dirty="0">
                <a:latin typeface="Times New Roman" panose="02020603050405020304" pitchFamily="18" charset="0"/>
                <a:ea typeface="Times New Roman" panose="02020603050405020304" pitchFamily="18" charset="0"/>
              </a:rPr>
              <a:t>, K. (2022). PROTEIN AI advisor: a knowledge-based recommendation framework using expert-validated meals for healthy diets. Nutrients, 14(20), 4435</a:t>
            </a:r>
            <a:endParaRPr lang="en-IN" sz="1100" dirty="0">
              <a:latin typeface="Times New Roman" panose="02020603050405020304" pitchFamily="18" charset="0"/>
              <a:ea typeface="Times New Roman" panose="02020603050405020304" pitchFamily="18" charset="0"/>
            </a:endParaRPr>
          </a:p>
          <a:p>
            <a:pPr marL="742950" marR="92964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ds diet management with automatic reasoning and persuasive natural language generation. In Progress in Artificial Intelligence: 17th Portuguese Conference on Artificial Intelligence, EPIA 2015, Coimbra, Portugal, September 8-11, 2015. Proceedings 17 (pp. 79-90). Springer International Publishing.</a:t>
            </a:r>
            <a:r>
              <a:rPr lang="en-US" sz="14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742950" marR="937895"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err="1">
                <a:effectLst/>
                <a:latin typeface="Times New Roman" panose="02020603050405020304" pitchFamily="18" charset="0"/>
                <a:ea typeface="Times New Roman" panose="02020603050405020304" pitchFamily="18" charset="0"/>
              </a:rPr>
              <a:t>Gaál</a:t>
            </a:r>
            <a:r>
              <a:rPr lang="en-US" sz="1400" b="1" dirty="0">
                <a:effectLst/>
                <a:latin typeface="Times New Roman" panose="02020603050405020304" pitchFamily="18" charset="0"/>
                <a:ea typeface="Times New Roman" panose="02020603050405020304" pitchFamily="18" charset="0"/>
              </a:rPr>
              <a:t>, B., </a:t>
            </a:r>
            <a:r>
              <a:rPr lang="en-US" sz="1400" b="1" dirty="0" err="1">
                <a:effectLst/>
                <a:latin typeface="Times New Roman" panose="02020603050405020304" pitchFamily="18" charset="0"/>
                <a:ea typeface="Times New Roman" panose="02020603050405020304" pitchFamily="18" charset="0"/>
              </a:rPr>
              <a:t>Vassányi</a:t>
            </a:r>
            <a:r>
              <a:rPr lang="en-US" sz="1400" b="1" dirty="0">
                <a:effectLst/>
                <a:latin typeface="Times New Roman" panose="02020603050405020304" pitchFamily="18" charset="0"/>
                <a:ea typeface="Times New Roman" panose="02020603050405020304" pitchFamily="18" charset="0"/>
              </a:rPr>
              <a:t>, I., &amp; </a:t>
            </a:r>
            <a:r>
              <a:rPr lang="en-US" sz="1400" b="1" dirty="0" err="1">
                <a:effectLst/>
                <a:latin typeface="Times New Roman" panose="02020603050405020304" pitchFamily="18" charset="0"/>
                <a:ea typeface="Times New Roman" panose="02020603050405020304" pitchFamily="18" charset="0"/>
              </a:rPr>
              <a:t>Kozmann</a:t>
            </a:r>
            <a:r>
              <a:rPr lang="en-US" sz="1400" b="1" dirty="0">
                <a:effectLst/>
                <a:latin typeface="Times New Roman" panose="02020603050405020304" pitchFamily="18" charset="0"/>
                <a:ea typeface="Times New Roman" panose="02020603050405020304" pitchFamily="18" charset="0"/>
              </a:rPr>
              <a:t>, G. (2007). Application of artificial intelligence for weekly dietary menu planning. Advanced Computational Intelligence Paradigms in Healthcare-2, 27-48.</a:t>
            </a:r>
            <a:endParaRPr lang="en-IN" sz="1100" dirty="0">
              <a:effectLst/>
              <a:latin typeface="Times New Roman" panose="02020603050405020304" pitchFamily="18" charset="0"/>
              <a:ea typeface="Times New Roman" panose="02020603050405020304" pitchFamily="18" charset="0"/>
            </a:endParaRPr>
          </a:p>
          <a:p>
            <a:pPr marL="742950" marR="92964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err="1">
                <a:effectLst/>
                <a:latin typeface="Times New Roman" panose="02020603050405020304" pitchFamily="18" charset="0"/>
                <a:ea typeface="Times New Roman" panose="02020603050405020304" pitchFamily="18" charset="0"/>
              </a:rPr>
              <a:t>Bulka</a:t>
            </a:r>
            <a:r>
              <a:rPr lang="en-US" sz="1400" b="1" dirty="0">
                <a:effectLst/>
                <a:latin typeface="Times New Roman" panose="02020603050405020304" pitchFamily="18" charset="0"/>
                <a:ea typeface="Times New Roman" panose="02020603050405020304" pitchFamily="18" charset="0"/>
              </a:rPr>
              <a:t>, J., </a:t>
            </a:r>
            <a:r>
              <a:rPr lang="en-US" sz="1400" b="1" dirty="0" err="1">
                <a:effectLst/>
                <a:latin typeface="Times New Roman" panose="02020603050405020304" pitchFamily="18" charset="0"/>
                <a:ea typeface="Times New Roman" panose="02020603050405020304" pitchFamily="18" charset="0"/>
              </a:rPr>
              <a:t>Izworski</a:t>
            </a:r>
            <a:r>
              <a:rPr lang="en-US" sz="1400" b="1" dirty="0">
                <a:effectLst/>
                <a:latin typeface="Times New Roman" panose="02020603050405020304" pitchFamily="18" charset="0"/>
                <a:ea typeface="Times New Roman" panose="02020603050405020304" pitchFamily="18" charset="0"/>
              </a:rPr>
              <a:t>, A., </a:t>
            </a:r>
            <a:r>
              <a:rPr lang="en-US" sz="1400" b="1" dirty="0" err="1">
                <a:effectLst/>
                <a:latin typeface="Times New Roman" panose="02020603050405020304" pitchFamily="18" charset="0"/>
                <a:ea typeface="Times New Roman" panose="02020603050405020304" pitchFamily="18" charset="0"/>
              </a:rPr>
              <a:t>Koleszynska</a:t>
            </a:r>
            <a:r>
              <a:rPr lang="en-US" sz="1400" b="1" dirty="0">
                <a:effectLst/>
                <a:latin typeface="Times New Roman" panose="02020603050405020304" pitchFamily="18" charset="0"/>
                <a:ea typeface="Times New Roman" panose="02020603050405020304" pitchFamily="18" charset="0"/>
              </a:rPr>
              <a:t>, J., Lis, J., &amp; </a:t>
            </a:r>
            <a:r>
              <a:rPr lang="en-US" sz="1400" b="1" dirty="0" err="1">
                <a:effectLst/>
                <a:latin typeface="Times New Roman" panose="02020603050405020304" pitchFamily="18" charset="0"/>
                <a:ea typeface="Times New Roman" panose="02020603050405020304" pitchFamily="18" charset="0"/>
              </a:rPr>
              <a:t>Wochlik</a:t>
            </a:r>
            <a:r>
              <a:rPr lang="en-US" sz="1400" b="1" dirty="0">
                <a:effectLst/>
                <a:latin typeface="Times New Roman" panose="02020603050405020304" pitchFamily="18" charset="0"/>
                <a:ea typeface="Times New Roman" panose="02020603050405020304" pitchFamily="18" charset="0"/>
              </a:rPr>
              <a:t>, I. (2009, February). Automatic meal planning using artificial intelligence algorithms in computer aided diabetes therapy. In 2009 4th International Conference on Autonomous Robots and Agents (pp. 393-397). IEEE.</a:t>
            </a:r>
            <a:endParaRPr lang="en-IN" sz="11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Kalra, S., Arora, G., &amp; Aggarwal, R. Application of Artificial Intelligence for weekly meal planning for children. IIT Delhi.</a:t>
            </a:r>
            <a:endParaRPr lang="en-IN" sz="11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err="1">
                <a:effectLst/>
                <a:latin typeface="Times New Roman" panose="02020603050405020304" pitchFamily="18" charset="0"/>
                <a:ea typeface="Times New Roman" panose="02020603050405020304" pitchFamily="18" charset="0"/>
              </a:rPr>
              <a:t>Kansaksiri</a:t>
            </a:r>
            <a:r>
              <a:rPr lang="en-US" sz="1400" b="1" dirty="0">
                <a:effectLst/>
                <a:latin typeface="Times New Roman" panose="02020603050405020304" pitchFamily="18" charset="0"/>
                <a:ea typeface="Times New Roman" panose="02020603050405020304" pitchFamily="18" charset="0"/>
              </a:rPr>
              <a:t>, P., </a:t>
            </a:r>
            <a:r>
              <a:rPr lang="en-US" sz="1400" b="1" dirty="0" err="1">
                <a:effectLst/>
                <a:latin typeface="Times New Roman" panose="02020603050405020304" pitchFamily="18" charset="0"/>
                <a:ea typeface="Times New Roman" panose="02020603050405020304" pitchFamily="18" charset="0"/>
              </a:rPr>
              <a:t>Panomkhet</a:t>
            </a:r>
            <a:r>
              <a:rPr lang="en-US" sz="1400" b="1" dirty="0">
                <a:effectLst/>
                <a:latin typeface="Times New Roman" panose="02020603050405020304" pitchFamily="18" charset="0"/>
                <a:ea typeface="Times New Roman" panose="02020603050405020304" pitchFamily="18" charset="0"/>
              </a:rPr>
              <a:t>, P., &amp; </a:t>
            </a:r>
            <a:r>
              <a:rPr lang="en-US" sz="1400" b="1" dirty="0" err="1">
                <a:effectLst/>
                <a:latin typeface="Times New Roman" panose="02020603050405020304" pitchFamily="18" charset="0"/>
                <a:ea typeface="Times New Roman" panose="02020603050405020304" pitchFamily="18" charset="0"/>
              </a:rPr>
              <a:t>Tantisuwichwong</a:t>
            </a:r>
            <a:r>
              <a:rPr lang="en-US" sz="1400" b="1" dirty="0">
                <a:effectLst/>
                <a:latin typeface="Times New Roman" panose="02020603050405020304" pitchFamily="18" charset="0"/>
                <a:ea typeface="Times New Roman" panose="02020603050405020304" pitchFamily="18" charset="0"/>
              </a:rPr>
              <a:t>, N. (2023). Smart Cuisine: Generative recipe &amp; ChatGPT powered nutrition assistance for sustainable cooking. Procedia Computer Science, 225, 2028-2036.</a:t>
            </a:r>
            <a:endParaRPr lang="en-IN" sz="11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Fox, R., &amp; Bui, Y. (2015). An artificial intelligence approach to nutritional meal planning for cancer patients. In Artificial Intelligence Perspectives and Applications: Proceedings of the 4th Computer Science On-line Conference 2015 (CSOC2015), Vol 1: Artificial Intelligence Perspectives and Applications (pp. 215-224). Springer International Publishing.</a:t>
            </a:r>
            <a:endParaRPr lang="en-IN" sz="11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Pradhan, S., </a:t>
            </a:r>
            <a:r>
              <a:rPr lang="en-US" sz="1400" b="1" dirty="0" err="1">
                <a:effectLst/>
                <a:latin typeface="Times New Roman" panose="02020603050405020304" pitchFamily="18" charset="0"/>
                <a:ea typeface="Times New Roman" panose="02020603050405020304" pitchFamily="18" charset="0"/>
              </a:rPr>
              <a:t>Sasidharan</a:t>
            </a:r>
            <a:r>
              <a:rPr lang="en-US" sz="1400" b="1" dirty="0">
                <a:effectLst/>
                <a:latin typeface="Times New Roman" panose="02020603050405020304" pitchFamily="18" charset="0"/>
                <a:ea typeface="Times New Roman" panose="02020603050405020304" pitchFamily="18" charset="0"/>
              </a:rPr>
              <a:t>, S., &amp; Verma, V. (2023). Fitness Application Generating Recipes Using Artificial Intelligence. Kilby, 100, 7th.</a:t>
            </a:r>
            <a:endParaRPr lang="en-IN" sz="11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400" b="1" dirty="0">
                <a:effectLst/>
                <a:latin typeface="Times New Roman" panose="02020603050405020304" pitchFamily="18" charset="0"/>
                <a:ea typeface="Times New Roman" panose="02020603050405020304" pitchFamily="18" charset="0"/>
              </a:rPr>
              <a:t>OEWEL, B., GULUZADE, L., ZHU, J., &amp; HUANG, Y. (2024). The Potential of Generative AI in Personalized Nutrition.</a:t>
            </a:r>
          </a:p>
          <a:p>
            <a:pPr marL="742950" marR="937260" lvl="1" indent="-285750" algn="just">
              <a:lnSpc>
                <a:spcPct val="151000"/>
              </a:lnSpc>
              <a:spcBef>
                <a:spcPts val="725"/>
              </a:spcBef>
              <a:buSzPts val="1400"/>
              <a:buFont typeface="Times New Roman" panose="02020603050405020304" pitchFamily="18" charset="0"/>
              <a:buAutoNum type="arabicPeriod"/>
              <a:tabLst>
                <a:tab pos="1055370" algn="l"/>
              </a:tabLst>
            </a:pPr>
            <a:r>
              <a:rPr lang="en-US" sz="1400" b="1" spc="-5" dirty="0" err="1">
                <a:effectLst/>
                <a:latin typeface="Times New Roman" panose="02020603050405020304" pitchFamily="18" charset="0"/>
                <a:ea typeface="Times New Roman" panose="02020603050405020304" pitchFamily="18" charset="0"/>
              </a:rPr>
              <a:t>Gaál</a:t>
            </a:r>
            <a:r>
              <a:rPr lang="en-US" sz="1400" b="1" spc="-5" dirty="0">
                <a:effectLst/>
                <a:latin typeface="Times New Roman" panose="02020603050405020304" pitchFamily="18" charset="0"/>
                <a:ea typeface="Times New Roman" panose="02020603050405020304" pitchFamily="18" charset="0"/>
              </a:rPr>
              <a:t>, B., </a:t>
            </a:r>
            <a:r>
              <a:rPr lang="en-US" sz="1400" b="1" spc="-5" dirty="0" err="1">
                <a:effectLst/>
                <a:latin typeface="Times New Roman" panose="02020603050405020304" pitchFamily="18" charset="0"/>
                <a:ea typeface="Times New Roman" panose="02020603050405020304" pitchFamily="18" charset="0"/>
              </a:rPr>
              <a:t>Vassányi</a:t>
            </a:r>
            <a:r>
              <a:rPr lang="en-US" sz="1400" b="1" spc="-5" dirty="0">
                <a:effectLst/>
                <a:latin typeface="Times New Roman" panose="02020603050405020304" pitchFamily="18" charset="0"/>
                <a:ea typeface="Times New Roman" panose="02020603050405020304" pitchFamily="18" charset="0"/>
              </a:rPr>
              <a:t>, I., &amp; </a:t>
            </a:r>
            <a:r>
              <a:rPr lang="en-US" sz="1400" b="1" spc="-5" dirty="0" err="1">
                <a:effectLst/>
                <a:latin typeface="Times New Roman" panose="02020603050405020304" pitchFamily="18" charset="0"/>
                <a:ea typeface="Times New Roman" panose="02020603050405020304" pitchFamily="18" charset="0"/>
              </a:rPr>
              <a:t>Kozmann</a:t>
            </a:r>
            <a:r>
              <a:rPr lang="en-US" sz="1400" b="1" spc="-5" dirty="0">
                <a:effectLst/>
                <a:latin typeface="Times New Roman" panose="02020603050405020304" pitchFamily="18" charset="0"/>
                <a:ea typeface="Times New Roman" panose="02020603050405020304" pitchFamily="18" charset="0"/>
              </a:rPr>
              <a:t>, G. (2005). A novel artificial intelligence method for weekly dietary menu planning. Methods of Information in Medicine, 44(05), 655-664.</a:t>
            </a:r>
            <a:endParaRPr lang="en-IN" sz="1400" dirty="0">
              <a:effectLst/>
              <a:latin typeface="Times New Roman" panose="02020603050405020304" pitchFamily="18" charset="0"/>
              <a:ea typeface="Times New Roman" panose="02020603050405020304" pitchFamily="18" charset="0"/>
            </a:endParaRPr>
          </a:p>
          <a:p>
            <a:pPr marL="742950" marR="93726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endParaRPr lang="en-IN" sz="1100" dirty="0">
              <a:effectLst/>
              <a:latin typeface="Times New Roman" panose="02020603050405020304" pitchFamily="18" charset="0"/>
              <a:ea typeface="Times New Roman" panose="02020603050405020304" pitchFamily="18" charset="0"/>
            </a:endParaRPr>
          </a:p>
          <a:p>
            <a:pPr algn="just">
              <a:lnSpc>
                <a:spcPct val="100000"/>
              </a:lnSpc>
              <a:spcBef>
                <a:spcPts val="0"/>
              </a:spcBef>
              <a:spcAft>
                <a:spcPts val="0"/>
              </a:spcAft>
              <a:defRPr/>
            </a:pPr>
            <a:endParaRPr lang="en-IN" sz="1000" dirty="0"/>
          </a:p>
        </p:txBody>
      </p:sp>
    </p:spTree>
    <p:extLst>
      <p:ext uri="{BB962C8B-B14F-4D97-AF65-F5344CB8AC3E}">
        <p14:creationId xmlns:p14="http://schemas.microsoft.com/office/powerpoint/2010/main" val="166458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panose="020B0502040204020203" pitchFamily="34" charset="0"/>
                <a:cs typeface="Segoe UI"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defRPr/>
            </a:pPr>
            <a:r>
              <a:rPr lang="en-US" sz="3600" dirty="0"/>
              <a:t>The AI-Diet Meal Generator offers a personalized solution to the challenge of maintaining a healthy diet by harnessing artificial intelligence. It analyzes user data, including dietary restrictions, health goals, and culinary preferences, to generate tailored meal plans optimized for nutritional content and portion sizes. The system accommodates diverse dietary requirements and promotes culinary diversity by suggesting a range of recipes from various cuisines. Through its intuitive interface, users can explore recipe alternatives, adjust serving sizes, and access nutritional information. By emphasizing individualization and adaptability, the AI-Diet Meal Generator empowers users to cultivate sustainable dietary habits, leading to improved health outcomes and overall well-being. This innovative approach to meal planning represents a promising step towards promoting healthier lifestyles in an increasingly digitalized world.</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PROBLEM STATEMENT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629265" y="1455491"/>
            <a:ext cx="10933470" cy="48273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pPr>
            <a:r>
              <a:rPr lang="en-US" sz="1800" b="0" i="0" u="none" strike="noStrike" dirty="0">
                <a:solidFill>
                  <a:srgbClr val="000000"/>
                </a:solidFill>
                <a:effectLst/>
                <a:latin typeface="Times New Roman" panose="02020603050405020304" pitchFamily="18" charset="0"/>
              </a:rPr>
              <a:t>The AI Diet Meal Plan Generator aims to help users create personalized meal plans that cater to their dietary preferences, nutritional requirements, and health goals. Users input their age, gender, weight, height, activity level, dietary preferences, food allergies, and specific health objectives such as weight loss or muscle gain. The AI analyzes this data to calculate daily caloric needs and ensure a balanced intake of macronutrients and micronutrients. It then generates a weekly meal plan with varied recipes for breakfast, lunch, dinner, and snacks, adapting to dietary restrictions and medical conditions, thus making healthy eating easy and tailored to individual needs.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1445196892"/>
              </p:ext>
            </p:extLst>
          </p:nvPr>
        </p:nvGraphicFramePr>
        <p:xfrm>
          <a:off x="707227" y="1314233"/>
          <a:ext cx="10530428" cy="4937760"/>
        </p:xfrm>
        <a:graphic>
          <a:graphicData uri="http://schemas.openxmlformats.org/drawingml/2006/table">
            <a:tbl>
              <a:tblPr firstRow="1" bandRow="1">
                <a:tableStyleId>{9DCAF9ED-07DC-4A11-8D7F-57B35C25682E}</a:tableStyleId>
              </a:tblPr>
              <a:tblGrid>
                <a:gridCol w="639779">
                  <a:extLst>
                    <a:ext uri="{9D8B030D-6E8A-4147-A177-3AD203B41FA5}">
                      <a16:colId xmlns:a16="http://schemas.microsoft.com/office/drawing/2014/main" val="4179629490"/>
                    </a:ext>
                  </a:extLst>
                </a:gridCol>
                <a:gridCol w="1024758">
                  <a:extLst>
                    <a:ext uri="{9D8B030D-6E8A-4147-A177-3AD203B41FA5}">
                      <a16:colId xmlns:a16="http://schemas.microsoft.com/office/drawing/2014/main" val="509443340"/>
                    </a:ext>
                  </a:extLst>
                </a:gridCol>
                <a:gridCol w="2885090">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74076">
                  <a:extLst>
                    <a:ext uri="{9D8B030D-6E8A-4147-A177-3AD203B41FA5}">
                      <a16:colId xmlns:a16="http://schemas.microsoft.com/office/drawing/2014/main" val="1378453927"/>
                    </a:ext>
                  </a:extLst>
                </a:gridCol>
                <a:gridCol w="2606980">
                  <a:extLst>
                    <a:ext uri="{9D8B030D-6E8A-4147-A177-3AD203B41FA5}">
                      <a16:colId xmlns:a16="http://schemas.microsoft.com/office/drawing/2014/main" val="3127282539"/>
                    </a:ext>
                  </a:extLst>
                </a:gridCol>
              </a:tblGrid>
              <a:tr h="11103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1578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2005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sz="1100" dirty="0"/>
                    </a:p>
                    <a:p>
                      <a:pPr algn="l"/>
                      <a:endParaRPr lang="en-US" sz="1100" dirty="0">
                        <a:latin typeface="+mn-lt"/>
                      </a:endParaRPr>
                    </a:p>
                    <a:p>
                      <a:pPr algn="l"/>
                      <a:r>
                        <a:rPr lang="en-US" sz="1100" dirty="0">
                          <a:latin typeface="+mn-lt"/>
                        </a:rPr>
                        <a:t>artificial intelligence method for weekly dietary menu planning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err="1"/>
                        <a:t>Gaál</a:t>
                      </a:r>
                      <a:r>
                        <a:rPr lang="en-US" sz="1100" dirty="0"/>
                        <a:t>, B., </a:t>
                      </a:r>
                      <a:r>
                        <a:rPr lang="en-US" sz="1100" dirty="0" err="1"/>
                        <a:t>Vassányi</a:t>
                      </a:r>
                      <a:r>
                        <a:rPr lang="en-US" sz="1100" dirty="0"/>
                        <a:t>, I., &amp; </a:t>
                      </a:r>
                      <a:r>
                        <a:rPr lang="en-US" sz="1100" dirty="0" err="1"/>
                        <a:t>Kozmann</a:t>
                      </a:r>
                      <a:r>
                        <a:rPr lang="en-US" sz="1100" dirty="0"/>
                        <a:t>, 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IEEE,</a:t>
                      </a:r>
                    </a:p>
                    <a:p>
                      <a:r>
                        <a:rPr lang="en-US" sz="1100" dirty="0"/>
                        <a:t>DOI:10.1109/ICCUBEA.2018.8697827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The literature survey for "A novel artificial intelligence method for weekly dietary menu planning" likely encompasses an examination of traditional dietary planning methods and their limitations, along with an exploration of previous research utilizing artificial intelligence techniques, computational optimization algorithms, and nutritional guidelines.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8535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2022</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sz="1100" dirty="0">
                        <a:latin typeface="+mn-lt"/>
                      </a:endParaRPr>
                    </a:p>
                    <a:p>
                      <a:pPr algn="l"/>
                      <a:r>
                        <a:rPr lang="en-US" sz="1100" dirty="0">
                          <a:latin typeface="+mn-lt"/>
                        </a:rPr>
                        <a:t>PROTEIN AI advisor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Stefanidis</a:t>
                      </a:r>
                      <a:r>
                        <a:rPr lang="en-IN" sz="1100" dirty="0">
                          <a:effectLst/>
                          <a:latin typeface="+mn-lt"/>
                          <a:ea typeface="Times New Roman" panose="02020603050405020304" pitchFamily="18" charset="0"/>
                          <a:cs typeface="Times New Roman" panose="02020603050405020304" pitchFamily="18" charset="0"/>
                        </a:rPr>
                        <a:t>, K., </a:t>
                      </a:r>
                      <a:r>
                        <a:rPr lang="en-IN" sz="1100" dirty="0" err="1">
                          <a:effectLst/>
                          <a:latin typeface="+mn-lt"/>
                          <a:ea typeface="Times New Roman" panose="02020603050405020304" pitchFamily="18" charset="0"/>
                          <a:cs typeface="Times New Roman" panose="02020603050405020304" pitchFamily="18" charset="0"/>
                        </a:rPr>
                        <a:t>Tsatsou</a:t>
                      </a:r>
                      <a:r>
                        <a:rPr lang="en-IN" sz="1100" dirty="0">
                          <a:effectLst/>
                          <a:latin typeface="+mn-lt"/>
                          <a:ea typeface="Times New Roman" panose="02020603050405020304" pitchFamily="18" charset="0"/>
                          <a:cs typeface="Times New Roman" panose="02020603050405020304" pitchFamily="18" charset="0"/>
                        </a:rPr>
                        <a:t>, D., Konstantinidis, D., </a:t>
                      </a:r>
                      <a:r>
                        <a:rPr lang="en-IN" sz="1100" dirty="0" err="1">
                          <a:effectLst/>
                          <a:latin typeface="+mn-lt"/>
                          <a:ea typeface="Times New Roman" panose="02020603050405020304" pitchFamily="18" charset="0"/>
                          <a:cs typeface="Times New Roman" panose="02020603050405020304" pitchFamily="18" charset="0"/>
                        </a:rPr>
                        <a:t>Gymnopoulos</a:t>
                      </a:r>
                      <a:r>
                        <a:rPr lang="en-IN" sz="1100" dirty="0">
                          <a:effectLst/>
                          <a:latin typeface="+mn-lt"/>
                          <a:ea typeface="Times New Roman" panose="02020603050405020304" pitchFamily="18" charset="0"/>
                          <a:cs typeface="Times New Roman" panose="02020603050405020304" pitchFamily="18" charset="0"/>
                        </a:rPr>
                        <a:t>, L., </a:t>
                      </a:r>
                      <a:r>
                        <a:rPr lang="en-IN" sz="1100" dirty="0" err="1">
                          <a:effectLst/>
                          <a:latin typeface="+mn-lt"/>
                          <a:ea typeface="Times New Roman" panose="02020603050405020304" pitchFamily="18" charset="0"/>
                          <a:cs typeface="Times New Roman" panose="02020603050405020304" pitchFamily="18" charset="0"/>
                        </a:rPr>
                        <a:t>Daras</a:t>
                      </a:r>
                      <a:r>
                        <a:rPr lang="en-IN" sz="1100" dirty="0">
                          <a:effectLst/>
                          <a:latin typeface="+mn-lt"/>
                          <a:ea typeface="Times New Roman" panose="02020603050405020304" pitchFamily="18" charset="0"/>
                          <a:cs typeface="Times New Roman" panose="02020603050405020304" pitchFamily="18" charset="0"/>
                        </a:rPr>
                        <a:t>, P., Wilson-Barnes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,ISSN : 0168-1699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literature survey for "PROTEIN AI advisor: a knowledge-based recommendation framework using expert-validated meals for healthy diets" likely explores existing research on dietary recommendation systems, artificial intelligence applications in nutrition, and knowledge-based frameworks for healthy eating. .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16447">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2015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US" sz="1100" b="0" i="0" u="none" strike="noStrike" dirty="0">
                          <a:solidFill>
                            <a:srgbClr val="111111"/>
                          </a:solidFill>
                          <a:effectLst/>
                          <a:latin typeface="+mn-lt"/>
                        </a:rPr>
                        <a:t>Towards diet management with automatic reasoning and persuasive natural language generation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gn="l" fontAlgn="ctr"/>
                      <a:r>
                        <a:rPr lang="en-IN" sz="1100" b="0" i="0" u="none" strike="noStrike" dirty="0">
                          <a:solidFill>
                            <a:srgbClr val="111111"/>
                          </a:solidFill>
                          <a:effectLst/>
                          <a:latin typeface="+mn-lt"/>
                        </a:rPr>
                        <a:t>Anselma, L., &amp; Mazzei, A.</a:t>
                      </a:r>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100" dirty="0">
                          <a:latin typeface="+mn-lt"/>
                        </a:rPr>
                        <a:t>EPIA 2015, Coimbra, Portugal, September 8-11, 2015. Proceedings 17 (pp. 79-90). Springer International Publishing.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It's a difﬁcult task to predict crop yield due to stochastic rain fall pattern and also variation in temperature. So we can apply different data mining techniques for crop yield predication and can produce an efﬁcient algorithm for crop classiﬁcation for better.</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2790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1538659273"/>
              </p:ext>
            </p:extLst>
          </p:nvPr>
        </p:nvGraphicFramePr>
        <p:xfrm>
          <a:off x="779119" y="1423226"/>
          <a:ext cx="10530428" cy="4796704"/>
        </p:xfrm>
        <a:graphic>
          <a:graphicData uri="http://schemas.openxmlformats.org/drawingml/2006/table">
            <a:tbl>
              <a:tblPr firstRow="1" bandRow="1">
                <a:tableStyleId>{9DCAF9ED-07DC-4A11-8D7F-57B35C25682E}</a:tableStyleId>
              </a:tblPr>
              <a:tblGrid>
                <a:gridCol w="702841">
                  <a:extLst>
                    <a:ext uri="{9D8B030D-6E8A-4147-A177-3AD203B41FA5}">
                      <a16:colId xmlns:a16="http://schemas.microsoft.com/office/drawing/2014/main" val="4179629490"/>
                    </a:ext>
                  </a:extLst>
                </a:gridCol>
                <a:gridCol w="922282">
                  <a:extLst>
                    <a:ext uri="{9D8B030D-6E8A-4147-A177-3AD203B41FA5}">
                      <a16:colId xmlns:a16="http://schemas.microsoft.com/office/drawing/2014/main" val="509443340"/>
                    </a:ext>
                  </a:extLst>
                </a:gridCol>
                <a:gridCol w="3334066">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47498">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05393">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4.</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2007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r>
                        <a:rPr lang="en-US" sz="1100" dirty="0">
                          <a:latin typeface="+mn-lt"/>
                        </a:rPr>
                        <a:t>Application of artificial intelligence for weekly dietary menu planning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Gaál</a:t>
                      </a:r>
                      <a:r>
                        <a:rPr lang="en-IN" sz="1100" dirty="0">
                          <a:effectLst/>
                          <a:latin typeface="+mn-lt"/>
                          <a:ea typeface="Times New Roman" panose="02020603050405020304" pitchFamily="18" charset="0"/>
                          <a:cs typeface="Times New Roman" panose="02020603050405020304" pitchFamily="18" charset="0"/>
                        </a:rPr>
                        <a:t>, B., </a:t>
                      </a:r>
                      <a:r>
                        <a:rPr lang="en-IN" sz="1100" dirty="0" err="1">
                          <a:effectLst/>
                          <a:latin typeface="+mn-lt"/>
                          <a:ea typeface="Times New Roman" panose="02020603050405020304" pitchFamily="18" charset="0"/>
                          <a:cs typeface="Times New Roman" panose="02020603050405020304" pitchFamily="18" charset="0"/>
                        </a:rPr>
                        <a:t>Vassányi</a:t>
                      </a:r>
                      <a:r>
                        <a:rPr lang="en-IN" sz="1100" dirty="0">
                          <a:effectLst/>
                          <a:latin typeface="+mn-lt"/>
                          <a:ea typeface="Times New Roman" panose="02020603050405020304" pitchFamily="18" charset="0"/>
                          <a:cs typeface="Times New Roman" panose="02020603050405020304" pitchFamily="18" charset="0"/>
                        </a:rPr>
                        <a:t>, I., &amp; </a:t>
                      </a:r>
                      <a:r>
                        <a:rPr lang="en-IN" sz="1100" dirty="0" err="1">
                          <a:effectLst/>
                          <a:latin typeface="+mn-lt"/>
                          <a:ea typeface="Times New Roman" panose="02020603050405020304" pitchFamily="18" charset="0"/>
                          <a:cs typeface="Times New Roman" panose="02020603050405020304" pitchFamily="18" charset="0"/>
                        </a:rPr>
                        <a:t>Kozmann</a:t>
                      </a:r>
                      <a:r>
                        <a:rPr lang="en-IN" sz="1100" dirty="0">
                          <a:effectLst/>
                          <a:latin typeface="+mn-lt"/>
                          <a:ea typeface="Times New Roman" panose="02020603050405020304" pitchFamily="18" charset="0"/>
                          <a:cs typeface="Times New Roman" panose="02020603050405020304" pitchFamily="18" charset="0"/>
                        </a:rPr>
                        <a:t>, G.</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Advanced Computational Intelligence Paradigms in Healthcare-2, 27-48.</a:t>
                      </a:r>
                    </a:p>
                    <a:p>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"Application of artificial intelligence for weekly dietary menu planning" likely delves into existing research on artificial intelligence applications in dietary planning and optimization. This review would encompass studies exploring various AI techniques.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520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2009</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 Automatic meal planning using artificial intelligence algorithms in computer aided diabetes therapy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Bulka</a:t>
                      </a:r>
                      <a:r>
                        <a:rPr lang="en-IN" sz="1100" dirty="0">
                          <a:effectLst/>
                          <a:latin typeface="+mn-lt"/>
                          <a:ea typeface="Times New Roman" panose="02020603050405020304" pitchFamily="18" charset="0"/>
                          <a:cs typeface="Times New Roman" panose="02020603050405020304" pitchFamily="18" charset="0"/>
                        </a:rPr>
                        <a:t>, J., </a:t>
                      </a:r>
                      <a:r>
                        <a:rPr lang="en-IN" sz="1100" dirty="0" err="1">
                          <a:effectLst/>
                          <a:latin typeface="+mn-lt"/>
                          <a:ea typeface="Times New Roman" panose="02020603050405020304" pitchFamily="18" charset="0"/>
                          <a:cs typeface="Times New Roman" panose="02020603050405020304" pitchFamily="18" charset="0"/>
                        </a:rPr>
                        <a:t>Izworski</a:t>
                      </a:r>
                      <a:r>
                        <a:rPr lang="en-IN" sz="1100" dirty="0">
                          <a:effectLst/>
                          <a:latin typeface="+mn-lt"/>
                          <a:ea typeface="Times New Roman" panose="02020603050405020304" pitchFamily="18" charset="0"/>
                          <a:cs typeface="Times New Roman" panose="02020603050405020304" pitchFamily="18" charset="0"/>
                        </a:rPr>
                        <a:t>, A., </a:t>
                      </a:r>
                      <a:r>
                        <a:rPr lang="en-IN" sz="1100" dirty="0" err="1">
                          <a:effectLst/>
                          <a:latin typeface="+mn-lt"/>
                          <a:ea typeface="Times New Roman" panose="02020603050405020304" pitchFamily="18" charset="0"/>
                          <a:cs typeface="Times New Roman" panose="02020603050405020304" pitchFamily="18" charset="0"/>
                        </a:rPr>
                        <a:t>Koleszynska</a:t>
                      </a:r>
                      <a:r>
                        <a:rPr lang="en-IN" sz="1100" dirty="0">
                          <a:effectLst/>
                          <a:latin typeface="+mn-lt"/>
                          <a:ea typeface="Times New Roman" panose="02020603050405020304" pitchFamily="18" charset="0"/>
                          <a:cs typeface="Times New Roman" panose="02020603050405020304" pitchFamily="18" charset="0"/>
                        </a:rPr>
                        <a:t>, J., Lis, J., &amp; </a:t>
                      </a:r>
                      <a:r>
                        <a:rPr lang="en-IN" sz="1100" dirty="0" err="1">
                          <a:effectLst/>
                          <a:latin typeface="+mn-lt"/>
                          <a:ea typeface="Times New Roman" panose="02020603050405020304" pitchFamily="18" charset="0"/>
                          <a:cs typeface="Times New Roman" panose="02020603050405020304" pitchFamily="18" charset="0"/>
                        </a:rPr>
                        <a:t>Wochlik</a:t>
                      </a:r>
                      <a:r>
                        <a:rPr lang="en-IN" sz="1100" dirty="0">
                          <a:effectLst/>
                          <a:latin typeface="+mn-lt"/>
                          <a:ea typeface="Times New Roman" panose="02020603050405020304" pitchFamily="18" charset="0"/>
                          <a:cs typeface="Times New Roman" panose="02020603050405020304" pitchFamily="18" charset="0"/>
                        </a:rPr>
                        <a:t>, I</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International Conference on Autonomous Robots and Agents (pp. 393-397). IEEE.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literature survey for "Automatic meal planning using artificial intelligence algorithms in computer-aided diabetes therapy" likely delves into existing research on artificial intelligence applications in diabetes management and dietary planning</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12386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US" sz="1100" b="0" i="0" u="none" strike="noStrike" dirty="0">
                          <a:solidFill>
                            <a:srgbClr val="111111"/>
                          </a:solidFill>
                          <a:effectLst/>
                          <a:latin typeface="+mn-lt"/>
                        </a:rPr>
                        <a:t>Application of Artificial Intelligence for weekly meal planning for children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spcBef>
                          <a:spcPts val="0"/>
                        </a:spcBef>
                        <a:spcAft>
                          <a:spcPts val="0"/>
                        </a:spcAft>
                      </a:pPr>
                      <a:endParaRPr lang="en-IN" sz="1100" u="none" strike="noStrike" dirty="0">
                        <a:solidFill>
                          <a:srgbClr val="0000FF"/>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Kalra, S., Arora, G., &amp; Aggarwal, R.</a:t>
                      </a:r>
                      <a:endParaRPr lang="en-IN" sz="1100" b="0" i="0" u="none" strike="noStrike" dirty="0">
                        <a:solidFill>
                          <a:schemeClr val="tx1"/>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2020 International Conference for Emerging Technology (INCET)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predicts the yield of almost all kinds of crops in India. This script makes novel by usage of simple parameters like state, district, season, area and the user can predict the yield of the crop in which year he or she wants to.</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34713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247757237"/>
              </p:ext>
            </p:extLst>
          </p:nvPr>
        </p:nvGraphicFramePr>
        <p:xfrm>
          <a:off x="763352" y="1540512"/>
          <a:ext cx="10291576" cy="4581516"/>
        </p:xfrm>
        <a:graphic>
          <a:graphicData uri="http://schemas.openxmlformats.org/drawingml/2006/table">
            <a:tbl>
              <a:tblPr firstRow="1" bandRow="1">
                <a:tableStyleId>{9DCAF9ED-07DC-4A11-8D7F-57B35C25682E}</a:tableStyleId>
              </a:tblPr>
              <a:tblGrid>
                <a:gridCol w="663427">
                  <a:extLst>
                    <a:ext uri="{9D8B030D-6E8A-4147-A177-3AD203B41FA5}">
                      <a16:colId xmlns:a16="http://schemas.microsoft.com/office/drawing/2014/main" val="4179629490"/>
                    </a:ext>
                  </a:extLst>
                </a:gridCol>
                <a:gridCol w="644017">
                  <a:extLst>
                    <a:ext uri="{9D8B030D-6E8A-4147-A177-3AD203B41FA5}">
                      <a16:colId xmlns:a16="http://schemas.microsoft.com/office/drawing/2014/main" val="509443340"/>
                    </a:ext>
                  </a:extLst>
                </a:gridCol>
                <a:gridCol w="2908738">
                  <a:extLst>
                    <a:ext uri="{9D8B030D-6E8A-4147-A177-3AD203B41FA5}">
                      <a16:colId xmlns:a16="http://schemas.microsoft.com/office/drawing/2014/main" val="1878355055"/>
                    </a:ext>
                  </a:extLst>
                </a:gridCol>
                <a:gridCol w="1828800">
                  <a:extLst>
                    <a:ext uri="{9D8B030D-6E8A-4147-A177-3AD203B41FA5}">
                      <a16:colId xmlns:a16="http://schemas.microsoft.com/office/drawing/2014/main" val="3429157811"/>
                    </a:ext>
                  </a:extLst>
                </a:gridCol>
                <a:gridCol w="1679028">
                  <a:extLst>
                    <a:ext uri="{9D8B030D-6E8A-4147-A177-3AD203B41FA5}">
                      <a16:colId xmlns:a16="http://schemas.microsoft.com/office/drawing/2014/main" val="1378453927"/>
                    </a:ext>
                  </a:extLst>
                </a:gridCol>
                <a:gridCol w="2567566">
                  <a:extLst>
                    <a:ext uri="{9D8B030D-6E8A-4147-A177-3AD203B41FA5}">
                      <a16:colId xmlns:a16="http://schemas.microsoft.com/office/drawing/2014/main" val="3127282539"/>
                    </a:ext>
                  </a:extLst>
                </a:gridCol>
              </a:tblGrid>
              <a:tr h="1097299">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1935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r>
                        <a:rPr lang="en-US" sz="1100" dirty="0">
                          <a:latin typeface="+mn-lt"/>
                        </a:rPr>
                        <a:t>Smart Cuisine: Generative recipe &amp; ChatGPT powered nutrition assistance for sustainable cooking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indent="0" algn="l">
                        <a:lnSpc>
                          <a:spcPct val="100000"/>
                        </a:lnSpc>
                        <a:spcAft>
                          <a:spcPts val="0"/>
                        </a:spcAft>
                        <a:buFont typeface="Arial" panose="020B0604020202020204" pitchFamily="34" charset="0"/>
                        <a:buNone/>
                      </a:pPr>
                      <a:r>
                        <a:rPr lang="fi-FI" sz="1100" dirty="0">
                          <a:solidFill>
                            <a:schemeClr val="tx1"/>
                          </a:solidFill>
                          <a:effectLst/>
                          <a:latin typeface="+mn-lt"/>
                          <a:ea typeface="Calibri" panose="020F0502020204030204" pitchFamily="34" charset="0"/>
                          <a:cs typeface="Times New Roman" panose="02020603050405020304" pitchFamily="18" charset="0"/>
                        </a:rPr>
                        <a:t>Kansaksiri, P., Panomkhet, P., &amp; Tantisuwichwong, N.</a:t>
                      </a:r>
                      <a:endParaRPr lang="en-IN" sz="1100" dirty="0">
                        <a:solidFill>
                          <a:schemeClr val="tx1"/>
                        </a:solidFill>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it-IT" sz="1100" dirty="0"/>
                        <a:t>Procedia Computer Science, 225, 2028-2036.</a:t>
                      </a:r>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literature survey for "Smart Cuisine: Generative recipe &amp; ChatGPT powered nutrition assistance for sustainable cooking" likely explores existing research on computational techniques in recipe generation, natural language processing algorithms for nutrition assistance</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7144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An artificial intelligence approach to nutritional meal planning for cancer patients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Fox, R., &amp; Bui, Y</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 Proceedings of the 4th Computer Science On-line Conference 2015 (CSOC2015), Vol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literature survey for "An artificial intelligence approach to nutritional meal planning for cancer patients" likely investigates existing research on artificial intelligence applications in healthcare, dietary planning, and oncology</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30755">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A nutrient recommendation system for soil fertilization based on Evolutionary Computation.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nSpc>
                          <a:spcPct val="100000"/>
                        </a:lnSpc>
                        <a:spcAft>
                          <a:spcPts val="0"/>
                        </a:spcAft>
                      </a:pPr>
                      <a:r>
                        <a:rPr lang="en-US" sz="1100" dirty="0">
                          <a:effectLst/>
                          <a:latin typeface="+mn-lt"/>
                          <a:ea typeface="Times New Roman" panose="02020603050405020304" pitchFamily="18" charset="0"/>
                          <a:cs typeface="Times New Roman" panose="02020603050405020304" pitchFamily="18" charset="0"/>
                        </a:rPr>
                        <a:t>Fitness Application Generating Recipes Using Artificial Intelligence</a:t>
                      </a:r>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Kilby, 100, 7th.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literature survey for "Fitness Application Generating Recipes Using Artificial Intelligence" likely delves into existing research on artificial intelligence applications in fitness, nutrition, and recipe generation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4400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1875681755"/>
              </p:ext>
            </p:extLst>
          </p:nvPr>
        </p:nvGraphicFramePr>
        <p:xfrm>
          <a:off x="830786" y="1366785"/>
          <a:ext cx="10530428" cy="234696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967180">
                  <a:extLst>
                    <a:ext uri="{9D8B030D-6E8A-4147-A177-3AD203B41FA5}">
                      <a16:colId xmlns:a16="http://schemas.microsoft.com/office/drawing/2014/main" val="509443340"/>
                    </a:ext>
                  </a:extLst>
                </a:gridCol>
                <a:gridCol w="3013613">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9766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6341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US" sz="1100" b="0" i="0" u="none" strike="noStrike" dirty="0">
                          <a:solidFill>
                            <a:srgbClr val="505050"/>
                          </a:solidFill>
                          <a:effectLst/>
                          <a:latin typeface="+mn-lt"/>
                        </a:rPr>
                        <a:t>The Potential of Generative AI in Personalized Nutrition</a:t>
                      </a:r>
                      <a:endParaRPr lang="en-IN" sz="1100" b="0" i="0" u="none" strike="noStrike" dirty="0">
                        <a:solidFill>
                          <a:srgbClr val="505050"/>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OEWEL, B., GULUZADE, L., ZHU, J., &amp; HUANG, 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Journal of Agriculture and Food Research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The literature survey for "The Potential of Generative AI in Personalized Nutrition" likely delves into existing research on artificial intelligence applications in personalized nutrition and dietary </a:t>
                      </a:r>
                      <a:r>
                        <a:rPr lang="en-US" sz="900" dirty="0" err="1"/>
                        <a:t>planningEnhanced</a:t>
                      </a:r>
                      <a:r>
                        <a:rPr lang="en-US" sz="900" dirty="0"/>
                        <a:t> efficiency fertilizers cannot compensate for other stresses caused by compaction.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bl>
          </a:graphicData>
        </a:graphic>
      </p:graphicFrame>
    </p:spTree>
    <p:extLst>
      <p:ext uri="{BB962C8B-B14F-4D97-AF65-F5344CB8AC3E}">
        <p14:creationId xmlns:p14="http://schemas.microsoft.com/office/powerpoint/2010/main" val="289429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PROPOSED SYSTEM</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539496" y="1455491"/>
            <a:ext cx="11109030" cy="310217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spcAft>
                <a:spcPts val="2000"/>
              </a:spcAft>
              <a:buNone/>
              <a:defRPr/>
            </a:pPr>
            <a:r>
              <a:rPr lang="en-US" sz="1800" b="0" i="0" dirty="0">
                <a:solidFill>
                  <a:srgbClr val="000000"/>
                </a:solidFill>
                <a:effectLst/>
                <a:latin typeface="Times New Roman" panose="02020603050405020304" pitchFamily="18" charset="0"/>
                <a:cs typeface="Times New Roman" panose="02020603050405020304" pitchFamily="18" charset="0"/>
              </a:rPr>
              <a:t>The proposed AI Diet Meal Plan Generator will provide users with personalized meal plans based on their individual profiles, dietary preferences, and health goals. Users will input personal information, dietary preferences, allergies, and health objectives through an intuitive interface. The AI will analyze this data to calculate daily caloric needs and ensure balanced nutrient intake. It will then generate varied and balanced weekly meal plans, adapting to dietary restrictions and health goals. The system will feature secure data storage, a comprehensive recipe database, integration with health tracking apps, and automated reminders for meal prep and shopping. Continuous user feedback will refine and personalize meal plans, making healthy eating easy and tailored to individual needs.</a:t>
            </a:r>
            <a:endParaRPr lang="en-US" sz="18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METHODOLOGY</a:t>
            </a:r>
          </a:p>
        </p:txBody>
      </p:sp>
      <p:sp>
        <p:nvSpPr>
          <p:cNvPr id="2" name="Rectangle 1">
            <a:extLst>
              <a:ext uri="{FF2B5EF4-FFF2-40B4-BE49-F238E27FC236}">
                <a16:creationId xmlns:a16="http://schemas.microsoft.com/office/drawing/2014/main" id="{E88DC89F-1D5C-E950-95F4-11C69C5CF597}"/>
              </a:ext>
            </a:extLst>
          </p:cNvPr>
          <p:cNvSpPr/>
          <p:nvPr/>
        </p:nvSpPr>
        <p:spPr>
          <a:xfrm>
            <a:off x="521206" y="1145414"/>
            <a:ext cx="11127320" cy="5526321"/>
          </a:xfrm>
          <a:prstGeom prst="rect">
            <a:avLst/>
          </a:prstGeom>
        </p:spPr>
        <p:txBody>
          <a:bodyPr wrap="square">
            <a:spAutoFit/>
          </a:bodyPr>
          <a:lstStyle/>
          <a:p>
            <a:pPr algn="just">
              <a:lnSpc>
                <a:spcPct val="150000"/>
              </a:lnSpc>
              <a:spcAft>
                <a:spcPts val="600"/>
              </a:spcAft>
            </a:pPr>
            <a:endParaRPr lang="en-IN" b="1" dirty="0">
              <a:solidFill>
                <a:srgbClr val="202124"/>
              </a:solidFill>
              <a:latin typeface="Times New Roman" panose="02020603050405020304" pitchFamily="18" charset="0"/>
              <a:cs typeface="Times New Roman" panose="02020603050405020304" pitchFamily="18" charset="0"/>
            </a:endParaRPr>
          </a:p>
          <a:p>
            <a:pPr algn="just">
              <a:lnSpc>
                <a:spcPct val="150000"/>
              </a:lnSpc>
              <a:spcAft>
                <a:spcPts val="600"/>
              </a:spcAft>
            </a:pPr>
            <a:r>
              <a:rPr lang="en-US" dirty="0"/>
              <a:t>The methodology for developing the AI-Diet Meal Generator will involve a systematic and iterative process, blending elements of agile software development with user-centered design principles. Initially, requirements will be gathered through stakeholder engagement, including nutritionists, dieticians, and potential users, to define project objectives and identify key features. Subsequently, design and prototyping phases will focus on creating intuitive user interfaces, incorporating feedback to ensure usability and alignment with user needs. Development will encompass backend algorithm implementation for data analysis and personalized recommendation generation, alongside frontend development for responsive and accessible user interfaces. Testing and validation cycles will be iterative, with ongoing user feedback informing refinements to functionality and design. Deployment will occur in controlled environments, followed by continuous iteration based on user insights and technical considerations. Evaluation will assess the platform's impact on dietary habits and health outcomes, guiding optimization efforts to enhance effectiveness and user satisfaction. Throughout, documentation and knowledge sharing will facilitate transparency and contribute to the wider community's understanding of the project's methodology and outcomes.</a:t>
            </a:r>
            <a:endParaRPr lang="en-IN"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74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2235</TotalTime>
  <Words>2377</Words>
  <Application>Microsoft Office PowerPoint</Application>
  <PresentationFormat>Widescreen</PresentationFormat>
  <Paragraphs>269</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NexusSans</vt:lpstr>
      <vt:lpstr>Roboto</vt:lpstr>
      <vt:lpstr>Segoe UI</vt:lpstr>
      <vt:lpstr>Segoe UI Light</vt:lpstr>
      <vt:lpstr>Times New Roman</vt:lpstr>
      <vt:lpstr>Wingdings</vt:lpstr>
      <vt:lpstr>Office Theme</vt:lpstr>
      <vt:lpstr>PowerPoint Presentation</vt:lpstr>
      <vt:lpstr>ABSTRACT</vt:lpstr>
      <vt:lpstr>PROBLEM STATEMENT </vt:lpstr>
      <vt:lpstr>Literature Review</vt:lpstr>
      <vt:lpstr>Literature Review</vt:lpstr>
      <vt:lpstr>Literature Review</vt:lpstr>
      <vt:lpstr>Literature Review</vt:lpstr>
      <vt:lpstr>PROPOSED SYSTEM</vt:lpstr>
      <vt:lpstr>METHODOLOGY</vt:lpstr>
      <vt:lpstr>IMPLEMENTATION MODEL</vt:lpstr>
      <vt:lpstr>IMPLEMENTATION MODEL</vt:lpstr>
      <vt:lpstr>DATA PREPARATION</vt:lpstr>
      <vt:lpstr>Data Description</vt:lpstr>
      <vt:lpstr>Implementation Algorithm</vt:lpstr>
      <vt:lpstr>Results</vt:lpstr>
      <vt:lpstr>Results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Samlawrance vincent</cp:lastModifiedBy>
  <cp:revision>184</cp:revision>
  <dcterms:created xsi:type="dcterms:W3CDTF">2021-11-16T04:37:44Z</dcterms:created>
  <dcterms:modified xsi:type="dcterms:W3CDTF">2024-05-19T11:49:12Z</dcterms:modified>
  <cp:version/>
</cp:coreProperties>
</file>