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41A8"/>
    <a:srgbClr val="FFFF00"/>
    <a:srgbClr val="FFFFFF"/>
    <a:srgbClr val="25576E"/>
    <a:srgbClr val="104760"/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2373" autoAdjust="0"/>
  </p:normalViewPr>
  <p:slideViewPr>
    <p:cSldViewPr snapToGrid="0">
      <p:cViewPr>
        <p:scale>
          <a:sx n="75" d="100"/>
          <a:sy n="75" d="100"/>
        </p:scale>
        <p:origin x="9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3B57D-9886-9E4E-8A2F-8AF6B85A30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D871-53A9-FC49-873F-B58142E6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a violent crime?</a:t>
            </a:r>
          </a:p>
          <a:p>
            <a:r>
              <a:rPr lang="en-US" dirty="0"/>
              <a:t>FBI website + Chicago Crime Gov</a:t>
            </a:r>
          </a:p>
          <a:p>
            <a:endParaRPr lang="en-US" dirty="0"/>
          </a:p>
          <a:p>
            <a:r>
              <a:rPr lang="en-US" dirty="0"/>
              <a:t>How we aggregate the data?</a:t>
            </a:r>
          </a:p>
          <a:p>
            <a:endParaRPr lang="en-US" dirty="0"/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r>
              <a:rPr lang="en-US" dirty="0"/>
              <a:t>Unemployment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B163-8273-FED4-9348-3F55AEBB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D30-4B05-2E06-FCB3-D76604F0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C158-D74B-62CC-12F6-F404B53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2D58-B5CD-DA72-12A4-4F237AF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9121-0CA8-8DAC-E8E2-850F1C0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B694-EB88-3A48-3E6D-F90D5C1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F7D6E-64EA-7310-4CF8-EE346158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4A59-8408-EE89-C1EC-8EA565F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F7A0-75AF-78C5-E751-C21440B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AA8D-FFC2-1244-6337-E2748B5C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84FA7-38DC-8649-CE55-28AD9531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DCA46-1ECC-A416-3407-1541BF5F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A8FB-22DF-556E-296B-5ED4C1E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C33-A89C-71DB-398F-06639CF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B2C3-E633-94B6-E72F-D8B8586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32C5-410D-7718-C30C-5D12BA5D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07E7-A9EF-D596-F81E-82D36C24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8A89-002A-8338-4522-5F1C757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AE2-DD21-A4EC-7776-D6322A1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1139-2380-4661-C6D7-2E24A9F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959-BEB5-84C9-D7EE-4C13FBAA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E966-0ADF-9A69-9254-4B41F1C4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240-747B-25E8-2417-CC4C76CD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3780-B60B-E318-AF5C-F3825AE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4D1C-0108-F3A7-6F8F-EDDA36FE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48E-E7CC-86AD-C73A-64659F8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C3BD-4D69-2626-DC16-CD2FE6F1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30C-54F8-AD4C-5E5F-4D1607AB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934A-1282-191D-A032-3FBDEBC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680E-018A-508D-CE63-7B7C3D2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83EA-9005-79B2-F647-3ECBEC85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21B-410D-E0AA-F994-17975EE6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591-449B-F786-3F59-B616756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44EC-A082-26C5-77C0-31A9FB4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5745-DC10-129C-71DA-CD9125D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1120-710D-9979-8572-FEAE7735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9CA0B-581F-AFAD-8668-ABBE5D2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A227-085E-6C9E-6E37-AB8147A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989C2-9E20-7A4A-0766-7AA19291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C6E-1775-D203-D70C-7A00E8A2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D9876-CAA6-AF42-A350-506FCDE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73E3-7448-0F47-B20F-957BF4D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91DF-98FF-DB79-9D2E-34DD2A2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4E149-0C7F-7481-23A0-8B89E55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4681-C2F5-F0CF-8CD0-4220EE5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A723-4925-9D29-ABB4-0B3BA2F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DD-7242-23BD-8EC1-11B5034D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971-8D37-36E8-3404-785D5E3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70EF-98A3-FF9A-A0D0-C0779CB2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C12-8F80-E313-FF8F-DC8F875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D7FD-45C3-270D-C07E-712AA59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3CAF-9D2D-5326-43D6-927A300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A3C-1082-75F7-87AF-CF21D91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8ECF8-1360-9137-A673-5CBB3EC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E60-FFB3-2EF7-6F5F-9B3879A6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8EB3-B413-6651-00F9-2572737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A092-EB3C-A97E-3450-5B6B866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E8CB-7230-81ED-EF47-117FCF1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0067-C0AB-2C13-4F1A-A428BE9F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B71E-E276-0558-D417-34AA687C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09E-788A-3BEF-7147-3F5BFB7F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90857-DC5A-9047-8358-DC37F93EF7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23E5-06C8-00F9-36A1-B9822A49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0F5A-4D3E-8163-0BEC-9780F8106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F9E8-4CF7-9359-02DF-97F375A8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SITUATION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4F2E-3D1D-62A7-0737-F32551DE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PREDICT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NUMBER OF VIOLENT CRIMES PER HOUR IN CHICAGO’S 11</a:t>
            </a:r>
            <a:r>
              <a:rPr lang="en-US" sz="2400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DISTRICT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DETERMINE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FACTORS THAT INFLUENCE VIOLENT CRIME</a:t>
            </a:r>
          </a:p>
          <a:p>
            <a:endParaRPr lang="en-US" dirty="0"/>
          </a:p>
        </p:txBody>
      </p:sp>
      <p:pic>
        <p:nvPicPr>
          <p:cNvPr id="1026" name="Picture 2" descr="Chicago Police Department">
            <a:extLst>
              <a:ext uri="{FF2B5EF4-FFF2-40B4-BE49-F238E27FC236}">
                <a16:creationId xmlns:a16="http://schemas.microsoft.com/office/drawing/2014/main" id="{8F5257B4-0BA1-4A31-5849-732D394A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857568"/>
            <a:ext cx="4960620" cy="49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5240F5-F0CF-B151-D1CC-394656B74D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atman logo_black and white | Batman pictures, Dark knight wallpaper, Batman  logo">
            <a:extLst>
              <a:ext uri="{FF2B5EF4-FFF2-40B4-BE49-F238E27FC236}">
                <a16:creationId xmlns:a16="http://schemas.microsoft.com/office/drawing/2014/main" id="{559F1912-5F47-E161-0D7C-553C239B7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8" b="39778"/>
          <a:stretch/>
        </p:blipFill>
        <p:spPr bwMode="auto">
          <a:xfrm>
            <a:off x="3322689" y="1517406"/>
            <a:ext cx="5546621" cy="4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latin typeface="+mj-lt"/>
                <a:ea typeface="+mj-ea"/>
                <a:cs typeface="+mj-cs"/>
              </a:rPr>
              <a:t>The Data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green rectangles&#10;&#10;Description automatically generated">
            <a:extLst>
              <a:ext uri="{FF2B5EF4-FFF2-40B4-BE49-F238E27FC236}">
                <a16:creationId xmlns:a16="http://schemas.microsoft.com/office/drawing/2014/main" id="{F32686F7-2192-4C40-C5C5-3ECC183E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2" y="699965"/>
            <a:ext cx="1047722" cy="717689"/>
          </a:xfrm>
          <a:prstGeom prst="rect">
            <a:avLst/>
          </a:prstGeom>
        </p:spPr>
      </p:pic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526614C3-264F-BCDA-67FC-6C2A6C9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99" y="984200"/>
            <a:ext cx="1685012" cy="1554423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3516CD4B-3612-26E4-1D92-EBBAC378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34" y="3134993"/>
            <a:ext cx="1955665" cy="135918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8A6CC482-5E40-C926-3E3A-985107BF4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624" y="2024409"/>
            <a:ext cx="2155206" cy="274789"/>
          </a:xfrm>
          <a:prstGeom prst="rect">
            <a:avLst/>
          </a:prstGeom>
        </p:spPr>
      </p:pic>
      <p:pic>
        <p:nvPicPr>
          <p:cNvPr id="19" name="Picture 18" descr="A text on a white background&#10;&#10;Description automatically generated">
            <a:extLst>
              <a:ext uri="{FF2B5EF4-FFF2-40B4-BE49-F238E27FC236}">
                <a16:creationId xmlns:a16="http://schemas.microsoft.com/office/drawing/2014/main" id="{002F2B66-DC63-F23D-9FEC-3B12B567F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834" y="3303410"/>
            <a:ext cx="2396155" cy="9944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5251ADA-F893-9F34-BCC2-2AA88B804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0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text on a white background&#10;&#10;Description automatically generated">
            <a:extLst>
              <a:ext uri="{FF2B5EF4-FFF2-40B4-BE49-F238E27FC236}">
                <a16:creationId xmlns:a16="http://schemas.microsoft.com/office/drawing/2014/main" id="{0D5069D5-E647-E844-437A-EAEEF4A4F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191" y="1320028"/>
            <a:ext cx="10071618" cy="4178515"/>
          </a:xfrm>
          <a:prstGeom prst="rect">
            <a:avLst/>
          </a:prstGeom>
        </p:spPr>
      </p:pic>
      <p:pic>
        <p:nvPicPr>
          <p:cNvPr id="28" name="Picture 27" descr="A close up of a text&#10;&#10;Description automatically generated">
            <a:extLst>
              <a:ext uri="{FF2B5EF4-FFF2-40B4-BE49-F238E27FC236}">
                <a16:creationId xmlns:a16="http://schemas.microsoft.com/office/drawing/2014/main" id="{286F1CEA-4C82-80DB-B4D8-2A02BC992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75" y="2743140"/>
            <a:ext cx="10714649" cy="1371719"/>
          </a:xfrm>
          <a:prstGeom prst="rect">
            <a:avLst/>
          </a:prstGeom>
        </p:spPr>
      </p:pic>
      <p:pic>
        <p:nvPicPr>
          <p:cNvPr id="30" name="Picture 29" descr="A graph showing a line&#10;&#10;Description automatically generated">
            <a:extLst>
              <a:ext uri="{FF2B5EF4-FFF2-40B4-BE49-F238E27FC236}">
                <a16:creationId xmlns:a16="http://schemas.microsoft.com/office/drawing/2014/main" id="{66AEA95C-8E2C-CE75-CF0D-8EA203BF2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0913" y="501711"/>
            <a:ext cx="7394253" cy="5266563"/>
          </a:xfrm>
          <a:prstGeom prst="rect">
            <a:avLst/>
          </a:prstGeom>
        </p:spPr>
      </p:pic>
      <p:pic>
        <p:nvPicPr>
          <p:cNvPr id="33" name="Picture 32" descr="A graph with a line&#10;&#10;Description automatically generated">
            <a:extLst>
              <a:ext uri="{FF2B5EF4-FFF2-40B4-BE49-F238E27FC236}">
                <a16:creationId xmlns:a16="http://schemas.microsoft.com/office/drawing/2014/main" id="{3241B60A-0A01-CC4A-CD7B-DCA7A7AFF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06" y="569410"/>
            <a:ext cx="6403582" cy="5131164"/>
          </a:xfrm>
          <a:prstGeom prst="rect">
            <a:avLst/>
          </a:prstGeom>
        </p:spPr>
      </p:pic>
      <p:pic>
        <p:nvPicPr>
          <p:cNvPr id="39" name="Picture 38" descr="A graph with a line&#10;&#10;Description automatically generated">
            <a:extLst>
              <a:ext uri="{FF2B5EF4-FFF2-40B4-BE49-F238E27FC236}">
                <a16:creationId xmlns:a16="http://schemas.microsoft.com/office/drawing/2014/main" id="{1A314A06-909C-BF34-1857-B8E64B28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130" y="358108"/>
            <a:ext cx="6320155" cy="5826760"/>
          </a:xfrm>
          <a:prstGeom prst="rect">
            <a:avLst/>
          </a:prstGeom>
        </p:spPr>
      </p:pic>
      <p:pic>
        <p:nvPicPr>
          <p:cNvPr id="43" name="Picture 42" descr="A blue and green rectangles&#10;&#10;Description automatically generated">
            <a:extLst>
              <a:ext uri="{FF2B5EF4-FFF2-40B4-BE49-F238E27FC236}">
                <a16:creationId xmlns:a16="http://schemas.microsoft.com/office/drawing/2014/main" id="{174F04B4-9161-B3D6-2DF3-E58A17B4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74" y="336284"/>
            <a:ext cx="8678743" cy="5934252"/>
          </a:xfrm>
          <a:prstGeom prst="rect">
            <a:avLst/>
          </a:prstGeom>
        </p:spPr>
      </p:pic>
      <p:pic>
        <p:nvPicPr>
          <p:cNvPr id="47" name="Picture 46" descr="A graph showing a line&#10;&#10;Description automatically generated">
            <a:extLst>
              <a:ext uri="{FF2B5EF4-FFF2-40B4-BE49-F238E27FC236}">
                <a16:creationId xmlns:a16="http://schemas.microsoft.com/office/drawing/2014/main" id="{36B9AB69-EAB9-2C13-7AF9-8BBFA4FFD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101" y="560197"/>
            <a:ext cx="8290434" cy="57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E5897D-2A23-E2CD-841F-F055AD80AD01}"/>
              </a:ext>
            </a:extLst>
          </p:cNvPr>
          <p:cNvSpPr/>
          <p:nvPr/>
        </p:nvSpPr>
        <p:spPr>
          <a:xfrm>
            <a:off x="6589110" y="2019435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CF5A47-E737-8E20-7726-48A30E97310F}"/>
              </a:ext>
            </a:extLst>
          </p:cNvPr>
          <p:cNvSpPr/>
          <p:nvPr/>
        </p:nvSpPr>
        <p:spPr>
          <a:xfrm>
            <a:off x="922712" y="2019434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19" name="Picture 18" descr="A graph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3BB306DD-6B0A-B3D7-8FF8-DDFD5ABD0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2510" y="982238"/>
            <a:ext cx="8233756" cy="53976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036F8F-4F76-44DB-1DBB-F7BDCA1DBF4E}"/>
              </a:ext>
            </a:extLst>
          </p:cNvPr>
          <p:cNvSpPr/>
          <p:nvPr/>
        </p:nvSpPr>
        <p:spPr>
          <a:xfrm>
            <a:off x="3763238" y="2019433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19D44E3-F70D-8995-C09C-C69375C0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720" y="2078966"/>
            <a:ext cx="5389490" cy="434248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/>
              <a:t>Weather Covariates: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Apparent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Cover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Humidity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Snow Depth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Hourly 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Hourly Snowfall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Solar Radiation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(Shortwave/</a:t>
            </a:r>
            <a:r>
              <a:rPr lang="en-US" strike="sngStrike" dirty="0"/>
              <a:t>Direct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Wind Speed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Wind Gusts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11C3C9-0F70-C058-599E-8197F9135BD2}"/>
              </a:ext>
            </a:extLst>
          </p:cNvPr>
          <p:cNvSpPr txBox="1">
            <a:spLocks/>
          </p:cNvSpPr>
          <p:nvPr/>
        </p:nvSpPr>
        <p:spPr>
          <a:xfrm>
            <a:off x="9053948" y="2078966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Holidays (Dummy Variables)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Year’s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MLK Jr.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Presidents’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Memorial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Independence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Thanksgiving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Valentine’s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NYE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Christmas Eve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St. Patrick’s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Halloween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trike="sngStrike" dirty="0"/>
              <a:t>Columbus Day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E171C9-87AC-0531-3496-EED458DE7FA9}"/>
              </a:ext>
            </a:extLst>
          </p:cNvPr>
          <p:cNvSpPr/>
          <p:nvPr/>
        </p:nvSpPr>
        <p:spPr>
          <a:xfrm>
            <a:off x="6603764" y="2019432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A3A0E97D-2C9F-1468-825D-BBBC27A49B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712" y="2019432"/>
                <a:ext cx="10598727" cy="4065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A3A0E97D-2C9F-1468-825D-BBBC27A4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12" y="2019432"/>
                <a:ext cx="10598727" cy="4065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8.33333E-7 -0.2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6" grpId="0" animBg="1"/>
      <p:bldP spid="6" grpId="1" animBg="1"/>
      <p:bldP spid="20" grpId="0" animBg="1"/>
      <p:bldP spid="20" grpId="1" animBg="1"/>
      <p:bldP spid="21" grpId="0" uiExpand="1"/>
      <p:bldP spid="21" grpId="1"/>
      <p:bldP spid="22" grpId="0"/>
      <p:bldP spid="22" grpId="1"/>
      <p:bldP spid="23" grpId="0" animBg="1"/>
      <p:bldP spid="23" grpId="2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BBE1472-6463-6171-24F1-E21FC0C2D57B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679B60-329D-5521-C349-8EE1BDF21F1D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AB0557C6-3303-08C6-35AB-CFBE2347210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AB0557C6-3303-08C6-35AB-CFBE23472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0772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7BEC6FB1-418F-A89F-E39A-9D36D92007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7BEC6FB1-418F-A89F-E39A-9D36D9200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C75B8F5-F3A3-EFC0-378F-0CE85AAE2458}"/>
              </a:ext>
            </a:extLst>
          </p:cNvPr>
          <p:cNvCxnSpPr/>
          <p:nvPr/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F36301-816F-DA00-39AA-CF9E9B33823F}"/>
              </a:ext>
            </a:extLst>
          </p:cNvPr>
          <p:cNvSpPr txBox="1"/>
          <p:nvPr/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3DFECC1-BD21-63AD-2B4B-84EA2983F9F4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20E77-3D95-0FC8-986F-3FE96A823142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</p:spTree>
    <p:extLst>
      <p:ext uri="{BB962C8B-B14F-4D97-AF65-F5344CB8AC3E}">
        <p14:creationId xmlns:p14="http://schemas.microsoft.com/office/powerpoint/2010/main" val="423610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E3C0CA2-A78B-F387-0141-10D7E9AEC7A6}"/>
              </a:ext>
            </a:extLst>
          </p:cNvPr>
          <p:cNvCxnSpPr/>
          <p:nvPr/>
        </p:nvCxnSpPr>
        <p:spPr>
          <a:xfrm rot="16200000" flipV="1">
            <a:off x="1131443" y="2109502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E43DBE-FEE4-5A37-C27A-257057FFD838}"/>
              </a:ext>
            </a:extLst>
          </p:cNvPr>
          <p:cNvSpPr txBox="1"/>
          <p:nvPr/>
        </p:nvSpPr>
        <p:spPr>
          <a:xfrm>
            <a:off x="185194" y="169674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9EAFDC-B379-6543-D271-931FE52E9D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746" y="2785157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1046CE0-1A22-6D46-13B5-72460996ACAF}"/>
              </a:ext>
            </a:extLst>
          </p:cNvPr>
          <p:cNvCxnSpPr/>
          <p:nvPr/>
        </p:nvCxnSpPr>
        <p:spPr>
          <a:xfrm flipV="1">
            <a:off x="5191246" y="2384383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0CE3E7-C79F-1D56-5FC7-A41065A05231}"/>
              </a:ext>
            </a:extLst>
          </p:cNvPr>
          <p:cNvCxnSpPr>
            <a:cxnSpLocks/>
          </p:cNvCxnSpPr>
          <p:nvPr/>
        </p:nvCxnSpPr>
        <p:spPr>
          <a:xfrm flipV="1">
            <a:off x="2448172" y="1941083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6082BA3-2383-16F2-374B-C522F3DA945A}"/>
              </a:ext>
            </a:extLst>
          </p:cNvPr>
          <p:cNvCxnSpPr>
            <a:cxnSpLocks/>
          </p:cNvCxnSpPr>
          <p:nvPr/>
        </p:nvCxnSpPr>
        <p:spPr>
          <a:xfrm flipV="1">
            <a:off x="6313990" y="2105455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C0600-7278-D61D-6DD8-F43278FB88D3}"/>
              </a:ext>
            </a:extLst>
          </p:cNvPr>
          <p:cNvSpPr txBox="1"/>
          <p:nvPr/>
        </p:nvSpPr>
        <p:spPr>
          <a:xfrm>
            <a:off x="8226868" y="1612648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C9820D-0441-ABF8-6C66-66A765C458E2}"/>
              </a:ext>
            </a:extLst>
          </p:cNvPr>
          <p:cNvCxnSpPr/>
          <p:nvPr/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EC747A-9899-A72D-1EE7-F340026F2935}"/>
              </a:ext>
            </a:extLst>
          </p:cNvPr>
          <p:cNvSpPr txBox="1"/>
          <p:nvPr/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</p:spTree>
    <p:extLst>
      <p:ext uri="{BB962C8B-B14F-4D97-AF65-F5344CB8AC3E}">
        <p14:creationId xmlns:p14="http://schemas.microsoft.com/office/powerpoint/2010/main" val="16790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4D27A8-3BA3-D79D-B7D1-6F25CB1ACEFC}"/>
              </a:ext>
            </a:extLst>
          </p:cNvPr>
          <p:cNvSpPr/>
          <p:nvPr/>
        </p:nvSpPr>
        <p:spPr>
          <a:xfrm>
            <a:off x="6589110" y="2018928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6748C-CCC5-075C-C90F-AF1EC9679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31A25F-2541-F086-5A0F-45BAE21BB61B}"/>
              </a:ext>
            </a:extLst>
          </p:cNvPr>
          <p:cNvSpPr/>
          <p:nvPr/>
        </p:nvSpPr>
        <p:spPr>
          <a:xfrm>
            <a:off x="6603763" y="305489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E3C0CA2-A78B-F387-0141-10D7E9AEC7A6}"/>
              </a:ext>
            </a:extLst>
          </p:cNvPr>
          <p:cNvCxnSpPr/>
          <p:nvPr/>
        </p:nvCxnSpPr>
        <p:spPr>
          <a:xfrm rot="16200000" flipV="1">
            <a:off x="1131443" y="2109502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E43DBE-FEE4-5A37-C27A-257057FFD838}"/>
              </a:ext>
            </a:extLst>
          </p:cNvPr>
          <p:cNvSpPr txBox="1"/>
          <p:nvPr/>
        </p:nvSpPr>
        <p:spPr>
          <a:xfrm>
            <a:off x="185194" y="169674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9EAFDC-B379-6543-D271-931FE52E9D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746" y="2785157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1046CE0-1A22-6D46-13B5-72460996ACAF}"/>
              </a:ext>
            </a:extLst>
          </p:cNvPr>
          <p:cNvCxnSpPr/>
          <p:nvPr/>
        </p:nvCxnSpPr>
        <p:spPr>
          <a:xfrm flipV="1">
            <a:off x="5191246" y="2384383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0CE3E7-C79F-1D56-5FC7-A41065A05231}"/>
              </a:ext>
            </a:extLst>
          </p:cNvPr>
          <p:cNvCxnSpPr>
            <a:cxnSpLocks/>
          </p:cNvCxnSpPr>
          <p:nvPr/>
        </p:nvCxnSpPr>
        <p:spPr>
          <a:xfrm flipV="1">
            <a:off x="2448172" y="1941083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6082BA3-2383-16F2-374B-C522F3DA945A}"/>
              </a:ext>
            </a:extLst>
          </p:cNvPr>
          <p:cNvCxnSpPr>
            <a:cxnSpLocks/>
          </p:cNvCxnSpPr>
          <p:nvPr/>
        </p:nvCxnSpPr>
        <p:spPr>
          <a:xfrm flipV="1">
            <a:off x="6313990" y="2105455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C0600-7278-D61D-6DD8-F43278FB88D3}"/>
              </a:ext>
            </a:extLst>
          </p:cNvPr>
          <p:cNvSpPr txBox="1"/>
          <p:nvPr/>
        </p:nvSpPr>
        <p:spPr>
          <a:xfrm>
            <a:off x="8226868" y="1612648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C9820D-0441-ABF8-6C66-66A765C458E2}"/>
              </a:ext>
            </a:extLst>
          </p:cNvPr>
          <p:cNvCxnSpPr/>
          <p:nvPr/>
        </p:nvCxnSpPr>
        <p:spPr>
          <a:xfrm rot="16200000" flipV="1">
            <a:off x="3965259" y="2410082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EC747A-9899-A72D-1EE7-F340026F2935}"/>
              </a:ext>
            </a:extLst>
          </p:cNvPr>
          <p:cNvSpPr txBox="1"/>
          <p:nvPr/>
        </p:nvSpPr>
        <p:spPr>
          <a:xfrm>
            <a:off x="2241036" y="2058812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74F50DB-E41F-D28D-0D86-706CA8722FD3}"/>
              </a:ext>
            </a:extLst>
          </p:cNvPr>
          <p:cNvCxnSpPr/>
          <p:nvPr/>
        </p:nvCxnSpPr>
        <p:spPr>
          <a:xfrm>
            <a:off x="3121902" y="4994235"/>
            <a:ext cx="1342663" cy="989635"/>
          </a:xfrm>
          <a:prstGeom prst="curvedConnector3">
            <a:avLst>
              <a:gd name="adj1" fmla="val -521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39E6D9-BCF9-D7F8-47E8-8610B222ED95}"/>
              </a:ext>
            </a:extLst>
          </p:cNvPr>
          <p:cNvSpPr txBox="1"/>
          <p:nvPr/>
        </p:nvSpPr>
        <p:spPr>
          <a:xfrm>
            <a:off x="4553304" y="5797528"/>
            <a:ext cx="316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lag variables from the past 24 hours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659CB2-82FD-5197-5CE9-A4BE1713ACD0}"/>
              </a:ext>
            </a:extLst>
          </p:cNvPr>
          <p:cNvSpPr/>
          <p:nvPr/>
        </p:nvSpPr>
        <p:spPr>
          <a:xfrm>
            <a:off x="9289427" y="2019436"/>
            <a:ext cx="2199190" cy="1279003"/>
          </a:xfrm>
          <a:prstGeom prst="roundRect">
            <a:avLst/>
          </a:prstGeom>
          <a:solidFill>
            <a:srgbClr val="4141A8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Estimation</a:t>
            </a:r>
          </a:p>
        </p:txBody>
      </p:sp>
      <p:pic>
        <p:nvPicPr>
          <p:cNvPr id="20" name="Picture 19" descr="A graph with green lines and dots&#10;&#10;Description automatically generated">
            <a:extLst>
              <a:ext uri="{FF2B5EF4-FFF2-40B4-BE49-F238E27FC236}">
                <a16:creationId xmlns:a16="http://schemas.microsoft.com/office/drawing/2014/main" id="{A475C5E6-F28A-D295-23D9-2760739883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019" y="1352343"/>
            <a:ext cx="7895568" cy="490091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0F088C49-C2F5-0392-1CA4-DAF626635B9C}"/>
              </a:ext>
            </a:extLst>
          </p:cNvPr>
          <p:cNvSpPr txBox="1">
            <a:spLocks/>
          </p:cNvSpPr>
          <p:nvPr/>
        </p:nvSpPr>
        <p:spPr>
          <a:xfrm>
            <a:off x="8290881" y="1860064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trike="sngStrike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15745A-F4FF-06DA-97FC-A05BAC167F7A}"/>
              </a:ext>
            </a:extLst>
          </p:cNvPr>
          <p:cNvSpPr txBox="1">
            <a:spLocks/>
          </p:cNvSpPr>
          <p:nvPr/>
        </p:nvSpPr>
        <p:spPr>
          <a:xfrm>
            <a:off x="8165939" y="2243478"/>
            <a:ext cx="3752929" cy="440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Maximum Likelihood Estimation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MSE 0.76 (Using the predicted mean)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Bootstrap sampling to simulate  95% predictive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𝑑𝑚𝑦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h𝑑𝑚𝑦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0878F15-2B2A-4511-B169-9063EB1EB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6"/>
                <a:ext cx="10598727" cy="40654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10" grpId="0" build="allAtOnce"/>
      <p:bldP spid="18" grpId="0"/>
      <p:bldP spid="24" grpId="0"/>
      <p:bldP spid="6" grpId="0"/>
      <p:bldP spid="11" grpId="0" animBg="1"/>
      <p:bldP spid="11" grpId="1" animBg="1"/>
      <p:bldP spid="22" grpId="0"/>
      <p:bldP spid="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E4C288C-2C71-906E-CAF0-098A7DE0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43" y="189037"/>
            <a:ext cx="6077535" cy="6297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59B04D-2A33-8F86-B562-E0B8EEAF18C4}"/>
              </a:ext>
            </a:extLst>
          </p:cNvPr>
          <p:cNvSpPr/>
          <p:nvPr/>
        </p:nvSpPr>
        <p:spPr>
          <a:xfrm>
            <a:off x="5821680" y="2862580"/>
            <a:ext cx="3302000" cy="289560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065D8-E3C7-034D-76F4-22A1646D6314}"/>
              </a:ext>
            </a:extLst>
          </p:cNvPr>
          <p:cNvSpPr/>
          <p:nvPr/>
        </p:nvSpPr>
        <p:spPr>
          <a:xfrm>
            <a:off x="6248400" y="4385231"/>
            <a:ext cx="3302000" cy="289560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F511FA-B2DC-ADB2-BA8D-94D2ACB351EB}"/>
              </a:ext>
            </a:extLst>
          </p:cNvPr>
          <p:cNvCxnSpPr/>
          <p:nvPr/>
        </p:nvCxnSpPr>
        <p:spPr>
          <a:xfrm flipV="1">
            <a:off x="3820160" y="3152140"/>
            <a:ext cx="2001520" cy="26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65B841-000F-5EC4-D3D3-BD3F673609D2}"/>
              </a:ext>
            </a:extLst>
          </p:cNvPr>
          <p:cNvCxnSpPr/>
          <p:nvPr/>
        </p:nvCxnSpPr>
        <p:spPr>
          <a:xfrm flipV="1">
            <a:off x="3820160" y="4514523"/>
            <a:ext cx="2428240" cy="131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36CA9B-9C23-EC0F-E8DD-25CA47679801}"/>
              </a:ext>
            </a:extLst>
          </p:cNvPr>
          <p:cNvSpPr/>
          <p:nvPr/>
        </p:nvSpPr>
        <p:spPr>
          <a:xfrm>
            <a:off x="717422" y="1574019"/>
            <a:ext cx="3499104" cy="3333750"/>
          </a:xfrm>
          <a:custGeom>
            <a:avLst/>
            <a:gdLst>
              <a:gd name="connsiteX0" fmla="*/ 3810 w 3486150"/>
              <a:gd name="connsiteY0" fmla="*/ 3810 h 3333750"/>
              <a:gd name="connsiteX1" fmla="*/ 2952750 w 3486150"/>
              <a:gd name="connsiteY1" fmla="*/ 0 h 3333750"/>
              <a:gd name="connsiteX2" fmla="*/ 3486150 w 3486150"/>
              <a:gd name="connsiteY2" fmla="*/ 1664970 h 3333750"/>
              <a:gd name="connsiteX3" fmla="*/ 2964180 w 3486150"/>
              <a:gd name="connsiteY3" fmla="*/ 3318510 h 3333750"/>
              <a:gd name="connsiteX4" fmla="*/ 0 w 3486150"/>
              <a:gd name="connsiteY4" fmla="*/ 3333750 h 3333750"/>
              <a:gd name="connsiteX5" fmla="*/ 3810 w 3486150"/>
              <a:gd name="connsiteY5" fmla="*/ 381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150" h="3333750">
                <a:moveTo>
                  <a:pt x="3810" y="3810"/>
                </a:moveTo>
                <a:lnTo>
                  <a:pt x="2952750" y="0"/>
                </a:lnTo>
                <a:lnTo>
                  <a:pt x="3486150" y="1664970"/>
                </a:lnTo>
                <a:lnTo>
                  <a:pt x="2964180" y="3318510"/>
                </a:lnTo>
                <a:lnTo>
                  <a:pt x="0" y="3333750"/>
                </a:lnTo>
                <a:lnTo>
                  <a:pt x="3810" y="3810"/>
                </a:lnTo>
                <a:close/>
              </a:path>
            </a:pathLst>
          </a:custGeom>
          <a:solidFill>
            <a:srgbClr val="414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6827D-0B1A-9D96-6D76-C792690C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1878511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Concluding Effects from Model Estimation</a:t>
            </a:r>
          </a:p>
        </p:txBody>
      </p:sp>
    </p:spTree>
    <p:extLst>
      <p:ext uri="{BB962C8B-B14F-4D97-AF65-F5344CB8AC3E}">
        <p14:creationId xmlns:p14="http://schemas.microsoft.com/office/powerpoint/2010/main" val="34599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DBD42-1DF5-F172-B1F5-B966CEFC3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-1" y="4439601"/>
            <a:ext cx="12202175" cy="2431984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355FCF-1FBC-38E0-6366-30A98CF87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94C1B-3451-03EE-59A7-B38557EC8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448E7E-0999-BEAC-FD6D-656E0A04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74550-68A3-6DF4-7A60-2F56A0A6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243" y="4695886"/>
            <a:ext cx="8949690" cy="9182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Recommendations</a:t>
            </a:r>
          </a:p>
        </p:txBody>
      </p:sp>
      <p:pic>
        <p:nvPicPr>
          <p:cNvPr id="4" name="Picture 10" descr="Happy New Year Icons - Free SVG &amp; PNG Happy New Year Images - Noun Project">
            <a:extLst>
              <a:ext uri="{FF2B5EF4-FFF2-40B4-BE49-F238E27FC236}">
                <a16:creationId xmlns:a16="http://schemas.microsoft.com/office/drawing/2014/main" id="{19965428-BF38-05C6-C9CA-86CD9DD5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499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Clock - Free time and date icons">
            <a:extLst>
              <a:ext uri="{FF2B5EF4-FFF2-40B4-BE49-F238E27FC236}">
                <a16:creationId xmlns:a16="http://schemas.microsoft.com/office/drawing/2014/main" id="{BA6BD532-4FBF-60B8-B0D3-3BE52A66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37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hermometer icon on white background Royalty Free Vector">
            <a:extLst>
              <a:ext uri="{FF2B5EF4-FFF2-40B4-BE49-F238E27FC236}">
                <a16:creationId xmlns:a16="http://schemas.microsoft.com/office/drawing/2014/main" id="{F7A3F9B8-0D1D-1C89-A7B0-B24F60334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5"/>
          <a:stretch/>
        </p:blipFill>
        <p:spPr bwMode="auto">
          <a:xfrm>
            <a:off x="6238156" y="1350075"/>
            <a:ext cx="2372817" cy="22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Unemployment - Free user icons">
            <a:extLst>
              <a:ext uri="{FF2B5EF4-FFF2-40B4-BE49-F238E27FC236}">
                <a16:creationId xmlns:a16="http://schemas.microsoft.com/office/drawing/2014/main" id="{62EE9246-3B86-6512-0AF7-39D19FCCE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107" y="1217447"/>
            <a:ext cx="2375259" cy="23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7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141AB"/>
      </a:dk2>
      <a:lt2>
        <a:srgbClr val="4141AB"/>
      </a:lt2>
      <a:accent1>
        <a:srgbClr val="4141AB"/>
      </a:accent1>
      <a:accent2>
        <a:srgbClr val="4141AB"/>
      </a:accent2>
      <a:accent3>
        <a:srgbClr val="4141AB"/>
      </a:accent3>
      <a:accent4>
        <a:srgbClr val="4141AB"/>
      </a:accent4>
      <a:accent5>
        <a:srgbClr val="4141AB"/>
      </a:accent5>
      <a:accent6>
        <a:srgbClr val="4141AB"/>
      </a:accent6>
      <a:hlink>
        <a:srgbClr val="4141AB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614</Words>
  <Application>Microsoft Office PowerPoint</Application>
  <PresentationFormat>Widescreen</PresentationFormat>
  <Paragraphs>109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SITUATION</vt:lpstr>
      <vt:lpstr>The Data</vt:lpstr>
      <vt:lpstr>The Modeling Process</vt:lpstr>
      <vt:lpstr>The Modeling Process</vt:lpstr>
      <vt:lpstr>The Modeling Process</vt:lpstr>
      <vt:lpstr>The Modeling Process</vt:lpstr>
      <vt:lpstr>The Modeling Process</vt:lpstr>
      <vt:lpstr>Concluding Effects from Model Estimation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Jeffry Troll Ramirez</dc:creator>
  <cp:lastModifiedBy>Sam Lee</cp:lastModifiedBy>
  <cp:revision>30</cp:revision>
  <dcterms:created xsi:type="dcterms:W3CDTF">2024-03-25T17:56:01Z</dcterms:created>
  <dcterms:modified xsi:type="dcterms:W3CDTF">2024-03-28T01:22:24Z</dcterms:modified>
</cp:coreProperties>
</file>