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1.xml" ContentType="application/vnd.openxmlformats-officedocument.presentationml.notesSlide+xml"/>
  <Override PartName="/ppt/tags/tag245.xml" ContentType="application/vnd.openxmlformats-officedocument.presentationml.tags+xml"/>
  <Override PartName="/ppt/notesSlides/notesSlide2.xml" ContentType="application/vnd.openxmlformats-officedocument.presentationml.notesSlide+xml"/>
  <Override PartName="/ppt/tags/tag246.xml" ContentType="application/vnd.openxmlformats-officedocument.presentationml.tags+xml"/>
  <Override PartName="/ppt/notesSlides/notesSlide3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6" r:id="rId17"/>
    <p:sldId id="267" r:id="rId18"/>
    <p:sldId id="268" r:id="rId19"/>
    <p:sldId id="290" r:id="rId20"/>
    <p:sldId id="291" r:id="rId21"/>
    <p:sldId id="292" r:id="rId22"/>
    <p:sldId id="29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141A8"/>
    <a:srgbClr val="FFFF00"/>
    <a:srgbClr val="FFFFFF"/>
    <a:srgbClr val="25576E"/>
    <a:srgbClr val="104760"/>
    <a:srgbClr val="0B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2373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3B57D-9886-9E4E-8A2F-8AF6B85A30F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3D871-53A9-FC49-873F-B58142E6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we used lasso regression to select weather and holiday covariates (mention X covariate matrix includes things like holiday)</a:t>
            </a:r>
          </a:p>
          <a:p>
            <a:r>
              <a:rPr lang="en-US" dirty="0"/>
              <a:t>We used an autoregressive plot to select autoregressive lag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6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we used lasso regression to select weather and holiday covariates (mention X covariate matrix includes things like holiday)</a:t>
            </a:r>
          </a:p>
          <a:p>
            <a:r>
              <a:rPr lang="en-US" dirty="0"/>
              <a:t>We used an autoregressive plot to select autoregressive lag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we used lasso regression to select weather and holiday covariates (mention X covariate matrix includes things like holiday)</a:t>
            </a:r>
          </a:p>
          <a:p>
            <a:r>
              <a:rPr lang="en-US" dirty="0"/>
              <a:t>We used an autoregressive plot to select autoregressive lag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B163-8273-FED4-9348-3F55AEBB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9D30-4B05-2E06-FCB3-D76604F0D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C158-D74B-62CC-12F6-F404B53A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D2D58-B5CD-DA72-12A4-4F237AF2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69121-0CA8-8DAC-E8E2-850F1C0F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B694-EB88-3A48-3E6D-F90D5C11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F7D6E-64EA-7310-4CF8-EE346158C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64A59-8408-EE89-C1EC-8EA565F1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F7A0-75AF-78C5-E751-C21440B1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AAA8D-FFC2-1244-6337-E2748B5C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84FA7-38DC-8649-CE55-28AD95318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DCA46-1ECC-A416-3407-1541BF5FA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FA8FB-22DF-556E-296B-5ED4C1E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AC33-A89C-71DB-398F-06639CF1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DB2C3-E633-94B6-E72F-D8B85866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32C5-410D-7718-C30C-5D12BA5D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07E7-A9EF-D596-F81E-82D36C24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8A89-002A-8338-4522-5F1C7579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0AE2-DD21-A4EC-7776-D6322A18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81139-2380-4661-C6D7-2E24A9FC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A959-BEB5-84C9-D7EE-4C13FBAA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E966-0ADF-9A69-9254-4B41F1C4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A240-747B-25E8-2417-CC4C76CD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3780-B60B-E318-AF5C-F3825AE5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34D1C-0108-F3A7-6F8F-EDDA36FE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148E-E7CC-86AD-C73A-64659F8A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C3BD-4D69-2626-DC16-CD2FE6F18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1230C-54F8-AD4C-5E5F-4D1607AB5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3934A-1282-191D-A032-3FBDEBCE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C680E-018A-508D-CE63-7B7C3D22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083EA-9005-79B2-F647-3ECBEC85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421B-410D-E0AA-F994-17975EE6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F6591-449B-F786-3F59-B616756F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544EC-A082-26C5-77C0-31A9FB4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B5745-DC10-129C-71DA-CD9125DF0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D1120-710D-9979-8572-FEAE77350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9CA0B-581F-AFAD-8668-ABBE5D22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AA227-085E-6C9E-6E37-AB8147AE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989C2-9E20-7A4A-0766-7AA19291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C6E-1775-D203-D70C-7A00E8A2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D9876-CAA6-AF42-A350-506FCDEC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73E3-7448-0F47-B20F-957BF4D3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291DF-98FF-DB79-9D2E-34DD2A2D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4E149-0C7F-7481-23A0-8B89E55E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04681-C2F5-F0CF-8CD0-4220EE5D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A723-4925-9D29-ABB4-0B3BA2F5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6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78DD-7242-23BD-8EC1-11B5034D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2971-8D37-36E8-3404-785D5E36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570EF-98A3-FF9A-A0D0-C0779CB27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FDC12-8F80-E313-FF8F-DC8F8757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BD7FD-45C3-270D-C07E-712AA59A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3CAF-9D2D-5326-43D6-927A300D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3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7A3C-1082-75F7-87AF-CF21D91F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8ECF8-1360-9137-A673-5CBB3ECAE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8CE60-FFB3-2EF7-6F5F-9B3879A66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48EB3-B413-6651-00F9-2572737E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5A092-EB3C-A97E-3450-5B6B8669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2E8CB-7230-81ED-EF47-117FCF1F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40067-C0AB-2C13-4F1A-A428BE9F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DB71E-E276-0558-D417-34AA687C4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209E-788A-3BEF-7147-3F5BFB7F4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90857-DC5A-9047-8358-DC37F93EF74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823E5-06C8-00F9-36A1-B9822A491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0F5A-4D3E-8163-0BEC-9780F8106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4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18" Type="http://schemas.openxmlformats.org/officeDocument/2006/relationships/tags" Target="../tags/tag181.xml"/><Relationship Id="rId26" Type="http://schemas.openxmlformats.org/officeDocument/2006/relationships/image" Target="../media/image5.png"/><Relationship Id="rId3" Type="http://schemas.openxmlformats.org/officeDocument/2006/relationships/tags" Target="../tags/tag166.xml"/><Relationship Id="rId21" Type="http://schemas.openxmlformats.org/officeDocument/2006/relationships/tags" Target="../tags/tag184.xml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tags" Target="../tags/tag180.xml"/><Relationship Id="rId25" Type="http://schemas.openxmlformats.org/officeDocument/2006/relationships/image" Target="../media/image4.png"/><Relationship Id="rId2" Type="http://schemas.openxmlformats.org/officeDocument/2006/relationships/tags" Target="../tags/tag165.xml"/><Relationship Id="rId16" Type="http://schemas.openxmlformats.org/officeDocument/2006/relationships/tags" Target="../tags/tag179.xml"/><Relationship Id="rId20" Type="http://schemas.openxmlformats.org/officeDocument/2006/relationships/tags" Target="../tags/tag183.xml"/><Relationship Id="rId29" Type="http://schemas.openxmlformats.org/officeDocument/2006/relationships/image" Target="../media/image8.png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24" Type="http://schemas.openxmlformats.org/officeDocument/2006/relationships/image" Target="../media/image3.png"/><Relationship Id="rId5" Type="http://schemas.openxmlformats.org/officeDocument/2006/relationships/tags" Target="../tags/tag168.xml"/><Relationship Id="rId15" Type="http://schemas.openxmlformats.org/officeDocument/2006/relationships/tags" Target="../tags/tag178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7.png"/><Relationship Id="rId10" Type="http://schemas.openxmlformats.org/officeDocument/2006/relationships/tags" Target="../tags/tag173.xml"/><Relationship Id="rId19" Type="http://schemas.openxmlformats.org/officeDocument/2006/relationships/tags" Target="../tags/tag18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tags" Target="../tags/tag177.xml"/><Relationship Id="rId22" Type="http://schemas.openxmlformats.org/officeDocument/2006/relationships/tags" Target="../tags/tag185.xml"/><Relationship Id="rId27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tags" Target="../tags/tag198.xml"/><Relationship Id="rId18" Type="http://schemas.openxmlformats.org/officeDocument/2006/relationships/tags" Target="../tags/tag203.xml"/><Relationship Id="rId26" Type="http://schemas.openxmlformats.org/officeDocument/2006/relationships/image" Target="../media/image6.png"/><Relationship Id="rId3" Type="http://schemas.openxmlformats.org/officeDocument/2006/relationships/tags" Target="../tags/tag188.xml"/><Relationship Id="rId21" Type="http://schemas.openxmlformats.org/officeDocument/2006/relationships/tags" Target="../tags/tag206.xml"/><Relationship Id="rId7" Type="http://schemas.openxmlformats.org/officeDocument/2006/relationships/tags" Target="../tags/tag192.xml"/><Relationship Id="rId12" Type="http://schemas.openxmlformats.org/officeDocument/2006/relationships/tags" Target="../tags/tag197.xml"/><Relationship Id="rId17" Type="http://schemas.openxmlformats.org/officeDocument/2006/relationships/tags" Target="../tags/tag202.xml"/><Relationship Id="rId25" Type="http://schemas.openxmlformats.org/officeDocument/2006/relationships/image" Target="../media/image5.png"/><Relationship Id="rId2" Type="http://schemas.openxmlformats.org/officeDocument/2006/relationships/tags" Target="../tags/tag187.xml"/><Relationship Id="rId16" Type="http://schemas.openxmlformats.org/officeDocument/2006/relationships/tags" Target="../tags/tag201.xml"/><Relationship Id="rId20" Type="http://schemas.openxmlformats.org/officeDocument/2006/relationships/tags" Target="../tags/tag205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tags" Target="../tags/tag196.xml"/><Relationship Id="rId24" Type="http://schemas.openxmlformats.org/officeDocument/2006/relationships/image" Target="../media/image4.png"/><Relationship Id="rId5" Type="http://schemas.openxmlformats.org/officeDocument/2006/relationships/tags" Target="../tags/tag190.xml"/><Relationship Id="rId15" Type="http://schemas.openxmlformats.org/officeDocument/2006/relationships/tags" Target="../tags/tag200.xml"/><Relationship Id="rId23" Type="http://schemas.openxmlformats.org/officeDocument/2006/relationships/image" Target="../media/image3.png"/><Relationship Id="rId28" Type="http://schemas.openxmlformats.org/officeDocument/2006/relationships/image" Target="../media/image8.png"/><Relationship Id="rId10" Type="http://schemas.openxmlformats.org/officeDocument/2006/relationships/tags" Target="../tags/tag195.xml"/><Relationship Id="rId19" Type="http://schemas.openxmlformats.org/officeDocument/2006/relationships/tags" Target="../tags/tag204.xml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tags" Target="../tags/tag199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image" Target="../media/image10.png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18.xml"/><Relationship Id="rId10" Type="http://schemas.openxmlformats.org/officeDocument/2006/relationships/tags" Target="../tags/tag223.xml"/><Relationship Id="rId4" Type="http://schemas.openxmlformats.org/officeDocument/2006/relationships/tags" Target="../tags/tag217.xml"/><Relationship Id="rId9" Type="http://schemas.openxmlformats.org/officeDocument/2006/relationships/tags" Target="../tags/tag22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tags" Target="../tags/tag234.xml"/><Relationship Id="rId5" Type="http://schemas.openxmlformats.org/officeDocument/2006/relationships/tags" Target="../tags/tag228.xml"/><Relationship Id="rId10" Type="http://schemas.openxmlformats.org/officeDocument/2006/relationships/tags" Target="../tags/tag233.xml"/><Relationship Id="rId4" Type="http://schemas.openxmlformats.org/officeDocument/2006/relationships/tags" Target="../tags/tag227.xml"/><Relationship Id="rId9" Type="http://schemas.openxmlformats.org/officeDocument/2006/relationships/tags" Target="../tags/tag2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1" Type="http://schemas.openxmlformats.org/officeDocument/2006/relationships/image" Target="../media/image11.png"/><Relationship Id="rId5" Type="http://schemas.openxmlformats.org/officeDocument/2006/relationships/tags" Target="../tags/tag239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238.xml"/><Relationship Id="rId9" Type="http://schemas.openxmlformats.org/officeDocument/2006/relationships/tags" Target="../tags/tag2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13" Type="http://schemas.openxmlformats.org/officeDocument/2006/relationships/tags" Target="../tags/tag259.xml"/><Relationship Id="rId18" Type="http://schemas.openxmlformats.org/officeDocument/2006/relationships/tags" Target="../tags/tag264.xml"/><Relationship Id="rId3" Type="http://schemas.openxmlformats.org/officeDocument/2006/relationships/tags" Target="../tags/tag249.xml"/><Relationship Id="rId21" Type="http://schemas.openxmlformats.org/officeDocument/2006/relationships/tags" Target="../tags/tag267.xml"/><Relationship Id="rId7" Type="http://schemas.openxmlformats.org/officeDocument/2006/relationships/tags" Target="../tags/tag253.xml"/><Relationship Id="rId12" Type="http://schemas.openxmlformats.org/officeDocument/2006/relationships/tags" Target="../tags/tag258.xml"/><Relationship Id="rId17" Type="http://schemas.openxmlformats.org/officeDocument/2006/relationships/tags" Target="../tags/tag263.xml"/><Relationship Id="rId2" Type="http://schemas.openxmlformats.org/officeDocument/2006/relationships/tags" Target="../tags/tag248.xml"/><Relationship Id="rId16" Type="http://schemas.openxmlformats.org/officeDocument/2006/relationships/tags" Target="../tags/tag262.xml"/><Relationship Id="rId20" Type="http://schemas.openxmlformats.org/officeDocument/2006/relationships/tags" Target="../tags/tag266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tags" Target="../tags/tag257.xml"/><Relationship Id="rId5" Type="http://schemas.openxmlformats.org/officeDocument/2006/relationships/tags" Target="../tags/tag251.xml"/><Relationship Id="rId15" Type="http://schemas.openxmlformats.org/officeDocument/2006/relationships/tags" Target="../tags/tag261.xml"/><Relationship Id="rId23" Type="http://schemas.openxmlformats.org/officeDocument/2006/relationships/image" Target="../media/image16.png"/><Relationship Id="rId10" Type="http://schemas.openxmlformats.org/officeDocument/2006/relationships/tags" Target="../tags/tag256.xml"/><Relationship Id="rId19" Type="http://schemas.openxmlformats.org/officeDocument/2006/relationships/tags" Target="../tags/tag265.xml"/><Relationship Id="rId4" Type="http://schemas.openxmlformats.org/officeDocument/2006/relationships/tags" Target="../tags/tag250.xml"/><Relationship Id="rId9" Type="http://schemas.openxmlformats.org/officeDocument/2006/relationships/tags" Target="../tags/tag255.xml"/><Relationship Id="rId14" Type="http://schemas.openxmlformats.org/officeDocument/2006/relationships/tags" Target="../tags/tag260.xml"/><Relationship Id="rId2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13" Type="http://schemas.openxmlformats.org/officeDocument/2006/relationships/tags" Target="../tags/tag280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12" Type="http://schemas.openxmlformats.org/officeDocument/2006/relationships/tags" Target="../tags/tag279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tags" Target="../tags/tag278.xml"/><Relationship Id="rId5" Type="http://schemas.openxmlformats.org/officeDocument/2006/relationships/tags" Target="../tags/tag272.xml"/><Relationship Id="rId15" Type="http://schemas.openxmlformats.org/officeDocument/2006/relationships/image" Target="../media/image15.png"/><Relationship Id="rId10" Type="http://schemas.openxmlformats.org/officeDocument/2006/relationships/tags" Target="../tags/tag277.xml"/><Relationship Id="rId4" Type="http://schemas.openxmlformats.org/officeDocument/2006/relationships/tags" Target="../tags/tag271.xml"/><Relationship Id="rId9" Type="http://schemas.openxmlformats.org/officeDocument/2006/relationships/tags" Target="../tags/tag276.xml"/><Relationship Id="rId1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7" Type="http://schemas.openxmlformats.org/officeDocument/2006/relationships/image" Target="../media/image17.png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85.xml"/><Relationship Id="rId4" Type="http://schemas.openxmlformats.org/officeDocument/2006/relationships/tags" Target="../tags/tag28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93.xml"/><Relationship Id="rId3" Type="http://schemas.openxmlformats.org/officeDocument/2006/relationships/tags" Target="../tags/tag288.xml"/><Relationship Id="rId7" Type="http://schemas.openxmlformats.org/officeDocument/2006/relationships/tags" Target="../tags/tag292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tags" Target="../tags/tag291.xml"/><Relationship Id="rId11" Type="http://schemas.openxmlformats.org/officeDocument/2006/relationships/image" Target="../media/image17.png"/><Relationship Id="rId5" Type="http://schemas.openxmlformats.org/officeDocument/2006/relationships/tags" Target="../tags/tag290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289.xml"/><Relationship Id="rId9" Type="http://schemas.openxmlformats.org/officeDocument/2006/relationships/tags" Target="../tags/tag29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5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image" Target="../media/image6.png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image" Target="../media/image5.png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4.png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image" Target="../media/image3.png"/><Relationship Id="rId28" Type="http://schemas.openxmlformats.org/officeDocument/2006/relationships/image" Target="../media/image8.png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image" Target="../media/image5.png"/><Relationship Id="rId3" Type="http://schemas.openxmlformats.org/officeDocument/2006/relationships/tags" Target="../tags/tag34.xml"/><Relationship Id="rId21" Type="http://schemas.openxmlformats.org/officeDocument/2006/relationships/tags" Target="../tags/tag52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image" Target="../media/image4.png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29" Type="http://schemas.openxmlformats.org/officeDocument/2006/relationships/image" Target="../media/image8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3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7.png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tags" Target="../tags/tag53.xml"/><Relationship Id="rId27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26" Type="http://schemas.openxmlformats.org/officeDocument/2006/relationships/image" Target="../media/image5.png"/><Relationship Id="rId3" Type="http://schemas.openxmlformats.org/officeDocument/2006/relationships/tags" Target="../tags/tag56.xml"/><Relationship Id="rId21" Type="http://schemas.openxmlformats.org/officeDocument/2006/relationships/tags" Target="../tags/tag74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5" Type="http://schemas.openxmlformats.org/officeDocument/2006/relationships/image" Target="../media/image4.png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tags" Target="../tags/tag73.xml"/><Relationship Id="rId29" Type="http://schemas.openxmlformats.org/officeDocument/2006/relationships/image" Target="../media/image8.png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24" Type="http://schemas.openxmlformats.org/officeDocument/2006/relationships/image" Target="../media/image3.png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7.png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Relationship Id="rId22" Type="http://schemas.openxmlformats.org/officeDocument/2006/relationships/tags" Target="../tags/tag75.xml"/><Relationship Id="rId27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image" Target="../media/image5.png"/><Relationship Id="rId3" Type="http://schemas.openxmlformats.org/officeDocument/2006/relationships/tags" Target="../tags/tag78.xml"/><Relationship Id="rId21" Type="http://schemas.openxmlformats.org/officeDocument/2006/relationships/tags" Target="../tags/tag96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image" Target="../media/image4.png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image" Target="../media/image8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image" Target="../media/image3.png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7.png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26" Type="http://schemas.openxmlformats.org/officeDocument/2006/relationships/image" Target="../media/image5.png"/><Relationship Id="rId3" Type="http://schemas.openxmlformats.org/officeDocument/2006/relationships/tags" Target="../tags/tag100.xml"/><Relationship Id="rId21" Type="http://schemas.openxmlformats.org/officeDocument/2006/relationships/tags" Target="../tags/tag118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image" Target="../media/image4.png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0" Type="http://schemas.openxmlformats.org/officeDocument/2006/relationships/tags" Target="../tags/tag117.xml"/><Relationship Id="rId29" Type="http://schemas.openxmlformats.org/officeDocument/2006/relationships/image" Target="../media/image8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image" Target="../media/image3.png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7.png"/><Relationship Id="rId10" Type="http://schemas.openxmlformats.org/officeDocument/2006/relationships/tags" Target="../tags/tag107.xml"/><Relationship Id="rId19" Type="http://schemas.openxmlformats.org/officeDocument/2006/relationships/tags" Target="../tags/tag116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image" Target="../media/image6.png"/><Relationship Id="rId30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26" Type="http://schemas.openxmlformats.org/officeDocument/2006/relationships/image" Target="../media/image5.png"/><Relationship Id="rId3" Type="http://schemas.openxmlformats.org/officeDocument/2006/relationships/tags" Target="../tags/tag122.xml"/><Relationship Id="rId21" Type="http://schemas.openxmlformats.org/officeDocument/2006/relationships/tags" Target="../tags/tag140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5" Type="http://schemas.openxmlformats.org/officeDocument/2006/relationships/image" Target="../media/image4.png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0" Type="http://schemas.openxmlformats.org/officeDocument/2006/relationships/tags" Target="../tags/tag139.xml"/><Relationship Id="rId29" Type="http://schemas.openxmlformats.org/officeDocument/2006/relationships/image" Target="../media/image8.png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24" Type="http://schemas.openxmlformats.org/officeDocument/2006/relationships/image" Target="../media/image3.png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7.png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Relationship Id="rId22" Type="http://schemas.openxmlformats.org/officeDocument/2006/relationships/tags" Target="../tags/tag141.xml"/><Relationship Id="rId27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tags" Target="../tags/tag154.xml"/><Relationship Id="rId18" Type="http://schemas.openxmlformats.org/officeDocument/2006/relationships/tags" Target="../tags/tag159.xml"/><Relationship Id="rId26" Type="http://schemas.openxmlformats.org/officeDocument/2006/relationships/image" Target="../media/image5.png"/><Relationship Id="rId3" Type="http://schemas.openxmlformats.org/officeDocument/2006/relationships/tags" Target="../tags/tag144.xml"/><Relationship Id="rId21" Type="http://schemas.openxmlformats.org/officeDocument/2006/relationships/tags" Target="../tags/tag162.xml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tags" Target="../tags/tag158.xml"/><Relationship Id="rId25" Type="http://schemas.openxmlformats.org/officeDocument/2006/relationships/image" Target="../media/image4.png"/><Relationship Id="rId2" Type="http://schemas.openxmlformats.org/officeDocument/2006/relationships/tags" Target="../tags/tag143.xml"/><Relationship Id="rId16" Type="http://schemas.openxmlformats.org/officeDocument/2006/relationships/tags" Target="../tags/tag157.xml"/><Relationship Id="rId20" Type="http://schemas.openxmlformats.org/officeDocument/2006/relationships/tags" Target="../tags/tag161.xml"/><Relationship Id="rId29" Type="http://schemas.openxmlformats.org/officeDocument/2006/relationships/image" Target="../media/image8.png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24" Type="http://schemas.openxmlformats.org/officeDocument/2006/relationships/image" Target="../media/image3.png"/><Relationship Id="rId5" Type="http://schemas.openxmlformats.org/officeDocument/2006/relationships/tags" Target="../tags/tag146.xml"/><Relationship Id="rId15" Type="http://schemas.openxmlformats.org/officeDocument/2006/relationships/tags" Target="../tags/tag156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7.png"/><Relationship Id="rId10" Type="http://schemas.openxmlformats.org/officeDocument/2006/relationships/tags" Target="../tags/tag151.xml"/><Relationship Id="rId19" Type="http://schemas.openxmlformats.org/officeDocument/2006/relationships/tags" Target="../tags/tag160.xml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Relationship Id="rId22" Type="http://schemas.openxmlformats.org/officeDocument/2006/relationships/tags" Target="../tags/tag163.xml"/><Relationship Id="rId2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F9E8-4CF7-9359-02DF-97F375A8F8A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</a:rPr>
              <a:t>SITUATION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44F2E-3D1D-62A7-0737-F32551DED221}"/>
              </a:ext>
            </a:extLst>
          </p:cNvPr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</a:rPr>
              <a:t>PREDICT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 NUMBER OF VIOLENT CRIMES PER HOUR IN CHICAGO’S 11</a:t>
            </a:r>
            <a:r>
              <a:rPr lang="en-US" sz="2400" baseline="30000" dirty="0">
                <a:solidFill>
                  <a:schemeClr val="tx2">
                    <a:lumMod val="10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 DISTRICT</a:t>
            </a: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</a:rPr>
              <a:t>DETERMINE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 FACTORS THAT INFLUENCE VIOLENT CRIME</a:t>
            </a:r>
          </a:p>
          <a:p>
            <a:endParaRPr lang="en-US" dirty="0"/>
          </a:p>
        </p:txBody>
      </p:sp>
      <p:pic>
        <p:nvPicPr>
          <p:cNvPr id="1026" name="Picture 2" descr="Chicago Police Department">
            <a:extLst>
              <a:ext uri="{FF2B5EF4-FFF2-40B4-BE49-F238E27FC236}">
                <a16:creationId xmlns:a16="http://schemas.microsoft.com/office/drawing/2014/main" id="{8F5257B4-0BA1-4A31-5849-732D394A5591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857568"/>
            <a:ext cx="4960620" cy="496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5240F5-F0CF-B151-D1CC-394656B74DA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atman logo_black and white | Batman pictures, Dark knight wallpaper, Batman  logo">
            <a:extLst>
              <a:ext uri="{FF2B5EF4-FFF2-40B4-BE49-F238E27FC236}">
                <a16:creationId xmlns:a16="http://schemas.microsoft.com/office/drawing/2014/main" id="{559F1912-5F47-E161-0D7C-553C239B7DC2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8" b="39778"/>
          <a:stretch/>
        </p:blipFill>
        <p:spPr bwMode="auto">
          <a:xfrm>
            <a:off x="3322689" y="1517406"/>
            <a:ext cx="5546621" cy="48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231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6232" y="5200879"/>
            <a:ext cx="8082447" cy="802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latin typeface="+mj-lt"/>
                <a:ea typeface="+mj-ea"/>
                <a:cs typeface="+mj-cs"/>
              </a:rPr>
              <a:t>The Data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green rectangles&#10;&#10;Description automatically generated">
            <a:extLst>
              <a:ext uri="{FF2B5EF4-FFF2-40B4-BE49-F238E27FC236}">
                <a16:creationId xmlns:a16="http://schemas.microsoft.com/office/drawing/2014/main" id="{F32686F7-2192-4C40-C5C5-3ECC183E3B4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09232" y="699965"/>
            <a:ext cx="1047722" cy="717689"/>
          </a:xfrm>
          <a:prstGeom prst="rect">
            <a:avLst/>
          </a:prstGeom>
        </p:spPr>
      </p:pic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7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8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0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526614C3-264F-BCDA-67FC-6C2A6C9133D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33499" y="984200"/>
            <a:ext cx="1685012" cy="1554423"/>
          </a:xfrm>
          <a:prstGeom prst="rect">
            <a:avLst/>
          </a:prstGeom>
        </p:spPr>
      </p:pic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graph showing a line&#10;&#10;Description automatically generated">
            <a:extLst>
              <a:ext uri="{FF2B5EF4-FFF2-40B4-BE49-F238E27FC236}">
                <a16:creationId xmlns:a16="http://schemas.microsoft.com/office/drawing/2014/main" id="{3516CD4B-3612-26E4-1D92-EBBAC378D0EF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847634" y="3134993"/>
            <a:ext cx="1955665" cy="135918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8A6CC482-5E40-C926-3E3A-985107BF470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2635624" y="2024409"/>
            <a:ext cx="2155206" cy="274789"/>
          </a:xfrm>
          <a:prstGeom prst="rect">
            <a:avLst/>
          </a:prstGeom>
        </p:spPr>
      </p:pic>
      <p:pic>
        <p:nvPicPr>
          <p:cNvPr id="19" name="Picture 18" descr="A text on a white background&#10;&#10;Description automatically generated">
            <a:extLst>
              <a:ext uri="{FF2B5EF4-FFF2-40B4-BE49-F238E27FC236}">
                <a16:creationId xmlns:a16="http://schemas.microsoft.com/office/drawing/2014/main" id="{002F2B66-DC63-F23D-9FEC-3B12B567FFA9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225834" y="3303410"/>
            <a:ext cx="2396155" cy="99440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showing a line&#10;&#10;Description automatically generated">
            <a:extLst>
              <a:ext uri="{FF2B5EF4-FFF2-40B4-BE49-F238E27FC236}">
                <a16:creationId xmlns:a16="http://schemas.microsoft.com/office/drawing/2014/main" id="{45251ADA-F893-9F34-BCC2-2AA88B8042F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923147" y="2534062"/>
            <a:ext cx="2456770" cy="1750448"/>
          </a:xfrm>
          <a:prstGeom prst="rect">
            <a:avLst/>
          </a:prstGeom>
        </p:spPr>
      </p:pic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00A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Picture 46" descr="A graph showing a line&#10;&#10;Description automatically generated">
            <a:extLst>
              <a:ext uri="{FF2B5EF4-FFF2-40B4-BE49-F238E27FC236}">
                <a16:creationId xmlns:a16="http://schemas.microsoft.com/office/drawing/2014/main" id="{36B9AB69-EAB9-2C13-7AF9-8BBFA4FFD5C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547101" y="560197"/>
            <a:ext cx="8290434" cy="57682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033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6232" y="5200879"/>
            <a:ext cx="8082447" cy="802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latin typeface="+mj-lt"/>
                <a:ea typeface="+mj-ea"/>
                <a:cs typeface="+mj-cs"/>
              </a:rPr>
              <a:t>The Data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green rectangles&#10;&#10;Description automatically generated">
            <a:extLst>
              <a:ext uri="{FF2B5EF4-FFF2-40B4-BE49-F238E27FC236}">
                <a16:creationId xmlns:a16="http://schemas.microsoft.com/office/drawing/2014/main" id="{F32686F7-2192-4C40-C5C5-3ECC183E3B4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09232" y="699965"/>
            <a:ext cx="1047722" cy="717689"/>
          </a:xfrm>
          <a:prstGeom prst="rect">
            <a:avLst/>
          </a:prstGeom>
        </p:spPr>
      </p:pic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7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8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0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526614C3-264F-BCDA-67FC-6C2A6C9133D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933499" y="984200"/>
            <a:ext cx="1685012" cy="1554423"/>
          </a:xfrm>
          <a:prstGeom prst="rect">
            <a:avLst/>
          </a:prstGeom>
        </p:spPr>
      </p:pic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graph showing a line&#10;&#10;Description automatically generated">
            <a:extLst>
              <a:ext uri="{FF2B5EF4-FFF2-40B4-BE49-F238E27FC236}">
                <a16:creationId xmlns:a16="http://schemas.microsoft.com/office/drawing/2014/main" id="{3516CD4B-3612-26E4-1D92-EBBAC378D0EF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847634" y="3134993"/>
            <a:ext cx="1955665" cy="135918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8A6CC482-5E40-C926-3E3A-985107BF470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2635624" y="2024409"/>
            <a:ext cx="2155206" cy="274789"/>
          </a:xfrm>
          <a:prstGeom prst="rect">
            <a:avLst/>
          </a:prstGeom>
        </p:spPr>
      </p:pic>
      <p:pic>
        <p:nvPicPr>
          <p:cNvPr id="19" name="Picture 18" descr="A text on a white background&#10;&#10;Description automatically generated">
            <a:extLst>
              <a:ext uri="{FF2B5EF4-FFF2-40B4-BE49-F238E27FC236}">
                <a16:creationId xmlns:a16="http://schemas.microsoft.com/office/drawing/2014/main" id="{002F2B66-DC63-F23D-9FEC-3B12B567FFA9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4225834" y="3303410"/>
            <a:ext cx="2396155" cy="99440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showing a line&#10;&#10;Description automatically generated">
            <a:extLst>
              <a:ext uri="{FF2B5EF4-FFF2-40B4-BE49-F238E27FC236}">
                <a16:creationId xmlns:a16="http://schemas.microsoft.com/office/drawing/2014/main" id="{45251ADA-F893-9F34-BCC2-2AA88B8042F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8923147" y="2534062"/>
            <a:ext cx="2456770" cy="1750448"/>
          </a:xfrm>
          <a:prstGeom prst="rect">
            <a:avLst/>
          </a:prstGeom>
        </p:spPr>
      </p:pic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00A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786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464E3D-424E-E5B3-8001-82253363C2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22712" y="2019440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174865" y="1041722"/>
            <a:ext cx="10005753" cy="790186"/>
          </a:xfrm>
        </p:spPr>
        <p:txBody>
          <a:bodyPr>
            <a:normAutofit/>
          </a:bodyPr>
          <a:lstStyle/>
          <a:p>
            <a:r>
              <a:rPr lang="en-US" sz="3600" dirty="0"/>
              <a:t>The Modeling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DDD66C-C444-9D32-DA9A-C7141E79DF0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755911" y="2019436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BE5897D-2A23-E2CD-841F-F055AD80AD0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589110" y="2019435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0E3DD3-57C4-C052-29F1-71E807E3371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292150" y="2019437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40C379F-4C44-485E-A1F6-95E7CCEAE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464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464E3D-424E-E5B3-8001-82253363C2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22712" y="2019440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174865" y="1041722"/>
            <a:ext cx="10005753" cy="790186"/>
          </a:xfrm>
        </p:spPr>
        <p:txBody>
          <a:bodyPr>
            <a:normAutofit/>
          </a:bodyPr>
          <a:lstStyle/>
          <a:p>
            <a:r>
              <a:rPr lang="en-US" sz="3600" dirty="0"/>
              <a:t>The Modeling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DDD66C-C444-9D32-DA9A-C7141E79DF0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755911" y="2019436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BE5897D-2A23-E2CD-841F-F055AD80AD0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589110" y="2019435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0E3DD3-57C4-C052-29F1-71E807E3371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292150" y="2019437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6748C-CCC5-075C-C90F-AF1EC967914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CF5A47-E737-8E20-7726-48A30E97310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22712" y="2019434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pic>
        <p:nvPicPr>
          <p:cNvPr id="19" name="Picture 18" descr="A graph with a blue line&#10;&#10;Description automatically generated with medium confidence">
            <a:extLst>
              <a:ext uri="{FF2B5EF4-FFF2-40B4-BE49-F238E27FC236}">
                <a16:creationId xmlns:a16="http://schemas.microsoft.com/office/drawing/2014/main" id="{3BB306DD-6B0A-B3D7-8FF8-DDFD5ABD030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2510" y="982238"/>
            <a:ext cx="8233756" cy="53976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7F3BE9C-5FFC-4399-B3B9-D725602B8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07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464E3D-424E-E5B3-8001-82253363C2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22712" y="2019440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174865" y="1041722"/>
            <a:ext cx="10005753" cy="790186"/>
          </a:xfrm>
        </p:spPr>
        <p:txBody>
          <a:bodyPr>
            <a:normAutofit/>
          </a:bodyPr>
          <a:lstStyle/>
          <a:p>
            <a:r>
              <a:rPr lang="en-US" sz="3600" dirty="0"/>
              <a:t>The Modeling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DDD66C-C444-9D32-DA9A-C7141E79DF0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755911" y="2019436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BE5897D-2A23-E2CD-841F-F055AD80AD0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589110" y="2019435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0E3DD3-57C4-C052-29F1-71E807E3371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292150" y="2019437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6748C-CCC5-075C-C90F-AF1EC967914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036F8F-4F76-44DB-1DBB-F7BDCA1DBF4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763238" y="2019433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19D44E3-F70D-8995-C09C-C69375C0B17D}"/>
              </a:ext>
            </a:extLst>
          </p:cNvPr>
          <p:cNvSpPr>
            <a:spLocks noGrp="1"/>
          </p:cNvSpPr>
          <p:nvPr>
            <p:ph type="subTitle" idx="1"/>
            <p:custDataLst>
              <p:tags r:id="rId10"/>
            </p:custDataLst>
          </p:nvPr>
        </p:nvSpPr>
        <p:spPr>
          <a:xfrm>
            <a:off x="6024720" y="2078966"/>
            <a:ext cx="5389490" cy="434248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u="sng" dirty="0"/>
              <a:t>Weather Covariates: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trike="sngStrike" dirty="0"/>
              <a:t>Apparent Temperature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Cloud Cover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Humidity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Snow Depth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Hourly Rain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Hourly Snowfall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Solar Radiation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(Shortwave/</a:t>
            </a:r>
            <a:r>
              <a:rPr lang="en-US" strike="sngStrike" dirty="0"/>
              <a:t>Direct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trike="sngStrike" dirty="0"/>
              <a:t>Wind Speed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Wind Gusts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611C3C9-0F70-C058-599E-8197F9135BD2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9053948" y="2078966"/>
            <a:ext cx="3752929" cy="4402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/>
              <a:t>Holidays (Dummy Variables)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New Year’s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MLK Jr.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Presidents’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Memorial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Independence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Thanksgiving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Christmas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Valentine’s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NYE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Christmas Eve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St. Patrick’s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Halloween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trike="sngStrike" dirty="0"/>
              <a:t>Columbus Day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629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464E3D-424E-E5B3-8001-82253363C2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22712" y="2019440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174865" y="1041722"/>
            <a:ext cx="10005753" cy="790186"/>
          </a:xfrm>
        </p:spPr>
        <p:txBody>
          <a:bodyPr>
            <a:normAutofit/>
          </a:bodyPr>
          <a:lstStyle/>
          <a:p>
            <a:r>
              <a:rPr lang="en-US" sz="3600" dirty="0"/>
              <a:t>The Modeling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DDD66C-C444-9D32-DA9A-C7141E79DF0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755911" y="2019436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0E3DD3-57C4-C052-29F1-71E807E3371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292150" y="2019437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6748C-CCC5-075C-C90F-AF1EC967914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E171C9-87AC-0531-3496-EED458DE7FA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603754" y="304932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btitle 2">
                <a:extLst>
                  <a:ext uri="{FF2B5EF4-FFF2-40B4-BE49-F238E27FC236}">
                    <a16:creationId xmlns:a16="http://schemas.microsoft.com/office/drawing/2014/main" id="{A3A0E97D-2C9F-1468-825D-BBBC27A49BF5}"/>
                  </a:ext>
                </a:extLst>
              </p:cNvPr>
              <p:cNvSpPr txBox="1">
                <a:spLocks/>
              </p:cNvSpPr>
              <p:nvPr>
                <p:custDataLst>
                  <p:tags r:id="rId9"/>
                </p:custDataLst>
              </p:nvPr>
            </p:nvSpPr>
            <p:spPr>
              <a:xfrm>
                <a:off x="922712" y="2019432"/>
                <a:ext cx="10598727" cy="40654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h𝑑𝑚𝑦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𝑍𝐼𝑃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h𝑑𝑚𝑦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𝐹𝑢𝑙𝑙𝑀𝑜𝑜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𝑑𝑚𝑦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𝑈𝑛𝑒𝑚𝑝𝑙𝑜𝑦𝑚𝑒𝑛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Weather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hdmy</m:t>
                        </m:r>
                      </m:sub>
                    </m:sSub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𝐻𝑜𝑢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𝐻𝑜𝑢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𝑑𝑚𝑦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Subtitle 2">
                <a:extLst>
                  <a:ext uri="{FF2B5EF4-FFF2-40B4-BE49-F238E27FC236}">
                    <a16:creationId xmlns:a16="http://schemas.microsoft.com/office/drawing/2014/main" id="{A3A0E97D-2C9F-1468-825D-BBBC27A49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12" y="2019432"/>
                <a:ext cx="10598727" cy="40654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6">
            <a:extLst>
              <a:ext uri="{FF2B5EF4-FFF2-40B4-BE49-F238E27FC236}">
                <a16:creationId xmlns:a16="http://schemas.microsoft.com/office/drawing/2014/main" id="{649D340F-7A7B-4A07-861A-5B0FC228C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70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464E3D-424E-E5B3-8001-82253363C24B}"/>
              </a:ext>
            </a:extLst>
          </p:cNvPr>
          <p:cNvSpPr/>
          <p:nvPr/>
        </p:nvSpPr>
        <p:spPr>
          <a:xfrm>
            <a:off x="922712" y="2019440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5" y="1041722"/>
            <a:ext cx="10005753" cy="790186"/>
          </a:xfrm>
        </p:spPr>
        <p:txBody>
          <a:bodyPr>
            <a:normAutofit/>
          </a:bodyPr>
          <a:lstStyle/>
          <a:p>
            <a:r>
              <a:rPr lang="en-US" sz="3600" dirty="0"/>
              <a:t>The Modeling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DDD66C-C444-9D32-DA9A-C7141E79DF04}"/>
              </a:ext>
            </a:extLst>
          </p:cNvPr>
          <p:cNvSpPr/>
          <p:nvPr/>
        </p:nvSpPr>
        <p:spPr>
          <a:xfrm>
            <a:off x="3755911" y="2019436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0E3DD3-57C4-C052-29F1-71E807E33710}"/>
              </a:ext>
            </a:extLst>
          </p:cNvPr>
          <p:cNvSpPr/>
          <p:nvPr/>
        </p:nvSpPr>
        <p:spPr>
          <a:xfrm>
            <a:off x="9292150" y="2019437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6748C-CCC5-075C-C90F-AF1EC96791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BBE1472-6463-6171-24F1-E21FC0C2D57B}"/>
              </a:ext>
            </a:extLst>
          </p:cNvPr>
          <p:cNvCxnSpPr/>
          <p:nvPr/>
        </p:nvCxnSpPr>
        <p:spPr>
          <a:xfrm rot="16200000" flipV="1">
            <a:off x="1131443" y="2109504"/>
            <a:ext cx="856527" cy="76968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679B60-329D-5521-C349-8EE1BDF21F1D}"/>
              </a:ext>
            </a:extLst>
          </p:cNvPr>
          <p:cNvSpPr txBox="1"/>
          <p:nvPr/>
        </p:nvSpPr>
        <p:spPr>
          <a:xfrm>
            <a:off x="185194" y="1696749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Hour, Day, Month, Year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AB0557C6-3303-08C6-35AB-CFBE2347210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2712" y="2019436"/>
                <a:ext cx="10598727" cy="4065477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h𝑑𝑚𝑦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𝑍𝐼𝑃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h𝑑𝑚𝑦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h𝑑𝑚𝑦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𝐹𝑢𝑙𝑙𝑀𝑜𝑜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𝑈𝑛𝑒𝑚𝑝𝑙𝑜𝑦𝑚𝑒𝑛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Weather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hdmy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𝐻𝑜𝑢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𝐻𝑜𝑢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𝑑𝑚𝑦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AB0557C6-3303-08C6-35AB-CFBE23472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2712" y="2019436"/>
                <a:ext cx="10598727" cy="406547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31A25F-2541-F086-5A0F-45BAE21BB61B}"/>
              </a:ext>
            </a:extLst>
          </p:cNvPr>
          <p:cNvSpPr/>
          <p:nvPr/>
        </p:nvSpPr>
        <p:spPr>
          <a:xfrm>
            <a:off x="6603763" y="305489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207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464E3D-424E-E5B3-8001-82253363C24B}"/>
              </a:ext>
            </a:extLst>
          </p:cNvPr>
          <p:cNvSpPr/>
          <p:nvPr/>
        </p:nvSpPr>
        <p:spPr>
          <a:xfrm>
            <a:off x="922712" y="2019440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5" y="1041722"/>
            <a:ext cx="10005753" cy="790186"/>
          </a:xfrm>
        </p:spPr>
        <p:txBody>
          <a:bodyPr>
            <a:normAutofit/>
          </a:bodyPr>
          <a:lstStyle/>
          <a:p>
            <a:r>
              <a:rPr lang="en-US" sz="3600" dirty="0"/>
              <a:t>The Modeling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DDD66C-C444-9D32-DA9A-C7141E79DF04}"/>
              </a:ext>
            </a:extLst>
          </p:cNvPr>
          <p:cNvSpPr/>
          <p:nvPr/>
        </p:nvSpPr>
        <p:spPr>
          <a:xfrm>
            <a:off x="3755911" y="2019436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0E3DD3-57C4-C052-29F1-71E807E33710}"/>
              </a:ext>
            </a:extLst>
          </p:cNvPr>
          <p:cNvSpPr/>
          <p:nvPr/>
        </p:nvSpPr>
        <p:spPr>
          <a:xfrm>
            <a:off x="9292150" y="2019437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6748C-CCC5-075C-C90F-AF1EC96791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31A25F-2541-F086-5A0F-45BAE21BB61B}"/>
              </a:ext>
            </a:extLst>
          </p:cNvPr>
          <p:cNvSpPr/>
          <p:nvPr/>
        </p:nvSpPr>
        <p:spPr>
          <a:xfrm>
            <a:off x="6603763" y="305489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2">
                <a:extLst>
                  <a:ext uri="{FF2B5EF4-FFF2-40B4-BE49-F238E27FC236}">
                    <a16:creationId xmlns:a16="http://schemas.microsoft.com/office/drawing/2014/main" id="{7BEC6FB1-418F-A89F-E39A-9D36D92007A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2712" y="2019436"/>
                <a:ext cx="10598727" cy="4065477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h𝑑𝑚𝑦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𝑍𝐼𝑃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h𝑑𝑚𝑦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h𝑑𝑚𝑦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𝐹𝑢𝑙𝑙𝑀𝑜𝑜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𝑈𝑛𝑒𝑚𝑝𝑙𝑜𝑦𝑚𝑒𝑛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Weather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hdmy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𝐻𝑜𝑢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𝐻𝑜𝑢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𝑑𝑚𝑦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},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Subtitle 2">
                <a:extLst>
                  <a:ext uri="{FF2B5EF4-FFF2-40B4-BE49-F238E27FC236}">
                    <a16:creationId xmlns:a16="http://schemas.microsoft.com/office/drawing/2014/main" id="{7BEC6FB1-418F-A89F-E39A-9D36D9200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2712" y="2019436"/>
                <a:ext cx="10598727" cy="406547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C75B8F5-F3A3-EFC0-378F-0CE85AAE2458}"/>
              </a:ext>
            </a:extLst>
          </p:cNvPr>
          <p:cNvCxnSpPr/>
          <p:nvPr/>
        </p:nvCxnSpPr>
        <p:spPr>
          <a:xfrm rot="16200000" flipV="1">
            <a:off x="3965259" y="2410082"/>
            <a:ext cx="312516" cy="2604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F36301-816F-DA00-39AA-CF9E9B33823F}"/>
              </a:ext>
            </a:extLst>
          </p:cNvPr>
          <p:cNvSpPr txBox="1"/>
          <p:nvPr/>
        </p:nvSpPr>
        <p:spPr>
          <a:xfrm>
            <a:off x="2241036" y="2058812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Effect of Interest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3DFECC1-BD21-63AD-2B4B-84EA2983F9F4}"/>
              </a:ext>
            </a:extLst>
          </p:cNvPr>
          <p:cNvCxnSpPr/>
          <p:nvPr/>
        </p:nvCxnSpPr>
        <p:spPr>
          <a:xfrm rot="16200000" flipV="1">
            <a:off x="1131443" y="2109504"/>
            <a:ext cx="856527" cy="76968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120E77-3D95-0FC8-986F-3FE96A823142}"/>
              </a:ext>
            </a:extLst>
          </p:cNvPr>
          <p:cNvSpPr txBox="1"/>
          <p:nvPr/>
        </p:nvSpPr>
        <p:spPr>
          <a:xfrm>
            <a:off x="185194" y="1696749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Hour, Day, Month, 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610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464E3D-424E-E5B3-8001-82253363C24B}"/>
              </a:ext>
            </a:extLst>
          </p:cNvPr>
          <p:cNvSpPr/>
          <p:nvPr/>
        </p:nvSpPr>
        <p:spPr>
          <a:xfrm>
            <a:off x="922712" y="2019440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5" y="1041722"/>
            <a:ext cx="10005753" cy="790186"/>
          </a:xfrm>
        </p:spPr>
        <p:txBody>
          <a:bodyPr>
            <a:normAutofit/>
          </a:bodyPr>
          <a:lstStyle/>
          <a:p>
            <a:r>
              <a:rPr lang="en-US" sz="3600" dirty="0"/>
              <a:t>The Modeling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DDD66C-C444-9D32-DA9A-C7141E79DF04}"/>
              </a:ext>
            </a:extLst>
          </p:cNvPr>
          <p:cNvSpPr/>
          <p:nvPr/>
        </p:nvSpPr>
        <p:spPr>
          <a:xfrm>
            <a:off x="3755911" y="2019436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0E3DD3-57C4-C052-29F1-71E807E33710}"/>
              </a:ext>
            </a:extLst>
          </p:cNvPr>
          <p:cNvSpPr/>
          <p:nvPr/>
        </p:nvSpPr>
        <p:spPr>
          <a:xfrm>
            <a:off x="9292150" y="2019437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6748C-CCC5-075C-C90F-AF1EC96791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31A25F-2541-F086-5A0F-45BAE21BB61B}"/>
              </a:ext>
            </a:extLst>
          </p:cNvPr>
          <p:cNvSpPr/>
          <p:nvPr/>
        </p:nvSpPr>
        <p:spPr>
          <a:xfrm>
            <a:off x="6603763" y="305489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20878F15-2B2A-4511-B169-9063EB1EBE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2712" y="2019436"/>
                <a:ext cx="10598727" cy="4065477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h𝑑𝑚𝑦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𝑍𝐼𝑃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h𝑑𝑚𝑦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h𝑑𝑚𝑦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𝐹𝑢𝑙𝑙𝑀𝑜𝑜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𝑈𝑛𝑒𝑚𝑝𝑙𝑜𝑦𝑚𝑒𝑛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Weather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hdmy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𝐻𝑜𝑢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𝐻𝑜𝑢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𝑑𝑚𝑦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20878F15-2B2A-4511-B169-9063EB1EB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2712" y="2019436"/>
                <a:ext cx="10598727" cy="406547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E3C0CA2-A78B-F387-0141-10D7E9AEC7A6}"/>
              </a:ext>
            </a:extLst>
          </p:cNvPr>
          <p:cNvCxnSpPr/>
          <p:nvPr/>
        </p:nvCxnSpPr>
        <p:spPr>
          <a:xfrm rot="16200000" flipV="1">
            <a:off x="1131443" y="2109502"/>
            <a:ext cx="856527" cy="76968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E43DBE-FEE4-5A37-C27A-257057FFD838}"/>
              </a:ext>
            </a:extLst>
          </p:cNvPr>
          <p:cNvSpPr txBox="1"/>
          <p:nvPr/>
        </p:nvSpPr>
        <p:spPr>
          <a:xfrm>
            <a:off x="185194" y="1696747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Hour, Day, Month, Year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39EAFDC-B379-6543-D271-931FE52E9D1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8746" y="2785157"/>
            <a:ext cx="761037" cy="5266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1046CE0-1A22-6D46-13B5-72460996ACAF}"/>
              </a:ext>
            </a:extLst>
          </p:cNvPr>
          <p:cNvCxnSpPr/>
          <p:nvPr/>
        </p:nvCxnSpPr>
        <p:spPr>
          <a:xfrm flipV="1">
            <a:off x="5191246" y="2384383"/>
            <a:ext cx="3136739" cy="110328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50CE3E7-C79F-1D56-5FC7-A41065A05231}"/>
              </a:ext>
            </a:extLst>
          </p:cNvPr>
          <p:cNvCxnSpPr>
            <a:cxnSpLocks/>
          </p:cNvCxnSpPr>
          <p:nvPr/>
        </p:nvCxnSpPr>
        <p:spPr>
          <a:xfrm flipV="1">
            <a:off x="2448172" y="1941083"/>
            <a:ext cx="5862577" cy="2332299"/>
          </a:xfrm>
          <a:prstGeom prst="curvedConnector3">
            <a:avLst>
              <a:gd name="adj1" fmla="val 407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6082BA3-2383-16F2-374B-C522F3DA945A}"/>
              </a:ext>
            </a:extLst>
          </p:cNvPr>
          <p:cNvCxnSpPr>
            <a:cxnSpLocks/>
          </p:cNvCxnSpPr>
          <p:nvPr/>
        </p:nvCxnSpPr>
        <p:spPr>
          <a:xfrm flipV="1">
            <a:off x="6313990" y="2105455"/>
            <a:ext cx="3784921" cy="2003556"/>
          </a:xfrm>
          <a:prstGeom prst="curvedConnector3">
            <a:avLst>
              <a:gd name="adj1" fmla="val 1348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EC0600-7278-D61D-6DD8-F43278FB88D3}"/>
              </a:ext>
            </a:extLst>
          </p:cNvPr>
          <p:cNvSpPr txBox="1"/>
          <p:nvPr/>
        </p:nvSpPr>
        <p:spPr>
          <a:xfrm>
            <a:off x="8226868" y="1612648"/>
            <a:ext cx="21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Hourly, Daily, and Monthly Saturated Fixed Effects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7C9820D-0441-ABF8-6C66-66A765C458E2}"/>
              </a:ext>
            </a:extLst>
          </p:cNvPr>
          <p:cNvCxnSpPr/>
          <p:nvPr/>
        </p:nvCxnSpPr>
        <p:spPr>
          <a:xfrm rot="16200000" flipV="1">
            <a:off x="3965259" y="2410082"/>
            <a:ext cx="312516" cy="2604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EC747A-9899-A72D-1EE7-F340026F2935}"/>
              </a:ext>
            </a:extLst>
          </p:cNvPr>
          <p:cNvSpPr txBox="1"/>
          <p:nvPr/>
        </p:nvSpPr>
        <p:spPr>
          <a:xfrm>
            <a:off x="2241036" y="2058812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Effect of Interest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9052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464E3D-424E-E5B3-8001-82253363C2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22712" y="2019440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174865" y="1041722"/>
            <a:ext cx="10005753" cy="790186"/>
          </a:xfrm>
        </p:spPr>
        <p:txBody>
          <a:bodyPr>
            <a:normAutofit/>
          </a:bodyPr>
          <a:lstStyle/>
          <a:p>
            <a:r>
              <a:rPr lang="en-US" sz="3600" dirty="0"/>
              <a:t>The Modeling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DDD66C-C444-9D32-DA9A-C7141E79DF0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755911" y="2019436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0E3DD3-57C4-C052-29F1-71E807E3371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292150" y="2019437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6748C-CCC5-075C-C90F-AF1EC967914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31A25F-2541-F086-5A0F-45BAE21BB61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603763" y="305489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E3C0CA2-A78B-F387-0141-10D7E9AEC7A6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rot="16200000" flipV="1">
            <a:off x="1131443" y="2109502"/>
            <a:ext cx="856527" cy="76968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E43DBE-FEE4-5A37-C27A-257057FFD83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85194" y="1696747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Hour, Day, Month, Year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39EAFDC-B379-6543-D271-931FE52E9D1D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rot="5400000" flipH="1" flipV="1">
            <a:off x="8048746" y="2785157"/>
            <a:ext cx="761037" cy="5266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1046CE0-1A22-6D46-13B5-72460996ACAF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5191246" y="2384383"/>
            <a:ext cx="3136739" cy="110328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50CE3E7-C79F-1D56-5FC7-A41065A05231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V="1">
            <a:off x="2448172" y="1941083"/>
            <a:ext cx="5862577" cy="2332299"/>
          </a:xfrm>
          <a:prstGeom prst="curvedConnector3">
            <a:avLst>
              <a:gd name="adj1" fmla="val 407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6082BA3-2383-16F2-374B-C522F3DA945A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V="1">
            <a:off x="6313990" y="2105455"/>
            <a:ext cx="3784921" cy="2003556"/>
          </a:xfrm>
          <a:prstGeom prst="curvedConnector3">
            <a:avLst>
              <a:gd name="adj1" fmla="val 1348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EC0600-7278-D61D-6DD8-F43278FB88D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8226868" y="1612648"/>
            <a:ext cx="21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Hourly, Daily, and Monthly Saturated Fixed Effects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7C9820D-0441-ABF8-6C66-66A765C458E2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3965259" y="2410082"/>
            <a:ext cx="312516" cy="2604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EC747A-9899-A72D-1EE7-F340026F2935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241036" y="2058812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Effect of Interest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474F50DB-E41F-D28D-0D86-706CA8722FD3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121902" y="4994235"/>
            <a:ext cx="1342663" cy="989635"/>
          </a:xfrm>
          <a:prstGeom prst="curvedConnector3">
            <a:avLst>
              <a:gd name="adj1" fmla="val -521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39E6D9-BCF9-D7F8-47E8-8610B222ED95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553304" y="5797528"/>
            <a:ext cx="316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Autoregressive lag variables from the past 24 hours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F088C49-C2F5-0392-1CA4-DAF626635B9C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8290881" y="1860064"/>
            <a:ext cx="3752929" cy="440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trike="sngStrik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20878F15-2B2A-4511-B169-9063EB1EBE8F}"/>
                  </a:ext>
                </a:extLst>
              </p:cNvPr>
              <p:cNvSpPr>
                <a:spLocks noGrp="1"/>
              </p:cNvSpPr>
              <p:nvPr>
                <p:ph type="subTitle" idx="1"/>
                <p:custDataLst>
                  <p:tags r:id="rId21"/>
                </p:custDataLst>
              </p:nvPr>
            </p:nvSpPr>
            <p:spPr>
              <a:xfrm>
                <a:off x="922712" y="2019436"/>
                <a:ext cx="10598727" cy="4065477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h𝑑𝑚𝑦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𝑍𝐼𝑃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h𝑑𝑚𝑦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h𝑑𝑚𝑦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𝐹𝑢𝑙𝑙𝑀𝑜𝑜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𝑈𝑛𝑒𝑚𝑝𝑙𝑜𝑦𝑚𝑒𝑛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Weather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hdmy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𝐻𝑜𝑢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𝐻𝑜𝑢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𝑑𝑚𝑦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20878F15-2B2A-4511-B169-9063EB1EB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2712" y="2019436"/>
                <a:ext cx="10598727" cy="4065477"/>
              </a:xfr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6252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F9E8-4CF7-9359-02DF-97F375A8F8A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</a:rPr>
              <a:t>SITUATION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44F2E-3D1D-62A7-0737-F32551DED221}"/>
              </a:ext>
            </a:extLst>
          </p:cNvPr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</a:rPr>
              <a:t>PREDICT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 NUMBER OF VIOLENT CRIMES PER HOUR IN CHICAGO’S 11</a:t>
            </a:r>
            <a:r>
              <a:rPr lang="en-US" sz="2400" baseline="30000" dirty="0">
                <a:solidFill>
                  <a:schemeClr val="tx2">
                    <a:lumMod val="10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 DISTRICT</a:t>
            </a: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</a:rPr>
              <a:t>DETERMINE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 FACTORS THAT INFLUENCE VIOLENT CRIME</a:t>
            </a:r>
          </a:p>
          <a:p>
            <a:endParaRPr lang="en-US" dirty="0"/>
          </a:p>
        </p:txBody>
      </p:sp>
      <p:pic>
        <p:nvPicPr>
          <p:cNvPr id="1026" name="Picture 2" descr="Chicago Police Department">
            <a:extLst>
              <a:ext uri="{FF2B5EF4-FFF2-40B4-BE49-F238E27FC236}">
                <a16:creationId xmlns:a16="http://schemas.microsoft.com/office/drawing/2014/main" id="{8F5257B4-0BA1-4A31-5849-732D394A5591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857568"/>
            <a:ext cx="4960620" cy="496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0405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4D27A8-3BA3-D79D-B7D1-6F25CB1ACEF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89110" y="2018928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464E3D-424E-E5B3-8001-82253363C24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22712" y="2019440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174865" y="1041722"/>
            <a:ext cx="10005753" cy="790186"/>
          </a:xfrm>
        </p:spPr>
        <p:txBody>
          <a:bodyPr>
            <a:normAutofit/>
          </a:bodyPr>
          <a:lstStyle/>
          <a:p>
            <a:r>
              <a:rPr lang="en-US" sz="3600" dirty="0"/>
              <a:t>The Modeling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DDD66C-C444-9D32-DA9A-C7141E79DF0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55911" y="2019436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0E3DD3-57C4-C052-29F1-71E807E3371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292150" y="2019437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6748C-CCC5-075C-C90F-AF1EC967914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43DBE-FEE4-5A37-C27A-257057FFD83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85194" y="1696747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100"/>
            </a:pPr>
            <a:r>
              <a:rPr lang="en-US" dirty="0">
                <a:noFill/>
              </a:rPr>
              <a:t>Hour, Day, Month, Year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659CB2-82FD-5197-5CE9-A4BE1713ACD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289427" y="304936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Estimation</a:t>
            </a:r>
          </a:p>
        </p:txBody>
      </p:sp>
      <p:pic>
        <p:nvPicPr>
          <p:cNvPr id="20" name="Picture 19" descr="A graph with green lines and dots&#10;&#10;Description automatically generated">
            <a:extLst>
              <a:ext uri="{FF2B5EF4-FFF2-40B4-BE49-F238E27FC236}">
                <a16:creationId xmlns:a16="http://schemas.microsoft.com/office/drawing/2014/main" id="{A475C5E6-F28A-D295-23D9-2760739883B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019" y="1352343"/>
            <a:ext cx="7895568" cy="4900910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0F088C49-C2F5-0392-1CA4-DAF626635B9C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8290881" y="1860064"/>
            <a:ext cx="3752929" cy="440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trike="sngStrike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15745A-F4FF-06DA-97FC-A05BAC167F7A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8165939" y="2243478"/>
            <a:ext cx="3752929" cy="440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Maximum Likelihood Estimation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MSE 0.76 (Using the predicted mean)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Bootstrap sampling to simulate  95% predictive confidence intervals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FABE0656-5E7B-4600-9EBB-D309D7D6B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389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DE4C288C-2C71-906E-CAF0-098A7DE0BEB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397043" y="189037"/>
            <a:ext cx="6077535" cy="6297965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36CA9B-9C23-EC0F-E8DD-25CA4767980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17422" y="1574019"/>
            <a:ext cx="3499104" cy="3333750"/>
          </a:xfrm>
          <a:custGeom>
            <a:avLst/>
            <a:gdLst>
              <a:gd name="connsiteX0" fmla="*/ 3810 w 3486150"/>
              <a:gd name="connsiteY0" fmla="*/ 3810 h 3333750"/>
              <a:gd name="connsiteX1" fmla="*/ 2952750 w 3486150"/>
              <a:gd name="connsiteY1" fmla="*/ 0 h 3333750"/>
              <a:gd name="connsiteX2" fmla="*/ 3486150 w 3486150"/>
              <a:gd name="connsiteY2" fmla="*/ 1664970 h 3333750"/>
              <a:gd name="connsiteX3" fmla="*/ 2964180 w 3486150"/>
              <a:gd name="connsiteY3" fmla="*/ 3318510 h 3333750"/>
              <a:gd name="connsiteX4" fmla="*/ 0 w 3486150"/>
              <a:gd name="connsiteY4" fmla="*/ 3333750 h 3333750"/>
              <a:gd name="connsiteX5" fmla="*/ 3810 w 3486150"/>
              <a:gd name="connsiteY5" fmla="*/ 3810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6150" h="3333750">
                <a:moveTo>
                  <a:pt x="3810" y="3810"/>
                </a:moveTo>
                <a:lnTo>
                  <a:pt x="2952750" y="0"/>
                </a:lnTo>
                <a:lnTo>
                  <a:pt x="3486150" y="1664970"/>
                </a:lnTo>
                <a:lnTo>
                  <a:pt x="2964180" y="3318510"/>
                </a:lnTo>
                <a:lnTo>
                  <a:pt x="0" y="3333750"/>
                </a:lnTo>
                <a:lnTo>
                  <a:pt x="3810" y="3810"/>
                </a:lnTo>
                <a:close/>
              </a:path>
            </a:pathLst>
          </a:custGeom>
          <a:solidFill>
            <a:srgbClr val="414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6827D-0B1A-9D96-6D76-C792690C180B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1021080" y="1878511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Concluding Effects from Model Estimation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825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DE4C288C-2C71-906E-CAF0-098A7DE0BEB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397043" y="189037"/>
            <a:ext cx="6077535" cy="62979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59B04D-2A33-8F86-B562-E0B8EEAF18C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21680" y="2862580"/>
            <a:ext cx="3302000" cy="289560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B065D8-E3C7-034D-76F4-22A1646D631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48400" y="4385231"/>
            <a:ext cx="3302000" cy="289560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F511FA-B2DC-ADB2-BA8D-94D2ACB351EB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V="1">
            <a:off x="3820160" y="3152140"/>
            <a:ext cx="2001520" cy="267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65B841-000F-5EC4-D3D3-BD3F673609D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3820160" y="4514523"/>
            <a:ext cx="2428240" cy="1317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36CA9B-9C23-EC0F-E8DD-25CA4767980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17422" y="1574019"/>
            <a:ext cx="3499104" cy="3333750"/>
          </a:xfrm>
          <a:custGeom>
            <a:avLst/>
            <a:gdLst>
              <a:gd name="connsiteX0" fmla="*/ 3810 w 3486150"/>
              <a:gd name="connsiteY0" fmla="*/ 3810 h 3333750"/>
              <a:gd name="connsiteX1" fmla="*/ 2952750 w 3486150"/>
              <a:gd name="connsiteY1" fmla="*/ 0 h 3333750"/>
              <a:gd name="connsiteX2" fmla="*/ 3486150 w 3486150"/>
              <a:gd name="connsiteY2" fmla="*/ 1664970 h 3333750"/>
              <a:gd name="connsiteX3" fmla="*/ 2964180 w 3486150"/>
              <a:gd name="connsiteY3" fmla="*/ 3318510 h 3333750"/>
              <a:gd name="connsiteX4" fmla="*/ 0 w 3486150"/>
              <a:gd name="connsiteY4" fmla="*/ 3333750 h 3333750"/>
              <a:gd name="connsiteX5" fmla="*/ 3810 w 3486150"/>
              <a:gd name="connsiteY5" fmla="*/ 3810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6150" h="3333750">
                <a:moveTo>
                  <a:pt x="3810" y="3810"/>
                </a:moveTo>
                <a:lnTo>
                  <a:pt x="2952750" y="0"/>
                </a:lnTo>
                <a:lnTo>
                  <a:pt x="3486150" y="1664970"/>
                </a:lnTo>
                <a:lnTo>
                  <a:pt x="2964180" y="3318510"/>
                </a:lnTo>
                <a:lnTo>
                  <a:pt x="0" y="3333750"/>
                </a:lnTo>
                <a:lnTo>
                  <a:pt x="3810" y="3810"/>
                </a:lnTo>
                <a:close/>
              </a:path>
            </a:pathLst>
          </a:custGeom>
          <a:solidFill>
            <a:srgbClr val="414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6827D-0B1A-9D96-6D76-C792690C180B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1021080" y="1878511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Concluding Effects from Model Estimation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245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31DBD42-1DF5-F172-B1F5-B966CEFC3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-1" y="4439601"/>
            <a:ext cx="12202175" cy="2431984"/>
            <a:chOff x="-1" y="-29768"/>
            <a:chExt cx="12202175" cy="15193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355FCF-1FBC-38E0-6366-30A98CF87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494C1B-3451-03EE-59A7-B38557EC8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448E7E-0999-BEAC-FD6D-656E0A048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962663" y="-3992432"/>
              <a:ext cx="1519356" cy="944468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974550-68A3-6DF4-7A60-2F56A0A6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243" y="4695886"/>
            <a:ext cx="8949690" cy="9182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Recommendations</a:t>
            </a:r>
          </a:p>
        </p:txBody>
      </p:sp>
      <p:pic>
        <p:nvPicPr>
          <p:cNvPr id="4" name="Picture 10" descr="Happy New Year Icons - Free SVG &amp; PNG Happy New Year Images - Noun Project">
            <a:extLst>
              <a:ext uri="{FF2B5EF4-FFF2-40B4-BE49-F238E27FC236}">
                <a16:creationId xmlns:a16="http://schemas.microsoft.com/office/drawing/2014/main" id="{19965428-BF38-05C6-C9CA-86CD9DD5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3499" y="1217447"/>
            <a:ext cx="2375259" cy="237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Clock - Free time and date icons">
            <a:extLst>
              <a:ext uri="{FF2B5EF4-FFF2-40B4-BE49-F238E27FC236}">
                <a16:creationId xmlns:a16="http://schemas.microsoft.com/office/drawing/2014/main" id="{BA6BD532-4FBF-60B8-B0D3-3BE52A66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37" y="1217447"/>
            <a:ext cx="2375259" cy="237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hermometer icon on white background Royalty Free Vector">
            <a:extLst>
              <a:ext uri="{FF2B5EF4-FFF2-40B4-BE49-F238E27FC236}">
                <a16:creationId xmlns:a16="http://schemas.microsoft.com/office/drawing/2014/main" id="{F7A3F9B8-0D1D-1C89-A7B0-B24F60334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75"/>
          <a:stretch/>
        </p:blipFill>
        <p:spPr bwMode="auto">
          <a:xfrm>
            <a:off x="6238156" y="1350075"/>
            <a:ext cx="2372817" cy="224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Unemployment - Free user icons">
            <a:extLst>
              <a:ext uri="{FF2B5EF4-FFF2-40B4-BE49-F238E27FC236}">
                <a16:creationId xmlns:a16="http://schemas.microsoft.com/office/drawing/2014/main" id="{62EE9246-3B86-6512-0AF7-39D19FCCE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3107" y="1217447"/>
            <a:ext cx="2375259" cy="237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357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6232" y="5200879"/>
            <a:ext cx="8082447" cy="802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latin typeface="+mj-lt"/>
                <a:ea typeface="+mj-ea"/>
                <a:cs typeface="+mj-cs"/>
              </a:rPr>
              <a:t>The Data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green rectangles&#10;&#10;Description automatically generated">
            <a:extLst>
              <a:ext uri="{FF2B5EF4-FFF2-40B4-BE49-F238E27FC236}">
                <a16:creationId xmlns:a16="http://schemas.microsoft.com/office/drawing/2014/main" id="{F32686F7-2192-4C40-C5C5-3ECC183E3B4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09232" y="699965"/>
            <a:ext cx="1047722" cy="717689"/>
          </a:xfrm>
          <a:prstGeom prst="rect">
            <a:avLst/>
          </a:prstGeom>
        </p:spPr>
      </p:pic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7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8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0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526614C3-264F-BCDA-67FC-6C2A6C9133D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933499" y="984200"/>
            <a:ext cx="1685012" cy="1554423"/>
          </a:xfrm>
          <a:prstGeom prst="rect">
            <a:avLst/>
          </a:prstGeom>
        </p:spPr>
      </p:pic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graph showing a line&#10;&#10;Description automatically generated">
            <a:extLst>
              <a:ext uri="{FF2B5EF4-FFF2-40B4-BE49-F238E27FC236}">
                <a16:creationId xmlns:a16="http://schemas.microsoft.com/office/drawing/2014/main" id="{3516CD4B-3612-26E4-1D92-EBBAC378D0EF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847634" y="3134993"/>
            <a:ext cx="1955665" cy="135918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8A6CC482-5E40-C926-3E3A-985107BF470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2635624" y="2024409"/>
            <a:ext cx="2155206" cy="274789"/>
          </a:xfrm>
          <a:prstGeom prst="rect">
            <a:avLst/>
          </a:prstGeom>
        </p:spPr>
      </p:pic>
      <p:pic>
        <p:nvPicPr>
          <p:cNvPr id="19" name="Picture 18" descr="A text on a white background&#10;&#10;Description automatically generated">
            <a:extLst>
              <a:ext uri="{FF2B5EF4-FFF2-40B4-BE49-F238E27FC236}">
                <a16:creationId xmlns:a16="http://schemas.microsoft.com/office/drawing/2014/main" id="{002F2B66-DC63-F23D-9FEC-3B12B567FFA9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4225834" y="3303410"/>
            <a:ext cx="2396155" cy="99440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showing a line&#10;&#10;Description automatically generated">
            <a:extLst>
              <a:ext uri="{FF2B5EF4-FFF2-40B4-BE49-F238E27FC236}">
                <a16:creationId xmlns:a16="http://schemas.microsoft.com/office/drawing/2014/main" id="{45251ADA-F893-9F34-BCC2-2AA88B8042F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8923147" y="2534062"/>
            <a:ext cx="2456770" cy="1750448"/>
          </a:xfrm>
          <a:prstGeom prst="rect">
            <a:avLst/>
          </a:prstGeom>
        </p:spPr>
      </p:pic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00A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961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6232" y="5200879"/>
            <a:ext cx="8082447" cy="802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latin typeface="+mj-lt"/>
                <a:ea typeface="+mj-ea"/>
                <a:cs typeface="+mj-cs"/>
              </a:rPr>
              <a:t>The Data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green rectangles&#10;&#10;Description automatically generated">
            <a:extLst>
              <a:ext uri="{FF2B5EF4-FFF2-40B4-BE49-F238E27FC236}">
                <a16:creationId xmlns:a16="http://schemas.microsoft.com/office/drawing/2014/main" id="{F32686F7-2192-4C40-C5C5-3ECC183E3B4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09232" y="699965"/>
            <a:ext cx="1047722" cy="717689"/>
          </a:xfrm>
          <a:prstGeom prst="rect">
            <a:avLst/>
          </a:prstGeom>
        </p:spPr>
      </p:pic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7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8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0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526614C3-264F-BCDA-67FC-6C2A6C9133D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33499" y="984200"/>
            <a:ext cx="1685012" cy="1554423"/>
          </a:xfrm>
          <a:prstGeom prst="rect">
            <a:avLst/>
          </a:prstGeom>
        </p:spPr>
      </p:pic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graph showing a line&#10;&#10;Description automatically generated">
            <a:extLst>
              <a:ext uri="{FF2B5EF4-FFF2-40B4-BE49-F238E27FC236}">
                <a16:creationId xmlns:a16="http://schemas.microsoft.com/office/drawing/2014/main" id="{3516CD4B-3612-26E4-1D92-EBBAC378D0EF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847634" y="3134993"/>
            <a:ext cx="1955665" cy="135918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8A6CC482-5E40-C926-3E3A-985107BF470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2635624" y="2024409"/>
            <a:ext cx="2155206" cy="274789"/>
          </a:xfrm>
          <a:prstGeom prst="rect">
            <a:avLst/>
          </a:prstGeom>
        </p:spPr>
      </p:pic>
      <p:pic>
        <p:nvPicPr>
          <p:cNvPr id="19" name="Picture 18" descr="A text on a white background&#10;&#10;Description automatically generated">
            <a:extLst>
              <a:ext uri="{FF2B5EF4-FFF2-40B4-BE49-F238E27FC236}">
                <a16:creationId xmlns:a16="http://schemas.microsoft.com/office/drawing/2014/main" id="{002F2B66-DC63-F23D-9FEC-3B12B567FFA9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225834" y="3303410"/>
            <a:ext cx="2396155" cy="99440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showing a line&#10;&#10;Description automatically generated">
            <a:extLst>
              <a:ext uri="{FF2B5EF4-FFF2-40B4-BE49-F238E27FC236}">
                <a16:creationId xmlns:a16="http://schemas.microsoft.com/office/drawing/2014/main" id="{45251ADA-F893-9F34-BCC2-2AA88B8042F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923147" y="2534062"/>
            <a:ext cx="2456770" cy="1750448"/>
          </a:xfrm>
          <a:prstGeom prst="rect">
            <a:avLst/>
          </a:prstGeom>
        </p:spPr>
      </p:pic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00A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text on a white background&#10;&#10;Description automatically generated">
            <a:extLst>
              <a:ext uri="{FF2B5EF4-FFF2-40B4-BE49-F238E27FC236}">
                <a16:creationId xmlns:a16="http://schemas.microsoft.com/office/drawing/2014/main" id="{0D5069D5-E647-E844-437A-EAEEF4A4F242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060191" y="1320028"/>
            <a:ext cx="10071618" cy="41785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482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6232" y="5200879"/>
            <a:ext cx="8082447" cy="802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latin typeface="+mj-lt"/>
                <a:ea typeface="+mj-ea"/>
                <a:cs typeface="+mj-cs"/>
              </a:rPr>
              <a:t>The Data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green rectangles&#10;&#10;Description automatically generated">
            <a:extLst>
              <a:ext uri="{FF2B5EF4-FFF2-40B4-BE49-F238E27FC236}">
                <a16:creationId xmlns:a16="http://schemas.microsoft.com/office/drawing/2014/main" id="{F32686F7-2192-4C40-C5C5-3ECC183E3B4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09232" y="699965"/>
            <a:ext cx="1047722" cy="717689"/>
          </a:xfrm>
          <a:prstGeom prst="rect">
            <a:avLst/>
          </a:prstGeom>
        </p:spPr>
      </p:pic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7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8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0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526614C3-264F-BCDA-67FC-6C2A6C9133D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33499" y="984200"/>
            <a:ext cx="1685012" cy="1554423"/>
          </a:xfrm>
          <a:prstGeom prst="rect">
            <a:avLst/>
          </a:prstGeom>
        </p:spPr>
      </p:pic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graph showing a line&#10;&#10;Description automatically generated">
            <a:extLst>
              <a:ext uri="{FF2B5EF4-FFF2-40B4-BE49-F238E27FC236}">
                <a16:creationId xmlns:a16="http://schemas.microsoft.com/office/drawing/2014/main" id="{3516CD4B-3612-26E4-1D92-EBBAC378D0EF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847634" y="3134993"/>
            <a:ext cx="1955665" cy="135918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8A6CC482-5E40-C926-3E3A-985107BF470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2635624" y="2024409"/>
            <a:ext cx="2155206" cy="274789"/>
          </a:xfrm>
          <a:prstGeom prst="rect">
            <a:avLst/>
          </a:prstGeom>
        </p:spPr>
      </p:pic>
      <p:pic>
        <p:nvPicPr>
          <p:cNvPr id="19" name="Picture 18" descr="A text on a white background&#10;&#10;Description automatically generated">
            <a:extLst>
              <a:ext uri="{FF2B5EF4-FFF2-40B4-BE49-F238E27FC236}">
                <a16:creationId xmlns:a16="http://schemas.microsoft.com/office/drawing/2014/main" id="{002F2B66-DC63-F23D-9FEC-3B12B567FFA9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225834" y="3303410"/>
            <a:ext cx="2396155" cy="99440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showing a line&#10;&#10;Description automatically generated">
            <a:extLst>
              <a:ext uri="{FF2B5EF4-FFF2-40B4-BE49-F238E27FC236}">
                <a16:creationId xmlns:a16="http://schemas.microsoft.com/office/drawing/2014/main" id="{45251ADA-F893-9F34-BCC2-2AA88B8042F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923147" y="2534062"/>
            <a:ext cx="2456770" cy="1750448"/>
          </a:xfrm>
          <a:prstGeom prst="rect">
            <a:avLst/>
          </a:prstGeom>
        </p:spPr>
      </p:pic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00A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 descr="A close up of a text&#10;&#10;Description automatically generated">
            <a:extLst>
              <a:ext uri="{FF2B5EF4-FFF2-40B4-BE49-F238E27FC236}">
                <a16:creationId xmlns:a16="http://schemas.microsoft.com/office/drawing/2014/main" id="{286F1CEA-4C82-80DB-B4D8-2A02BC992C21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38675" y="2743140"/>
            <a:ext cx="10714649" cy="13717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418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6232" y="5200879"/>
            <a:ext cx="8082447" cy="802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latin typeface="+mj-lt"/>
                <a:ea typeface="+mj-ea"/>
                <a:cs typeface="+mj-cs"/>
              </a:rPr>
              <a:t>The Data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green rectangles&#10;&#10;Description automatically generated">
            <a:extLst>
              <a:ext uri="{FF2B5EF4-FFF2-40B4-BE49-F238E27FC236}">
                <a16:creationId xmlns:a16="http://schemas.microsoft.com/office/drawing/2014/main" id="{F32686F7-2192-4C40-C5C5-3ECC183E3B4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09232" y="699965"/>
            <a:ext cx="1047722" cy="717689"/>
          </a:xfrm>
          <a:prstGeom prst="rect">
            <a:avLst/>
          </a:prstGeom>
        </p:spPr>
      </p:pic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7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8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0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526614C3-264F-BCDA-67FC-6C2A6C9133D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33499" y="984200"/>
            <a:ext cx="1685012" cy="1554423"/>
          </a:xfrm>
          <a:prstGeom prst="rect">
            <a:avLst/>
          </a:prstGeom>
        </p:spPr>
      </p:pic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graph showing a line&#10;&#10;Description automatically generated">
            <a:extLst>
              <a:ext uri="{FF2B5EF4-FFF2-40B4-BE49-F238E27FC236}">
                <a16:creationId xmlns:a16="http://schemas.microsoft.com/office/drawing/2014/main" id="{3516CD4B-3612-26E4-1D92-EBBAC378D0EF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847634" y="3134993"/>
            <a:ext cx="1955665" cy="135918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8A6CC482-5E40-C926-3E3A-985107BF470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2635624" y="2024409"/>
            <a:ext cx="2155206" cy="274789"/>
          </a:xfrm>
          <a:prstGeom prst="rect">
            <a:avLst/>
          </a:prstGeom>
        </p:spPr>
      </p:pic>
      <p:pic>
        <p:nvPicPr>
          <p:cNvPr id="19" name="Picture 18" descr="A text on a white background&#10;&#10;Description automatically generated">
            <a:extLst>
              <a:ext uri="{FF2B5EF4-FFF2-40B4-BE49-F238E27FC236}">
                <a16:creationId xmlns:a16="http://schemas.microsoft.com/office/drawing/2014/main" id="{002F2B66-DC63-F23D-9FEC-3B12B567FFA9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225834" y="3303410"/>
            <a:ext cx="2396155" cy="99440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showing a line&#10;&#10;Description automatically generated">
            <a:extLst>
              <a:ext uri="{FF2B5EF4-FFF2-40B4-BE49-F238E27FC236}">
                <a16:creationId xmlns:a16="http://schemas.microsoft.com/office/drawing/2014/main" id="{45251ADA-F893-9F34-BCC2-2AA88B8042F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923147" y="2534062"/>
            <a:ext cx="2456770" cy="1750448"/>
          </a:xfrm>
          <a:prstGeom prst="rect">
            <a:avLst/>
          </a:prstGeom>
        </p:spPr>
      </p:pic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00A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 descr="A graph showing a line&#10;&#10;Description automatically generated">
            <a:extLst>
              <a:ext uri="{FF2B5EF4-FFF2-40B4-BE49-F238E27FC236}">
                <a16:creationId xmlns:a16="http://schemas.microsoft.com/office/drawing/2014/main" id="{66AEA95C-8E2C-CE75-CF0D-8EA203BF24D4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2140913" y="501711"/>
            <a:ext cx="7394253" cy="52665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240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6232" y="5200879"/>
            <a:ext cx="8082447" cy="802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latin typeface="+mj-lt"/>
                <a:ea typeface="+mj-ea"/>
                <a:cs typeface="+mj-cs"/>
              </a:rPr>
              <a:t>The Data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green rectangles&#10;&#10;Description automatically generated">
            <a:extLst>
              <a:ext uri="{FF2B5EF4-FFF2-40B4-BE49-F238E27FC236}">
                <a16:creationId xmlns:a16="http://schemas.microsoft.com/office/drawing/2014/main" id="{F32686F7-2192-4C40-C5C5-3ECC183E3B4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09232" y="699965"/>
            <a:ext cx="1047722" cy="717689"/>
          </a:xfrm>
          <a:prstGeom prst="rect">
            <a:avLst/>
          </a:prstGeom>
        </p:spPr>
      </p:pic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7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8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0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526614C3-264F-BCDA-67FC-6C2A6C9133D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33499" y="984200"/>
            <a:ext cx="1685012" cy="1554423"/>
          </a:xfrm>
          <a:prstGeom prst="rect">
            <a:avLst/>
          </a:prstGeom>
        </p:spPr>
      </p:pic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graph showing a line&#10;&#10;Description automatically generated">
            <a:extLst>
              <a:ext uri="{FF2B5EF4-FFF2-40B4-BE49-F238E27FC236}">
                <a16:creationId xmlns:a16="http://schemas.microsoft.com/office/drawing/2014/main" id="{3516CD4B-3612-26E4-1D92-EBBAC378D0EF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847634" y="3134993"/>
            <a:ext cx="1955665" cy="135918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8A6CC482-5E40-C926-3E3A-985107BF470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2635624" y="2024409"/>
            <a:ext cx="2155206" cy="274789"/>
          </a:xfrm>
          <a:prstGeom prst="rect">
            <a:avLst/>
          </a:prstGeom>
        </p:spPr>
      </p:pic>
      <p:pic>
        <p:nvPicPr>
          <p:cNvPr id="19" name="Picture 18" descr="A text on a white background&#10;&#10;Description automatically generated">
            <a:extLst>
              <a:ext uri="{FF2B5EF4-FFF2-40B4-BE49-F238E27FC236}">
                <a16:creationId xmlns:a16="http://schemas.microsoft.com/office/drawing/2014/main" id="{002F2B66-DC63-F23D-9FEC-3B12B567FFA9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225834" y="3303410"/>
            <a:ext cx="2396155" cy="99440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showing a line&#10;&#10;Description automatically generated">
            <a:extLst>
              <a:ext uri="{FF2B5EF4-FFF2-40B4-BE49-F238E27FC236}">
                <a16:creationId xmlns:a16="http://schemas.microsoft.com/office/drawing/2014/main" id="{45251ADA-F893-9F34-BCC2-2AA88B8042F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923147" y="2534062"/>
            <a:ext cx="2456770" cy="1750448"/>
          </a:xfrm>
          <a:prstGeom prst="rect">
            <a:avLst/>
          </a:prstGeom>
        </p:spPr>
      </p:pic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00A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 descr="A graph with a line&#10;&#10;Description automatically generated">
            <a:extLst>
              <a:ext uri="{FF2B5EF4-FFF2-40B4-BE49-F238E27FC236}">
                <a16:creationId xmlns:a16="http://schemas.microsoft.com/office/drawing/2014/main" id="{3241B60A-0A01-CC4A-CD7B-DCA7A7AFFD8F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3049906" y="569410"/>
            <a:ext cx="6403582" cy="51311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092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6232" y="5200879"/>
            <a:ext cx="8082447" cy="802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latin typeface="+mj-lt"/>
                <a:ea typeface="+mj-ea"/>
                <a:cs typeface="+mj-cs"/>
              </a:rPr>
              <a:t>The Data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green rectangles&#10;&#10;Description automatically generated">
            <a:extLst>
              <a:ext uri="{FF2B5EF4-FFF2-40B4-BE49-F238E27FC236}">
                <a16:creationId xmlns:a16="http://schemas.microsoft.com/office/drawing/2014/main" id="{F32686F7-2192-4C40-C5C5-3ECC183E3B4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09232" y="699965"/>
            <a:ext cx="1047722" cy="717689"/>
          </a:xfrm>
          <a:prstGeom prst="rect">
            <a:avLst/>
          </a:prstGeom>
        </p:spPr>
      </p:pic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7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8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0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526614C3-264F-BCDA-67FC-6C2A6C9133D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33499" y="984200"/>
            <a:ext cx="1685012" cy="1554423"/>
          </a:xfrm>
          <a:prstGeom prst="rect">
            <a:avLst/>
          </a:prstGeom>
        </p:spPr>
      </p:pic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graph showing a line&#10;&#10;Description automatically generated">
            <a:extLst>
              <a:ext uri="{FF2B5EF4-FFF2-40B4-BE49-F238E27FC236}">
                <a16:creationId xmlns:a16="http://schemas.microsoft.com/office/drawing/2014/main" id="{3516CD4B-3612-26E4-1D92-EBBAC378D0EF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847634" y="3134993"/>
            <a:ext cx="1955665" cy="135918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8A6CC482-5E40-C926-3E3A-985107BF470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2635624" y="2024409"/>
            <a:ext cx="2155206" cy="274789"/>
          </a:xfrm>
          <a:prstGeom prst="rect">
            <a:avLst/>
          </a:prstGeom>
        </p:spPr>
      </p:pic>
      <p:pic>
        <p:nvPicPr>
          <p:cNvPr id="19" name="Picture 18" descr="A text on a white background&#10;&#10;Description automatically generated">
            <a:extLst>
              <a:ext uri="{FF2B5EF4-FFF2-40B4-BE49-F238E27FC236}">
                <a16:creationId xmlns:a16="http://schemas.microsoft.com/office/drawing/2014/main" id="{002F2B66-DC63-F23D-9FEC-3B12B567FFA9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225834" y="3303410"/>
            <a:ext cx="2396155" cy="99440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showing a line&#10;&#10;Description automatically generated">
            <a:extLst>
              <a:ext uri="{FF2B5EF4-FFF2-40B4-BE49-F238E27FC236}">
                <a16:creationId xmlns:a16="http://schemas.microsoft.com/office/drawing/2014/main" id="{45251ADA-F893-9F34-BCC2-2AA88B8042F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923147" y="2534062"/>
            <a:ext cx="2456770" cy="1750448"/>
          </a:xfrm>
          <a:prstGeom prst="rect">
            <a:avLst/>
          </a:prstGeom>
        </p:spPr>
      </p:pic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00A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Picture 38" descr="A graph with a line&#10;&#10;Description automatically generated">
            <a:extLst>
              <a:ext uri="{FF2B5EF4-FFF2-40B4-BE49-F238E27FC236}">
                <a16:creationId xmlns:a16="http://schemas.microsoft.com/office/drawing/2014/main" id="{1A314A06-909C-BF34-1857-B8E64B2818F0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2585130" y="358108"/>
            <a:ext cx="6320155" cy="58267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286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6232" y="5200879"/>
            <a:ext cx="8082447" cy="802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latin typeface="+mj-lt"/>
                <a:ea typeface="+mj-ea"/>
                <a:cs typeface="+mj-cs"/>
              </a:rPr>
              <a:t>The Data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green rectangles&#10;&#10;Description automatically generated">
            <a:extLst>
              <a:ext uri="{FF2B5EF4-FFF2-40B4-BE49-F238E27FC236}">
                <a16:creationId xmlns:a16="http://schemas.microsoft.com/office/drawing/2014/main" id="{F32686F7-2192-4C40-C5C5-3ECC183E3B4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09232" y="699965"/>
            <a:ext cx="1047722" cy="717689"/>
          </a:xfrm>
          <a:prstGeom prst="rect">
            <a:avLst/>
          </a:prstGeom>
        </p:spPr>
      </p:pic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7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8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0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526614C3-264F-BCDA-67FC-6C2A6C9133D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33499" y="984200"/>
            <a:ext cx="1685012" cy="1554423"/>
          </a:xfrm>
          <a:prstGeom prst="rect">
            <a:avLst/>
          </a:prstGeom>
        </p:spPr>
      </p:pic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graph showing a line&#10;&#10;Description automatically generated">
            <a:extLst>
              <a:ext uri="{FF2B5EF4-FFF2-40B4-BE49-F238E27FC236}">
                <a16:creationId xmlns:a16="http://schemas.microsoft.com/office/drawing/2014/main" id="{3516CD4B-3612-26E4-1D92-EBBAC378D0EF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847634" y="3134993"/>
            <a:ext cx="1955665" cy="135918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8A6CC482-5E40-C926-3E3A-985107BF470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2635624" y="2024409"/>
            <a:ext cx="2155206" cy="274789"/>
          </a:xfrm>
          <a:prstGeom prst="rect">
            <a:avLst/>
          </a:prstGeom>
        </p:spPr>
      </p:pic>
      <p:pic>
        <p:nvPicPr>
          <p:cNvPr id="19" name="Picture 18" descr="A text on a white background&#10;&#10;Description automatically generated">
            <a:extLst>
              <a:ext uri="{FF2B5EF4-FFF2-40B4-BE49-F238E27FC236}">
                <a16:creationId xmlns:a16="http://schemas.microsoft.com/office/drawing/2014/main" id="{002F2B66-DC63-F23D-9FEC-3B12B567FFA9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225834" y="3303410"/>
            <a:ext cx="2396155" cy="99440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9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showing a line&#10;&#10;Description automatically generated">
            <a:extLst>
              <a:ext uri="{FF2B5EF4-FFF2-40B4-BE49-F238E27FC236}">
                <a16:creationId xmlns:a16="http://schemas.microsoft.com/office/drawing/2014/main" id="{45251ADA-F893-9F34-BCC2-2AA88B8042F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923147" y="2534062"/>
            <a:ext cx="2456770" cy="1750448"/>
          </a:xfrm>
          <a:prstGeom prst="rect">
            <a:avLst/>
          </a:prstGeom>
        </p:spPr>
      </p:pic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00A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 descr="A blue and green rectangles&#10;&#10;Description automatically generated">
            <a:extLst>
              <a:ext uri="{FF2B5EF4-FFF2-40B4-BE49-F238E27FC236}">
                <a16:creationId xmlns:a16="http://schemas.microsoft.com/office/drawing/2014/main" id="{174F04B4-9161-B3D6-2DF3-E58A17B42C4F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162674" y="336284"/>
            <a:ext cx="8678743" cy="59342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81345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"/>
  <p:tag name="PPSPLIT_DON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2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  <p:tag name="PPSPLIT_DONE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  <p:tag name="PPSPLIT_DON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  <p:tag name="PPSPLIT_DON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  <p:tag name="PPSPLIT_DON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7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  <p:tag name="PPSPLIT_DONE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  <p:tag name="PPSPLIT_DON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9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  <p:tag name="PPSPLIT_DON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7"/>
  <p:tag name="PPSPLIT_DON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9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6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7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8"/>
  <p:tag name="PPSPLIT_DON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8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  <p:tag name="PPSPLIT_DON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2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  <p:tag name="PPSPLIT_DON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  <p:tag name="PPSPLIT_DON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  <p:tag name="PPSPLIT_DON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141AB"/>
      </a:dk2>
      <a:lt2>
        <a:srgbClr val="4141AB"/>
      </a:lt2>
      <a:accent1>
        <a:srgbClr val="4141AB"/>
      </a:accent1>
      <a:accent2>
        <a:srgbClr val="4141AB"/>
      </a:accent2>
      <a:accent3>
        <a:srgbClr val="4141AB"/>
      </a:accent3>
      <a:accent4>
        <a:srgbClr val="4141AB"/>
      </a:accent4>
      <a:accent5>
        <a:srgbClr val="4141AB"/>
      </a:accent5>
      <a:accent6>
        <a:srgbClr val="4141AB"/>
      </a:accent6>
      <a:hlink>
        <a:srgbClr val="4141AB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607</Words>
  <Application>Microsoft Office PowerPoint</Application>
  <PresentationFormat>Widescreen</PresentationFormat>
  <Paragraphs>125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Cambria Math</vt:lpstr>
      <vt:lpstr>Office Theme</vt:lpstr>
      <vt:lpstr>SITUATION</vt:lpstr>
      <vt:lpstr>SITUATION</vt:lpstr>
      <vt:lpstr>The Data</vt:lpstr>
      <vt:lpstr>The Data</vt:lpstr>
      <vt:lpstr>The Data</vt:lpstr>
      <vt:lpstr>The Data</vt:lpstr>
      <vt:lpstr>The Data</vt:lpstr>
      <vt:lpstr>The Data</vt:lpstr>
      <vt:lpstr>The Data</vt:lpstr>
      <vt:lpstr>The Data</vt:lpstr>
      <vt:lpstr>The Data</vt:lpstr>
      <vt:lpstr>The Modeling Process</vt:lpstr>
      <vt:lpstr>The Modeling Process</vt:lpstr>
      <vt:lpstr>The Modeling Process</vt:lpstr>
      <vt:lpstr>The Modeling Process</vt:lpstr>
      <vt:lpstr>The Modeling Process</vt:lpstr>
      <vt:lpstr>The Modeling Process</vt:lpstr>
      <vt:lpstr>The Modeling Process</vt:lpstr>
      <vt:lpstr>The Modeling Process</vt:lpstr>
      <vt:lpstr>The Modeling Process</vt:lpstr>
      <vt:lpstr>Concluding Effects from Model Estimation</vt:lpstr>
      <vt:lpstr>Concluding Effects from Model Estimation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Jeffry Troll Ramirez</dc:creator>
  <cp:lastModifiedBy>Sam Lee</cp:lastModifiedBy>
  <cp:revision>31</cp:revision>
  <dcterms:created xsi:type="dcterms:W3CDTF">2024-03-25T17:56:01Z</dcterms:created>
  <dcterms:modified xsi:type="dcterms:W3CDTF">2024-03-28T02:41:23Z</dcterms:modified>
</cp:coreProperties>
</file>