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7017-D946-5CA9-E529-2614E23CB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35B0F-09C4-9A39-9715-4DD40D31E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0D3AC-62C1-A123-B388-CB87752F4D5E}"/>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EA5780C0-CE51-1E07-711E-2229FD9ED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31770-5C3B-F091-E4B8-0A0830F788D0}"/>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269598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0FA7-CFBA-9348-D1D8-B27B7B3B0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F2BAB-9078-6A72-805D-4E7984032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3CBB6-4551-BC31-5278-96134C6312DD}"/>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82A0431D-02BA-8FDE-10CA-29C0B36CB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F73A2-D6E1-6FE0-F662-F409DFA7D495}"/>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234638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E3306-FF9E-ADA8-22D8-4D60CE8BA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FBEFA8-BC3B-D55B-E33A-FE94ABA35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F2835-BA8F-A987-72C2-792F70E22271}"/>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7521FE3B-FB7D-EF1A-DB57-9ED8FCB19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CFC45-ADCA-DC71-0821-9CDA54E0C96C}"/>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12520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19B6-2F0A-A516-7B3C-C2E13681B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CB396-FB1A-184B-0E9D-5AB30F0FC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1CEB0-1B98-6C2C-611D-DC4138DED23A}"/>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7F1F1104-C935-2017-4823-88A80F823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7B67E-562C-B443-7CFA-86F65E0741B3}"/>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153544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90B4-5B7C-8E35-A6EB-615669238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69E8D7-0F8E-9F3D-AD5C-3FB44A1CF9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975DD-650A-F9A7-E304-05574FE3204D}"/>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BD157A8B-1A43-5827-AD34-3F4661177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EB421-D11F-9D3F-1519-AF0019A7533A}"/>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287309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370C-406D-3CF9-5708-CE8DFC983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74212-1B6B-4748-B151-DE124E00E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0CE8D-06CC-B491-FF97-EE02A61D6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FAA2D-872E-BFB5-A0CF-38F5CD328DE2}"/>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6" name="Footer Placeholder 5">
            <a:extLst>
              <a:ext uri="{FF2B5EF4-FFF2-40B4-BE49-F238E27FC236}">
                <a16:creationId xmlns:a16="http://schemas.microsoft.com/office/drawing/2014/main" id="{402BD79C-415E-AD8A-DB85-0079F17DF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75CAA-1D0A-AE97-87F4-538BA12759E0}"/>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160742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9E92-9645-1C14-75A5-60A2E2F7CA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BBAE2A-A873-B7FE-58DA-23AC1F54B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30E40-A3BD-F261-F60C-F483D7AF9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2DBF4-5378-952D-07B5-50EEB8D1C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48BC0-5573-190D-8FD4-FF3667409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48683D-FB43-1807-F4DC-4A293825620C}"/>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8" name="Footer Placeholder 7">
            <a:extLst>
              <a:ext uri="{FF2B5EF4-FFF2-40B4-BE49-F238E27FC236}">
                <a16:creationId xmlns:a16="http://schemas.microsoft.com/office/drawing/2014/main" id="{C9EFD547-22BF-6AF2-2365-9E441F429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030EB-5548-EC2F-01F2-2A2EC93D548E}"/>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354376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31B-E713-943D-BDEC-4524B82F24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671254-B96D-F9A1-41C7-D29E65F8278C}"/>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4" name="Footer Placeholder 3">
            <a:extLst>
              <a:ext uri="{FF2B5EF4-FFF2-40B4-BE49-F238E27FC236}">
                <a16:creationId xmlns:a16="http://schemas.microsoft.com/office/drawing/2014/main" id="{CF943850-2DF6-B71B-4405-959FAF5476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72E164-E167-8C2C-7782-E8561C45EE1C}"/>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88766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68FCB-D358-5124-1915-2E39D0BEA220}"/>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3" name="Footer Placeholder 2">
            <a:extLst>
              <a:ext uri="{FF2B5EF4-FFF2-40B4-BE49-F238E27FC236}">
                <a16:creationId xmlns:a16="http://schemas.microsoft.com/office/drawing/2014/main" id="{788198D2-41D5-A636-51EC-CDCF0C35C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EB205-298C-F7D0-246B-76DB7A1EDDFB}"/>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259458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5D5B-1869-D424-F82A-C0976E59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13B72C-779E-465D-E4FB-3DE4FC9FC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A1E773-5273-5304-44A6-B52002D31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CC11E-4A21-C8A9-EE5F-BD8C85B34AE6}"/>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6" name="Footer Placeholder 5">
            <a:extLst>
              <a:ext uri="{FF2B5EF4-FFF2-40B4-BE49-F238E27FC236}">
                <a16:creationId xmlns:a16="http://schemas.microsoft.com/office/drawing/2014/main" id="{2B1BB09C-AAEC-EE1F-F76B-3EAEB16E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C341C-1A2D-870B-6729-ACC6B7140061}"/>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411362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93C-C42D-327B-BA12-06F54BA03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0B1A90-9E1E-4D5C-8906-E503F6EBA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5BCE8-654A-E621-69C4-F34145760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C39EC-9724-71DD-B031-35146FDA454B}"/>
              </a:ext>
            </a:extLst>
          </p:cNvPr>
          <p:cNvSpPr>
            <a:spLocks noGrp="1"/>
          </p:cNvSpPr>
          <p:nvPr>
            <p:ph type="dt" sz="half" idx="10"/>
          </p:nvPr>
        </p:nvSpPr>
        <p:spPr/>
        <p:txBody>
          <a:bodyPr/>
          <a:lstStyle/>
          <a:p>
            <a:fld id="{D83F79D5-6788-490F-91B7-495CECCEECEA}" type="datetimeFigureOut">
              <a:rPr lang="en-US" smtClean="0"/>
              <a:t>3/6/2024</a:t>
            </a:fld>
            <a:endParaRPr lang="en-US"/>
          </a:p>
        </p:txBody>
      </p:sp>
      <p:sp>
        <p:nvSpPr>
          <p:cNvPr id="6" name="Footer Placeholder 5">
            <a:extLst>
              <a:ext uri="{FF2B5EF4-FFF2-40B4-BE49-F238E27FC236}">
                <a16:creationId xmlns:a16="http://schemas.microsoft.com/office/drawing/2014/main" id="{53F34CE5-7B81-A8E9-007C-F19D47E79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71AE3-8AB4-30DC-AA5A-EFBCE42A6C3D}"/>
              </a:ext>
            </a:extLst>
          </p:cNvPr>
          <p:cNvSpPr>
            <a:spLocks noGrp="1"/>
          </p:cNvSpPr>
          <p:nvPr>
            <p:ph type="sldNum" sz="quarter" idx="12"/>
          </p:nvPr>
        </p:nvSpPr>
        <p:spPr/>
        <p:txBody>
          <a:bodyPr/>
          <a:lstStyle/>
          <a:p>
            <a:fld id="{938F25EC-DF24-47B2-99CB-F327E2DC1086}" type="slidenum">
              <a:rPr lang="en-US" smtClean="0"/>
              <a:t>‹#›</a:t>
            </a:fld>
            <a:endParaRPr lang="en-US"/>
          </a:p>
        </p:txBody>
      </p:sp>
    </p:spTree>
    <p:extLst>
      <p:ext uri="{BB962C8B-B14F-4D97-AF65-F5344CB8AC3E}">
        <p14:creationId xmlns:p14="http://schemas.microsoft.com/office/powerpoint/2010/main" val="406212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79C90-5D2D-B829-76C8-79B9FF140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E5BE5-8F4C-3F5F-1871-A734FFE56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F6022-0C79-802C-89C5-50139CB21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3F79D5-6788-490F-91B7-495CECCEECEA}" type="datetimeFigureOut">
              <a:rPr lang="en-US" smtClean="0"/>
              <a:t>3/6/2024</a:t>
            </a:fld>
            <a:endParaRPr lang="en-US"/>
          </a:p>
        </p:txBody>
      </p:sp>
      <p:sp>
        <p:nvSpPr>
          <p:cNvPr id="5" name="Footer Placeholder 4">
            <a:extLst>
              <a:ext uri="{FF2B5EF4-FFF2-40B4-BE49-F238E27FC236}">
                <a16:creationId xmlns:a16="http://schemas.microsoft.com/office/drawing/2014/main" id="{A8983754-68EB-43C0-999E-1D9DA36F6E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080E7A-10FC-22E1-0E83-8B6E61A9C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8F25EC-DF24-47B2-99CB-F327E2DC1086}" type="slidenum">
              <a:rPr lang="en-US" smtClean="0"/>
              <a:t>‹#›</a:t>
            </a:fld>
            <a:endParaRPr lang="en-US"/>
          </a:p>
        </p:txBody>
      </p:sp>
    </p:spTree>
    <p:extLst>
      <p:ext uri="{BB962C8B-B14F-4D97-AF65-F5344CB8AC3E}">
        <p14:creationId xmlns:p14="http://schemas.microsoft.com/office/powerpoint/2010/main" val="3816147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28D4-B673-BC48-E2D9-7C1460084AFB}"/>
              </a:ext>
            </a:extLst>
          </p:cNvPr>
          <p:cNvSpPr>
            <a:spLocks noGrp="1"/>
          </p:cNvSpPr>
          <p:nvPr>
            <p:ph type="ctrTitle"/>
          </p:nvPr>
        </p:nvSpPr>
        <p:spPr/>
        <p:txBody>
          <a:bodyPr>
            <a:normAutofit fontScale="90000"/>
          </a:bodyPr>
          <a:lstStyle/>
          <a:p>
            <a:r>
              <a:rPr lang="en-US" dirty="0"/>
              <a:t>Women in Conflict: </a:t>
            </a:r>
            <a:br>
              <a:rPr lang="en-US" dirty="0"/>
            </a:br>
            <a:r>
              <a:rPr lang="en-US" dirty="0"/>
              <a:t>Do Women in Political Power Approach Conflict Differently?</a:t>
            </a:r>
          </a:p>
        </p:txBody>
      </p:sp>
      <p:sp>
        <p:nvSpPr>
          <p:cNvPr id="3" name="Subtitle 2">
            <a:extLst>
              <a:ext uri="{FF2B5EF4-FFF2-40B4-BE49-F238E27FC236}">
                <a16:creationId xmlns:a16="http://schemas.microsoft.com/office/drawing/2014/main" id="{C8150917-8658-8D85-10B3-BC0197EA155C}"/>
              </a:ext>
            </a:extLst>
          </p:cNvPr>
          <p:cNvSpPr>
            <a:spLocks noGrp="1"/>
          </p:cNvSpPr>
          <p:nvPr>
            <p:ph type="subTitle" idx="1"/>
          </p:nvPr>
        </p:nvSpPr>
        <p:spPr/>
        <p:txBody>
          <a:bodyPr/>
          <a:lstStyle/>
          <a:p>
            <a:r>
              <a:rPr lang="en-US" dirty="0"/>
              <a:t>Sam Lee</a:t>
            </a:r>
          </a:p>
        </p:txBody>
      </p:sp>
    </p:spTree>
    <p:extLst>
      <p:ext uri="{BB962C8B-B14F-4D97-AF65-F5344CB8AC3E}">
        <p14:creationId xmlns:p14="http://schemas.microsoft.com/office/powerpoint/2010/main" val="428331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CA6A-1B03-D4B0-2D07-69E5B8656AD3}"/>
              </a:ext>
            </a:extLst>
          </p:cNvPr>
          <p:cNvSpPr>
            <a:spLocks noGrp="1"/>
          </p:cNvSpPr>
          <p:nvPr>
            <p:ph type="title"/>
          </p:nvPr>
        </p:nvSpPr>
        <p:spPr/>
        <p:txBody>
          <a:bodyPr>
            <a:normAutofit fontScale="90000"/>
          </a:bodyPr>
          <a:lstStyle/>
          <a:p>
            <a:r>
              <a:rPr lang="en-US" dirty="0"/>
              <a:t>What is the effect that electing women has on reducing armed conflict within African and Arab nations?</a:t>
            </a:r>
          </a:p>
        </p:txBody>
      </p:sp>
    </p:spTree>
    <p:extLst>
      <p:ext uri="{BB962C8B-B14F-4D97-AF65-F5344CB8AC3E}">
        <p14:creationId xmlns:p14="http://schemas.microsoft.com/office/powerpoint/2010/main" val="243496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C164B-8CEB-C18B-59D1-6F18D60ED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076A23-C2A4-27F8-9961-A43433691C00}"/>
              </a:ext>
            </a:extLst>
          </p:cNvPr>
          <p:cNvSpPr>
            <a:spLocks noGrp="1"/>
          </p:cNvSpPr>
          <p:nvPr>
            <p:ph type="title"/>
          </p:nvPr>
        </p:nvSpPr>
        <p:spPr>
          <a:xfrm rot="16200000">
            <a:off x="-1202548" y="2563097"/>
            <a:ext cx="3984234" cy="1325563"/>
          </a:xfrm>
        </p:spPr>
        <p:txBody>
          <a:bodyPr/>
          <a:lstStyle/>
          <a:p>
            <a:pPr algn="ctr"/>
            <a:r>
              <a:rPr lang="en-US" dirty="0"/>
              <a:t>Background</a:t>
            </a:r>
          </a:p>
        </p:txBody>
      </p:sp>
      <p:pic>
        <p:nvPicPr>
          <p:cNvPr id="7" name="Picture 6" descr="A graph of different colored lines">
            <a:extLst>
              <a:ext uri="{FF2B5EF4-FFF2-40B4-BE49-F238E27FC236}">
                <a16:creationId xmlns:a16="http://schemas.microsoft.com/office/drawing/2014/main" id="{A9BF5FC8-E8B9-EA5E-FF64-05F7AF3F3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599" y="262852"/>
            <a:ext cx="8193895" cy="6145421"/>
          </a:xfrm>
          <a:prstGeom prst="rect">
            <a:avLst/>
          </a:prstGeom>
        </p:spPr>
      </p:pic>
    </p:spTree>
    <p:extLst>
      <p:ext uri="{BB962C8B-B14F-4D97-AF65-F5344CB8AC3E}">
        <p14:creationId xmlns:p14="http://schemas.microsoft.com/office/powerpoint/2010/main" val="419312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1A54-D6D2-D7C3-E453-6D0665612CFC}"/>
              </a:ext>
            </a:extLst>
          </p:cNvPr>
          <p:cNvSpPr>
            <a:spLocks noGrp="1"/>
          </p:cNvSpPr>
          <p:nvPr>
            <p:ph type="title"/>
          </p:nvPr>
        </p:nvSpPr>
        <p:spPr>
          <a:xfrm rot="16200000">
            <a:off x="-1202548" y="2563097"/>
            <a:ext cx="3984234" cy="1325563"/>
          </a:xfrm>
        </p:spPr>
        <p:txBody>
          <a:bodyPr/>
          <a:lstStyle/>
          <a:p>
            <a:pPr algn="ctr"/>
            <a:r>
              <a:rPr lang="en-US" dirty="0"/>
              <a:t>Background</a:t>
            </a:r>
          </a:p>
        </p:txBody>
      </p:sp>
      <p:pic>
        <p:nvPicPr>
          <p:cNvPr id="8" name="Picture 7" descr="A graph of different colored lines">
            <a:extLst>
              <a:ext uri="{FF2B5EF4-FFF2-40B4-BE49-F238E27FC236}">
                <a16:creationId xmlns:a16="http://schemas.microsoft.com/office/drawing/2014/main" id="{10AE20E5-D5F3-AFE1-6947-9AC449EDC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136" y="370077"/>
            <a:ext cx="8157129" cy="6117846"/>
          </a:xfrm>
          <a:prstGeom prst="rect">
            <a:avLst/>
          </a:prstGeom>
        </p:spPr>
      </p:pic>
    </p:spTree>
    <p:extLst>
      <p:ext uri="{BB962C8B-B14F-4D97-AF65-F5344CB8AC3E}">
        <p14:creationId xmlns:p14="http://schemas.microsoft.com/office/powerpoint/2010/main" val="43459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E3A4-CAE9-F5F5-934F-E55F3A8ECCDC}"/>
              </a:ext>
            </a:extLst>
          </p:cNvPr>
          <p:cNvSpPr>
            <a:spLocks noGrp="1"/>
          </p:cNvSpPr>
          <p:nvPr>
            <p:ph type="title"/>
          </p:nvPr>
        </p:nvSpPr>
        <p:spPr/>
        <p:txBody>
          <a:bodyPr/>
          <a:lstStyle/>
          <a:p>
            <a:r>
              <a:rPr lang="en-US" dirty="0"/>
              <a:t>Estimation – Difference in Differences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6F1AD5-63D1-4DA2-4F57-1E4CFBFD6A33}"/>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𝑐𝑦</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δ</m:t>
                          </m:r>
                          <m:r>
                            <m:rPr>
                              <m:sty m:val="p"/>
                            </m:rPr>
                            <a:rPr lang="en-US" b="0" i="0" smtClean="0">
                              <a:latin typeface="Cambria Math" panose="02040503050406030204" pitchFamily="18" charset="0"/>
                            </a:rPr>
                            <m:t>D</m:t>
                          </m:r>
                        </m:e>
                        <m:sub>
                          <m:r>
                            <a:rPr lang="en-US" b="0" i="1" smtClean="0">
                              <a:latin typeface="Cambria Math" panose="02040503050406030204" pitchFamily="18" charset="0"/>
                            </a:rPr>
                            <m:t>𝑐𝑦</m:t>
                          </m:r>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𝐴𝑛𝑔𝑜𝑙𝑎</m:t>
                          </m:r>
                        </m:sub>
                        <m:sup>
                          <m:r>
                            <a:rPr lang="en-US" b="0" i="1" smtClean="0">
                              <a:latin typeface="Cambria Math" panose="02040503050406030204" pitchFamily="18" charset="0"/>
                            </a:rPr>
                            <m:t>𝑍𝑖𝑚𝑏𝑎𝑏𝑤𝑒</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𝑘</m:t>
                              </m:r>
                            </m:sub>
                          </m:sSub>
                          <m:r>
                            <a:rPr lang="en-US" b="0" i="1" smtClean="0">
                              <a:latin typeface="Cambria Math" panose="02040503050406030204" pitchFamily="18" charset="0"/>
                            </a:rPr>
                            <m:t>𝐶𝑜𝑢𝑛𝑡𝑟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𝑐𝑘</m:t>
                              </m:r>
                            </m:sub>
                          </m:sSub>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1998</m:t>
                          </m:r>
                        </m:sub>
                        <m:sup>
                          <m:r>
                            <a:rPr lang="en-US" b="0" i="1" smtClean="0">
                              <a:latin typeface="Cambria Math" panose="02040503050406030204" pitchFamily="18" charset="0"/>
                            </a:rPr>
                            <m:t>2022</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𝑗</m:t>
                              </m:r>
                            </m:sub>
                          </m:sSub>
                          <m:r>
                            <a:rPr lang="en-US" b="0" i="1" smtClean="0">
                              <a:latin typeface="Cambria Math" panose="02040503050406030204" pitchFamily="18" charset="0"/>
                            </a:rPr>
                            <m:t>𝑌𝑒𝑎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𝑐𝑦</m:t>
                              </m:r>
                            </m:sub>
                          </m:sSub>
                        </m:e>
                      </m:nary>
                    </m:oMath>
                  </m:oMathPara>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𝑐𝑦</m:t>
                        </m:r>
                      </m:sub>
                    </m:sSub>
                  </m:oMath>
                </a14:m>
                <a:r>
                  <a:rPr lang="en-US" b="0" dirty="0"/>
                  <a:t> is the number of individuals affected by conflict (internally displaced persons and refugees) in country (c) in year (y)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𝑐𝑦</m:t>
                        </m:r>
                        <m:r>
                          <a:rPr lang="en-US" b="0" i="1" smtClean="0">
                            <a:latin typeface="Cambria Math" panose="02040503050406030204" pitchFamily="18" charset="0"/>
                          </a:rPr>
                          <m:t>−1</m:t>
                        </m:r>
                      </m:sub>
                    </m:sSub>
                  </m:oMath>
                </a14:m>
                <a:r>
                  <a:rPr lang="en-US" b="0" dirty="0"/>
                  <a:t> is the proportion of women in a county’s national legislature (lagged a year)</a:t>
                </a:r>
              </a:p>
              <a:p>
                <a:r>
                  <a:rPr lang="en-US" b="0" dirty="0"/>
                  <a:t>Lag</a:t>
                </a:r>
                <a:r>
                  <a:rPr lang="en-US" dirty="0"/>
                  <a:t> treatment variable to ensure that current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𝑐𝑦</m:t>
                        </m:r>
                      </m:sub>
                    </m:sSub>
                  </m:oMath>
                </a14:m>
                <a:r>
                  <a:rPr lang="en-US" b="0" dirty="0"/>
                  <a:t> doesn’t affect past treatment</a:t>
                </a:r>
              </a:p>
              <a:p>
                <a:r>
                  <a:rPr lang="en-US" b="0" dirty="0" err="1"/>
                  <a:t>Omitt</a:t>
                </a:r>
                <a:r>
                  <a:rPr lang="en-US" b="0" dirty="0"/>
                  <a:t> k=Algeria and j=1997 as the base dummy country and year</a:t>
                </a:r>
              </a:p>
            </p:txBody>
          </p:sp>
        </mc:Choice>
        <mc:Fallback>
          <p:sp>
            <p:nvSpPr>
              <p:cNvPr id="3" name="Content Placeholder 2">
                <a:extLst>
                  <a:ext uri="{FF2B5EF4-FFF2-40B4-BE49-F238E27FC236}">
                    <a16:creationId xmlns:a16="http://schemas.microsoft.com/office/drawing/2014/main" id="{816F1AD5-63D1-4DA2-4F57-1E4CFBFD6A33}"/>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42888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754A-9FE3-D36B-A134-3E3A8338E605}"/>
              </a:ext>
            </a:extLst>
          </p:cNvPr>
          <p:cNvSpPr>
            <a:spLocks noGrp="1"/>
          </p:cNvSpPr>
          <p:nvPr>
            <p:ph type="title"/>
          </p:nvPr>
        </p:nvSpPr>
        <p:spPr/>
        <p:txBody>
          <a:bodyPr/>
          <a:lstStyle/>
          <a:p>
            <a:r>
              <a:rPr lang="en-US" dirty="0"/>
              <a:t>Estimation—Assumptions</a:t>
            </a:r>
          </a:p>
        </p:txBody>
      </p:sp>
      <p:sp>
        <p:nvSpPr>
          <p:cNvPr id="3" name="Content Placeholder 2">
            <a:extLst>
              <a:ext uri="{FF2B5EF4-FFF2-40B4-BE49-F238E27FC236}">
                <a16:creationId xmlns:a16="http://schemas.microsoft.com/office/drawing/2014/main" id="{458CB62D-AB1B-DE2E-D272-7466EEB4EFD0}"/>
              </a:ext>
            </a:extLst>
          </p:cNvPr>
          <p:cNvSpPr>
            <a:spLocks noGrp="1"/>
          </p:cNvSpPr>
          <p:nvPr>
            <p:ph idx="1"/>
          </p:nvPr>
        </p:nvSpPr>
        <p:spPr/>
        <p:txBody>
          <a:bodyPr/>
          <a:lstStyle/>
          <a:p>
            <a:pPr marL="0" indent="0">
              <a:buNone/>
            </a:pPr>
            <a:r>
              <a:rPr lang="en-US" i="1" dirty="0"/>
              <a:t>In the absence of more (or less) women being elected, the average number of individuals affected by conflict for each country would have followed the same trend over time as the other countries that did not elect more (or less) women in national legislatures at that specific time.</a:t>
            </a:r>
          </a:p>
          <a:p>
            <a:pPr marL="0" indent="0">
              <a:buNone/>
            </a:pPr>
            <a:endParaRPr lang="en-US" i="1" dirty="0"/>
          </a:p>
          <a:p>
            <a:r>
              <a:rPr lang="en-US" dirty="0"/>
              <a:t>No other events or factors are influencing the outcome variable (internally displaced persons) differently across groups over time.</a:t>
            </a:r>
          </a:p>
          <a:p>
            <a:r>
              <a:rPr lang="en-US" dirty="0"/>
              <a:t>No unobserved heterogeneity (robust to omitted covariates)</a:t>
            </a:r>
          </a:p>
        </p:txBody>
      </p:sp>
    </p:spTree>
    <p:extLst>
      <p:ext uri="{BB962C8B-B14F-4D97-AF65-F5344CB8AC3E}">
        <p14:creationId xmlns:p14="http://schemas.microsoft.com/office/powerpoint/2010/main" val="107306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A12C-9E16-0ADC-3141-CF6DC0D7CB1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12D1784-713E-4E7B-5511-AEF4888B54A5}"/>
              </a:ext>
            </a:extLst>
          </p:cNvPr>
          <p:cNvSpPr>
            <a:spLocks noGrp="1"/>
          </p:cNvSpPr>
          <p:nvPr>
            <p:ph idx="1"/>
          </p:nvPr>
        </p:nvSpPr>
        <p:spPr/>
        <p:txBody>
          <a:bodyPr>
            <a:normAutofit/>
          </a:bodyPr>
          <a:lstStyle/>
          <a:p>
            <a:r>
              <a:rPr lang="en-US" dirty="0"/>
              <a:t>[1] UN Refugee Agency (UNHCR)</a:t>
            </a:r>
          </a:p>
          <a:p>
            <a:pPr lvl="1"/>
            <a:r>
              <a:rPr lang="en-US" dirty="0"/>
              <a:t>IDP for each country over time</a:t>
            </a:r>
          </a:p>
          <a:p>
            <a:r>
              <a:rPr lang="en-US" dirty="0"/>
              <a:t>[2] Inter-Parliamentary Union (IPU) </a:t>
            </a:r>
          </a:p>
          <a:p>
            <a:pPr lvl="1"/>
            <a:r>
              <a:rPr lang="en-US" dirty="0"/>
              <a:t>Women in national legislature over time</a:t>
            </a:r>
          </a:p>
          <a:p>
            <a:r>
              <a:rPr lang="en-US" dirty="0"/>
              <a:t>[3] U.S. Department of State</a:t>
            </a:r>
          </a:p>
          <a:p>
            <a:pPr lvl="1"/>
            <a:r>
              <a:rPr lang="en-US" dirty="0"/>
              <a:t>Regional Definitions</a:t>
            </a:r>
          </a:p>
          <a:p>
            <a:r>
              <a:rPr lang="en-US" dirty="0"/>
              <a:t>[4] The World Bank </a:t>
            </a:r>
          </a:p>
          <a:p>
            <a:pPr lvl="1"/>
            <a:r>
              <a:rPr lang="en-US" dirty="0"/>
              <a:t>Additional covariates (population, GDP)</a:t>
            </a:r>
          </a:p>
        </p:txBody>
      </p:sp>
    </p:spTree>
    <p:extLst>
      <p:ext uri="{BB962C8B-B14F-4D97-AF65-F5344CB8AC3E}">
        <p14:creationId xmlns:p14="http://schemas.microsoft.com/office/powerpoint/2010/main" val="122301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2475-B30D-A37D-580E-984B34F019E5}"/>
              </a:ext>
            </a:extLst>
          </p:cNvPr>
          <p:cNvSpPr>
            <a:spLocks noGrp="1"/>
          </p:cNvSpPr>
          <p:nvPr>
            <p:ph type="title"/>
          </p:nvPr>
        </p:nvSpPr>
        <p:spPr/>
        <p:txBody>
          <a:bodyPr/>
          <a:lstStyle/>
          <a:p>
            <a:r>
              <a:rPr lang="en-US" dirty="0"/>
              <a:t>Summary Statistics</a:t>
            </a:r>
          </a:p>
        </p:txBody>
      </p:sp>
      <p:pic>
        <p:nvPicPr>
          <p:cNvPr id="5" name="Picture 4">
            <a:extLst>
              <a:ext uri="{FF2B5EF4-FFF2-40B4-BE49-F238E27FC236}">
                <a16:creationId xmlns:a16="http://schemas.microsoft.com/office/drawing/2014/main" id="{1C07F165-E2DD-2033-05E4-B9257BD12977}"/>
              </a:ext>
            </a:extLst>
          </p:cNvPr>
          <p:cNvPicPr>
            <a:picLocks noChangeAspect="1"/>
          </p:cNvPicPr>
          <p:nvPr/>
        </p:nvPicPr>
        <p:blipFill>
          <a:blip r:embed="rId2"/>
          <a:stretch>
            <a:fillRect/>
          </a:stretch>
        </p:blipFill>
        <p:spPr>
          <a:xfrm>
            <a:off x="302523" y="1617804"/>
            <a:ext cx="11456504" cy="1198320"/>
          </a:xfrm>
          <a:prstGeom prst="rect">
            <a:avLst/>
          </a:prstGeom>
        </p:spPr>
      </p:pic>
    </p:spTree>
    <p:extLst>
      <p:ext uri="{BB962C8B-B14F-4D97-AF65-F5344CB8AC3E}">
        <p14:creationId xmlns:p14="http://schemas.microsoft.com/office/powerpoint/2010/main" val="2290846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TotalTime>
  <Words>263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Cambria Math</vt:lpstr>
      <vt:lpstr>Office Theme</vt:lpstr>
      <vt:lpstr>Women in Conflict:  Do Women in Political Power Approach Conflict Differently?</vt:lpstr>
      <vt:lpstr>What is the effect that electing women has on reducing armed conflict within African and Arab nations?</vt:lpstr>
      <vt:lpstr>Background</vt:lpstr>
      <vt:lpstr>Background</vt:lpstr>
      <vt:lpstr>Estimation – Difference in Differences</vt:lpstr>
      <vt:lpstr>Estimation—Assumptions</vt:lpstr>
      <vt:lpstr>Data</vt:lpstr>
      <vt:lpstr>Summary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Conflict:  Do Women in Political Power Approach Conflict Differently?</dc:title>
  <dc:creator>Sam Lee</dc:creator>
  <cp:lastModifiedBy>Sam Lee</cp:lastModifiedBy>
  <cp:revision>16</cp:revision>
  <dcterms:created xsi:type="dcterms:W3CDTF">2024-03-06T10:27:58Z</dcterms:created>
  <dcterms:modified xsi:type="dcterms:W3CDTF">2024-03-06T12:54:12Z</dcterms:modified>
</cp:coreProperties>
</file>