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5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57" r:id="rId6"/>
    <p:sldLayoutId id="2147483953" r:id="rId7"/>
    <p:sldLayoutId id="2147483954" r:id="rId8"/>
    <p:sldLayoutId id="2147483955" r:id="rId9"/>
    <p:sldLayoutId id="2147483956" r:id="rId10"/>
    <p:sldLayoutId id="21474839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chemeClr val="tx2">
                    <a:alpha val="80000"/>
                  </a:schemeClr>
                </a:solidFill>
              </a:rPr>
              <a:t>Cluster-Robust Variance Estimators for Instrumental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Theory and Application in Assessing the Impact of Gender Representation on Carbon Emissions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Sam Lee</a:t>
            </a:r>
          </a:p>
          <a:p>
            <a:pPr algn="l">
              <a:lnSpc>
                <a:spcPct val="100000"/>
              </a:lnSpc>
            </a:pPr>
            <a:r>
              <a:rPr lang="en-US" sz="1900" dirty="0">
                <a:solidFill>
                  <a:schemeClr val="tx2">
                    <a:alpha val="80000"/>
                  </a:schemeClr>
                </a:solidFill>
              </a:rPr>
              <a:t>04/15/2024</a:t>
            </a:r>
          </a:p>
        </p:txBody>
      </p:sp>
      <p:pic>
        <p:nvPicPr>
          <p:cNvPr id="13" name="Picture 12" descr="A person standing in water with a stick and a train in the background&#10;&#10;Description automatically generated">
            <a:extLst>
              <a:ext uri="{FF2B5EF4-FFF2-40B4-BE49-F238E27FC236}">
                <a16:creationId xmlns:a16="http://schemas.microsoft.com/office/drawing/2014/main" id="{58995EA0-D4F3-8AE6-A192-DE624A847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5759" b="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731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139865" y="229482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167BE-549B-E4C7-64A0-A01502B74922}"/>
              </a:ext>
            </a:extLst>
          </p:cNvPr>
          <p:cNvSpPr/>
          <p:nvPr/>
        </p:nvSpPr>
        <p:spPr>
          <a:xfrm>
            <a:off x="5334489" y="4486834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/>
          <p:nvPr/>
        </p:nvCxnSpPr>
        <p:spPr>
          <a:xfrm flipV="1">
            <a:off x="946245" y="2684060"/>
            <a:ext cx="3193620" cy="2169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D013C1-1F46-7B07-4E78-4FF9C973C9D5}"/>
              </a:ext>
            </a:extLst>
          </p:cNvPr>
          <p:cNvCxnSpPr/>
          <p:nvPr/>
        </p:nvCxnSpPr>
        <p:spPr>
          <a:xfrm>
            <a:off x="946245" y="4919292"/>
            <a:ext cx="43882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154409" y="4915667"/>
            <a:ext cx="157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Endogenous Treatment</a:t>
            </a:r>
          </a:p>
        </p:txBody>
      </p:sp>
    </p:spTree>
    <p:extLst>
      <p:ext uri="{BB962C8B-B14F-4D97-AF65-F5344CB8AC3E}">
        <p14:creationId xmlns:p14="http://schemas.microsoft.com/office/powerpoint/2010/main" val="305444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5532338" y="2281169"/>
            <a:ext cx="854667" cy="432458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 flipV="1">
            <a:off x="6150592" y="1594075"/>
            <a:ext cx="2449338" cy="787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8529256" y="1231322"/>
            <a:ext cx="2464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Instrumental Variable – Years Since Country was Granted Suffrage</a:t>
            </a:r>
          </a:p>
        </p:txBody>
      </p:sp>
    </p:spTree>
    <p:extLst>
      <p:ext uri="{BB962C8B-B14F-4D97-AF65-F5344CB8AC3E}">
        <p14:creationId xmlns:p14="http://schemas.microsoft.com/office/powerpoint/2010/main" val="250914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4221714" y="4489940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2725003" y="4624846"/>
            <a:ext cx="1477050" cy="73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394565" y="4142568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Variable – Per Capita Carbon Emissions for a country </a:t>
            </a:r>
            <a:r>
              <a:rPr lang="en-US" i="1" dirty="0"/>
              <a:t>c </a:t>
            </a:r>
            <a:r>
              <a:rPr lang="en-US" dirty="0"/>
              <a:t>in year </a:t>
            </a:r>
            <a:r>
              <a:rPr lang="en-US" i="1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6842084" y="2271997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7343334" y="2502293"/>
            <a:ext cx="2508506" cy="28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724391" y="277807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autoregressive lags on economic covariates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6757923" y="4468201"/>
            <a:ext cx="586848" cy="44145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7247172" y="4049399"/>
            <a:ext cx="2475444" cy="632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4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FF319C0-F629-CC8F-AE62-2FB89AC99329}"/>
              </a:ext>
            </a:extLst>
          </p:cNvPr>
          <p:cNvSpPr/>
          <p:nvPr/>
        </p:nvSpPr>
        <p:spPr>
          <a:xfrm>
            <a:off x="7409752" y="3217133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215D7D-B235-5666-B5B7-850CB384762D}"/>
              </a:ext>
            </a:extLst>
          </p:cNvPr>
          <p:cNvCxnSpPr>
            <a:cxnSpLocks/>
          </p:cNvCxnSpPr>
          <p:nvPr/>
        </p:nvCxnSpPr>
        <p:spPr>
          <a:xfrm>
            <a:off x="6032057" y="3724048"/>
            <a:ext cx="3347940" cy="316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58C0DB-69AD-4B6E-3FE5-EEFD41F9D2A4}"/>
              </a:ext>
            </a:extLst>
          </p:cNvPr>
          <p:cNvSpPr txBox="1"/>
          <p:nvPr/>
        </p:nvSpPr>
        <p:spPr>
          <a:xfrm>
            <a:off x="9685796" y="3581786"/>
            <a:ext cx="2464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Country and year fixed effects (difference-in-differences)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49B73-4FBE-9E3F-B8F8-3893D1B24B3B}"/>
              </a:ext>
            </a:extLst>
          </p:cNvPr>
          <p:cNvSpPr/>
          <p:nvPr/>
        </p:nvSpPr>
        <p:spPr>
          <a:xfrm>
            <a:off x="4472563" y="3241722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E91D78-0949-22C8-267C-B2B19F3F0442}"/>
              </a:ext>
            </a:extLst>
          </p:cNvPr>
          <p:cNvCxnSpPr>
            <a:cxnSpLocks/>
          </p:cNvCxnSpPr>
          <p:nvPr/>
        </p:nvCxnSpPr>
        <p:spPr>
          <a:xfrm flipV="1">
            <a:off x="6247734" y="4472563"/>
            <a:ext cx="3170855" cy="1006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9E9F95-B9B2-31B0-E9C9-316E5556E1A0}"/>
              </a:ext>
            </a:extLst>
          </p:cNvPr>
          <p:cNvSpPr/>
          <p:nvPr/>
        </p:nvSpPr>
        <p:spPr>
          <a:xfrm>
            <a:off x="7409752" y="5415799"/>
            <a:ext cx="1507725" cy="417020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3A0A2-FAE6-D9F5-C850-1F492DB64F61}"/>
              </a:ext>
            </a:extLst>
          </p:cNvPr>
          <p:cNvSpPr/>
          <p:nvPr/>
        </p:nvSpPr>
        <p:spPr>
          <a:xfrm>
            <a:off x="4609941" y="5418069"/>
            <a:ext cx="2051661" cy="392437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9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Right Triangle 1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Regression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3FF47-5982-4FD4-86AD-DDC6D832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Do we trust these results?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How do we know which CRVE to use?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Variance Estimator</a:t>
                          </a:r>
                        </a:p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cap="none" spc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</m:e>
                              </m:acc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𝟏𝟎𝟕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𝟖𝟒𝟐𝟓</m:t>
                              </m:r>
                              <m:r>
                                <a:rPr lang="en-US" sz="1400" b="0" i="1" cap="none" spc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0" cap="none" spc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C9230C9D-4DC0-4EE0-B0A9-6587520A1A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125501"/>
                  </p:ext>
                </p:extLst>
              </p:nvPr>
            </p:nvGraphicFramePr>
            <p:xfrm>
              <a:off x="6189158" y="1909866"/>
              <a:ext cx="4997189" cy="315413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{5C22544A-7EE6-4342-B048-85BDC9FD1C3A}</a:tableStyleId>
                  </a:tblPr>
                  <a:tblGrid>
                    <a:gridCol w="2101097">
                      <a:extLst>
                        <a:ext uri="{9D8B030D-6E8A-4147-A177-3AD203B41FA5}">
                          <a16:colId xmlns:a16="http://schemas.microsoft.com/office/drawing/2014/main" val="293070314"/>
                        </a:ext>
                      </a:extLst>
                    </a:gridCol>
                    <a:gridCol w="1358712">
                      <a:extLst>
                        <a:ext uri="{9D8B030D-6E8A-4147-A177-3AD203B41FA5}">
                          <a16:colId xmlns:a16="http://schemas.microsoft.com/office/drawing/2014/main" val="68084792"/>
                        </a:ext>
                      </a:extLst>
                    </a:gridCol>
                    <a:gridCol w="1537380">
                      <a:extLst>
                        <a:ext uri="{9D8B030D-6E8A-4147-A177-3AD203B41FA5}">
                          <a16:colId xmlns:a16="http://schemas.microsoft.com/office/drawing/2014/main" val="1190873808"/>
                        </a:ext>
                      </a:extLst>
                    </a:gridCol>
                  </a:tblGrid>
                  <a:tr h="645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580" t="-1887" r="-13855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2.5% Lower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cap="none" spc="0">
                              <a:solidFill>
                                <a:schemeClr val="bg1"/>
                              </a:solidFill>
                            </a:rPr>
                            <a:t>97.5% Upper C.I.</a:t>
                          </a:r>
                        </a:p>
                      </a:txBody>
                      <a:tcPr marL="116568" marR="89668" marT="89668" marB="8966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9549298"/>
                      </a:ext>
                    </a:extLst>
                  </a:tr>
                  <a:tr h="4244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2SLS (</a:t>
                          </a:r>
                          <a:r>
                            <a:rPr lang="en-US" sz="1400" cap="none" spc="0" dirty="0" err="1">
                              <a:solidFill>
                                <a:schemeClr val="tx1"/>
                              </a:solidFill>
                            </a:rPr>
                            <a:t>Homoskedastic</a:t>
                          </a:r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-133.37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-82.32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38100" cmpd="sng">
                          <a:noFill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72618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156140" r="-138551" b="-2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-164.88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-50.81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606413"/>
                      </a:ext>
                    </a:extLst>
                  </a:tr>
                  <a:tr h="6944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580" t="-256140" r="-138551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-165.66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-50.02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811121"/>
                      </a:ext>
                    </a:extLst>
                  </a:tr>
                  <a:tr h="695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580" t="-356140" r="-138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>
                              <a:solidFill>
                                <a:schemeClr val="tx1"/>
                              </a:solidFill>
                            </a:rPr>
                            <a:t>-166.86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cap="none" spc="0" dirty="0">
                              <a:solidFill>
                                <a:schemeClr val="tx1"/>
                              </a:solidFill>
                            </a:rPr>
                            <a:t>-48.83</a:t>
                          </a:r>
                        </a:p>
                      </a:txBody>
                      <a:tcPr marL="116568" marR="89668" marT="89668" marB="89668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63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169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5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Assess empirical performance of CRVEs via simulation.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Randomly generate a new (placebo) vector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 (Leave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matrix the same)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regression coefficients and respective 95% confidence intervals for each generation.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Calculate empirical coverage for each estimator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Evaluate whether inference using each of the CRVEs (if any) are reliable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0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The data-generating process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will follow a bootstrap sampling process.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- Replace the empirical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with a new bootstrap sample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each generation,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be defined as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Zimbabwe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solidFill>
                                <a:schemeClr val="tx2"/>
                              </a:solidFill>
                            </a:rPr>
                            <m:t>=2022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1999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𝐴𝑛𝑔𝑜𝑙𝑎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2000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𝑍𝑖𝑚𝑏𝑎𝑏𝑤𝑒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2022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4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3B1FC05-8F39-F199-11CB-A05CD3DF2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0" y="1427725"/>
            <a:ext cx="10577281" cy="52886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- DGP</a:t>
            </a:r>
          </a:p>
        </p:txBody>
      </p:sp>
    </p:spTree>
    <p:extLst>
      <p:ext uri="{BB962C8B-B14F-4D97-AF65-F5344CB8AC3E}">
        <p14:creationId xmlns:p14="http://schemas.microsoft.com/office/powerpoint/2010/main" val="1207512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3" y="0"/>
            <a:ext cx="12166008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0"/>
            <a:ext cx="12188654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26B49BB8-D2B1-43DD-859F-70C7AF3D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936" y="434509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1" y="725467"/>
            <a:ext cx="10713543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Monte Carlo Analysis – Simulation (n=10000)</a:t>
            </a:r>
          </a:p>
        </p:txBody>
      </p:sp>
      <p:pic>
        <p:nvPicPr>
          <p:cNvPr id="3" name="Picture 2" descr="A green graph with black background&#10;&#10;Description automatically generated">
            <a:extLst>
              <a:ext uri="{FF2B5EF4-FFF2-40B4-BE49-F238E27FC236}">
                <a16:creationId xmlns:a16="http://schemas.microsoft.com/office/drawing/2014/main" id="{2567C57D-7FAD-F935-931E-1057A07AC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36" y="1432683"/>
            <a:ext cx="9193799" cy="52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7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- Bertrand et. al (2004)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alpha val="8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 cluster standard errors in </a:t>
                </a:r>
                <a:r>
                  <a:rPr lang="en-US" sz="2000" b="0" dirty="0" err="1">
                    <a:solidFill>
                      <a:schemeClr val="tx2">
                        <a:alpha val="80000"/>
                      </a:schemeClr>
                    </a:solidFill>
                  </a:rPr>
                  <a:t>DiD</a:t>
                </a:r>
                <a:endParaRPr lang="en-US" sz="200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	- Standard errors otherwise inflated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b="0" dirty="0">
                    <a:solidFill>
                      <a:schemeClr val="tx2">
                        <a:alpha val="80000"/>
                      </a:schemeClr>
                    </a:solidFill>
                  </a:rPr>
                  <a:t>- MacKinnon et. al (2023)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Guide for cluster-robust variance estimators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b="0" dirty="0">
                    <a:solidFill>
                      <a:schemeClr val="tx2">
                        <a:alpha val="80000"/>
                      </a:schemeClr>
                    </a:solidFill>
                  </a:rPr>
                  <a:t>- Three “feasible” CRVEs</a:t>
                </a:r>
              </a:p>
              <a:p>
                <a:pPr marL="1257300" lvl="2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Derived from OLS Asymptotic Variance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dirty="0">
                    <a:solidFill>
                      <a:schemeClr val="tx2">
                        <a:alpha val="80000"/>
                      </a:schemeClr>
                    </a:solidFill>
                  </a:rPr>
                  <a:t>- “For such models [with clustered data estimated by instrumental variables (IV)], neither the current state of econometric theory nor the available simulation evidence allows us to make recommendations with any confidence”</a:t>
                </a:r>
                <a:endParaRPr lang="en-US" b="0" dirty="0">
                  <a:solidFill>
                    <a:schemeClr val="tx2">
                      <a:alpha val="80000"/>
                    </a:schemeClr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b="0" dirty="0">
                  <a:solidFill>
                    <a:schemeClr val="tx2">
                      <a:alpha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3447403"/>
              </a:xfrm>
              <a:blipFill>
                <a:blip r:embed="rId2"/>
                <a:stretch>
                  <a:fillRect l="-544" t="-885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3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4" name="Right Triangle 33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lowchart: Document 33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D96A35F-2CDD-D409-826A-1C18FD17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8" y="2952693"/>
            <a:ext cx="5928542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>
                <a:solidFill>
                  <a:schemeClr val="tx2"/>
                </a:solidFill>
              </a:rPr>
              <a:t>Monte Carlo Analysis – Simulation (n=10000)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noBar"/>
                                    <m:ctrlPr>
                                      <a:rPr lang="en-US" sz="1400" i="1" kern="100" cap="none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­</m:t>
                                    </m:r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𝑖𝑣</m:t>
                                    </m:r>
                                  </m:num>
                                  <m:den>
                                    <m:r>
                                      <a:rPr lang="en-US" sz="1400" i="1" kern="100" cap="none" spc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algun Gothic" panose="020B0503020000020004" pitchFamily="34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 cap="none" spc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b="0" i="1" kern="100" cap="none" spc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Malgun Gothic" panose="020B0503020000020004" pitchFamily="34" charset="-127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EB66B7E-DA8D-469E-732F-D92B99BF6A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492811"/>
                  </p:ext>
                </p:extLst>
              </p:nvPr>
            </p:nvGraphicFramePr>
            <p:xfrm>
              <a:off x="6189157" y="534736"/>
              <a:ext cx="5810322" cy="5343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0574">
                      <a:extLst>
                        <a:ext uri="{9D8B030D-6E8A-4147-A177-3AD203B41FA5}">
                          <a16:colId xmlns:a16="http://schemas.microsoft.com/office/drawing/2014/main" val="205671940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438407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4075740729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189606705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777433146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3824987311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1809698294"/>
                        </a:ext>
                      </a:extLst>
                    </a:gridCol>
                    <a:gridCol w="641006">
                      <a:extLst>
                        <a:ext uri="{9D8B030D-6E8A-4147-A177-3AD203B41FA5}">
                          <a16:colId xmlns:a16="http://schemas.microsoft.com/office/drawing/2014/main" val="47138089"/>
                        </a:ext>
                      </a:extLst>
                    </a:gridCol>
                    <a:gridCol w="581431">
                      <a:extLst>
                        <a:ext uri="{9D8B030D-6E8A-4147-A177-3AD203B41FA5}">
                          <a16:colId xmlns:a16="http://schemas.microsoft.com/office/drawing/2014/main" val="3033695602"/>
                        </a:ext>
                      </a:extLst>
                    </a:gridCol>
                  </a:tblGrid>
                  <a:tr h="55068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75622" t="-1111" r="-3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175622" t="-1111" r="-201493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2" marR="4762" marT="4762" marB="0" anchor="b">
                        <a:blipFill>
                          <a:blip r:embed="rId2"/>
                          <a:stretch>
                            <a:fillRect l="-277000" t="-1111" r="-102500" b="-89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2SLS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08632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l" fontAlgn="b"/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(2.5%, 97.%)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pPr algn="ctr" fontAlgn="b"/>
                          <a:endParaRPr lang="en-US" sz="9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3426" marR="3426" marT="3426" marB="0" anchor="b"/>
                    </a:tc>
                    <a:extLst>
                      <a:ext uri="{0D108BD9-81ED-4DB2-BD59-A6C34878D82A}">
                        <a16:rowId xmlns:a16="http://schemas.microsoft.com/office/drawing/2014/main" val="27071196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-25.83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19.12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-41.9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-24.45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17.73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570593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-22.09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039474615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9.02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-26.95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12.77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58542560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-14.11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-15.92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25.14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61966465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-19.37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27.19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-12.61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20.43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7341565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-16.58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31.21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-12.2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26.82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25.67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5150110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-17.97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8.7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-21.25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-24.55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4213669019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-16.23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23.26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-31.98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35.24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-22.71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25.96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8783215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-20.32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-20.91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13.74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-23.88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-21.51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14.35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910899732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12.13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-27.07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19.54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-46.94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39.4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-27.31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34258446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...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160333278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-10.38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22.17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-10.49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22.28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-11.08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22.87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26.36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3810220881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-33.48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15.01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-33.73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15.26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-34.04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15.57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-33.51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641320040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14.85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-15.36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16.71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-19.84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21.19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-18.88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20.23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0037994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9999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-43.52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5.72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-47.46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9.66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-57.51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19.71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-39.13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1.33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298183417"/>
                      </a:ext>
                    </a:extLst>
                  </a:tr>
                  <a:tr h="25444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10000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-13.76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11.52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-13.63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11.39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-14.23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11.99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-20.46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18.22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&quot;Google Sans&quot;"/>
                          </a:endParaRPr>
                        </a:p>
                      </a:txBody>
                      <a:tcPr marL="4762" marR="4762" marT="4762" marB="0" anchor="b"/>
                    </a:tc>
                    <a:extLst>
                      <a:ext uri="{0D108BD9-81ED-4DB2-BD59-A6C34878D82A}">
                        <a16:rowId xmlns:a16="http://schemas.microsoft.com/office/drawing/2014/main" val="73955207"/>
                      </a:ext>
                    </a:extLst>
                  </a:tr>
                  <a:tr h="467582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Empirical Rejection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0.0553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0.0297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>
                              <a:solidFill>
                                <a:schemeClr val="tx2"/>
                              </a:solidFill>
                              <a:effectLst/>
                            </a:rPr>
                            <a:t>0.0118</a:t>
                          </a:r>
                          <a:endParaRPr lang="en-US" sz="1400" b="0" i="0" u="none" strike="noStrike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r" fontAlgn="b"/>
                          <a:r>
                            <a:rPr lang="en-US" sz="1400" b="0" u="none" strike="noStrike" dirty="0">
                              <a:solidFill>
                                <a:schemeClr val="tx2"/>
                              </a:solidFill>
                              <a:effectLst/>
                            </a:rPr>
                            <a:t>0.0465</a:t>
                          </a:r>
                          <a:endParaRPr lang="en-US" sz="1400" b="0" i="0" u="none" strike="noStrike" dirty="0">
                            <a:solidFill>
                              <a:schemeClr val="tx2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4762" marR="4762" marT="4762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7185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48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9" name="Freeform: Shape 37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14" name="Rectangle 41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8" name="Right Triangle 4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238" y="171721"/>
            <a:ext cx="4952999" cy="1499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700" b="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tend to routinely under reject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dirty="0">
                    <a:solidFill>
                      <a:schemeClr val="tx2"/>
                    </a:solidFill>
                  </a:rPr>
                  <a:t> may be the best the CRVE for IV right now</a:t>
                </a:r>
              </a:p>
              <a:p>
                <a:pPr marL="800100" lvl="1" indent="-342900" algn="l">
                  <a:lnSpc>
                    <a:spcPct val="100000"/>
                  </a:lnSpc>
                  <a:buFontTx/>
                  <a:buChar char="-"/>
                </a:pPr>
                <a:r>
                  <a:rPr lang="en-US" sz="1700" dirty="0">
                    <a:solidFill>
                      <a:schemeClr val="tx2"/>
                    </a:solidFill>
                  </a:rPr>
                  <a:t>- Stata’s CRVE for IV seems to over reject without DF correction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If clustering is unnecessary or unfeasible, inference using the GMM asymptotic variance seems to perform just as well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The test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seems appropriately sized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Hence the interpretation on p-values remains as if higher proportions of women in legislature truly had no effect on yearly carbon emissions within a country (given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), the standard errors from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­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𝑖𝑣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 b="0" dirty="0">
                    <a:solidFill>
                      <a:schemeClr val="tx2"/>
                    </a:solidFill>
                  </a:rPr>
                  <a:t> imply that there would have been about a 0.021% (p-value &lt; 0.001) chance we observed the same effect or larger by random.</a:t>
                </a:r>
              </a:p>
              <a:p>
                <a:pPr marL="0" lvl="1" algn="l">
                  <a:lnSpc>
                    <a:spcPct val="100000"/>
                  </a:lnSpc>
                </a:pPr>
                <a:r>
                  <a:rPr lang="en-US" sz="1700" dirty="0">
                    <a:solidFill>
                      <a:schemeClr val="tx2"/>
                    </a:solidFill>
                  </a:rPr>
                  <a:t>- With high confidence, it seems that when more women enter national legislatures, correspondingly, yearly carbon emissions decrease</a:t>
                </a:r>
                <a:endParaRPr lang="en-US" sz="1700" b="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613" y="1263362"/>
                <a:ext cx="5939514" cy="4159549"/>
              </a:xfrm>
              <a:blipFill>
                <a:blip r:embed="rId2"/>
                <a:stretch>
                  <a:fillRect l="-719" r="-924" b="-29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ainting of a train going through a forest&#10;&#10;Description automatically generated">
            <a:extLst>
              <a:ext uri="{FF2B5EF4-FFF2-40B4-BE49-F238E27FC236}">
                <a16:creationId xmlns:a16="http://schemas.microsoft.com/office/drawing/2014/main" id="{23576BB0-3D87-EBB3-D4C9-E2E6414702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1195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490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>
                        <a:alpha val="80000"/>
                      </a:schemeClr>
                    </a:solidFill>
                  </a:rPr>
                  <a:t>A</a:t>
                </a:r>
                <a:r>
                  <a:rPr lang="en-US" sz="2000" dirty="0">
                    <a:solidFill>
                      <a:schemeClr val="tx2"/>
                    </a:solidFill>
                  </a:rPr>
                  <a:t>ssuming data are generated at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</a:rPr>
                  <a:t>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box>
                        <m:box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Assuming data can be divided into 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 </a:t>
                </a:r>
                <a:r>
                  <a:rPr lang="en-US" sz="2000" dirty="0">
                    <a:solidFill>
                      <a:schemeClr val="tx2"/>
                    </a:solidFill>
                  </a:rPr>
                  <a:t> disjoint groups, it follows that a reasonable way to “cluster” standard errors by group (</a:t>
                </a:r>
                <a:r>
                  <a:rPr lang="en-US" sz="2000" i="1" dirty="0">
                    <a:solidFill>
                      <a:schemeClr val="tx2"/>
                    </a:solidFill>
                  </a:rPr>
                  <a:t>g</a:t>
                </a:r>
                <a:r>
                  <a:rPr lang="en-US" sz="2000" dirty="0">
                    <a:solidFill>
                      <a:schemeClr val="tx2"/>
                    </a:solidFill>
                  </a:rPr>
                  <a:t>) will depend on the residual errors from that group: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ko-KR" alt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2000" dirty="0"/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Thus, the first CRVE follows as (and with a degree of freedom correction applied),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10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156924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Three Feasible CRVEs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However, sometimes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are not the best estimators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Bell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McCaffery</m:t>
                        </m:r>
                        <m: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2002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Two Alternative CRVEs: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̀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̀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́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2"/>
                              </a:solidFill>
                            </a:rPr>
                            <m:t>’ </m:t>
                          </m:r>
                        </m:e>
                      </m:nary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́"/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30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 GMM Framework for Just-Identified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Assumptions for Identification in GMM: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e>
                          </m:d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=0;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rank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kern="1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p>
                                            <m:s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ko-KR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box>
                        <m:box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groupChr>
                        </m:e>
                      </m:box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𝔼</m:t>
                                  </m:r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2SLS Variance Estimator with Homoskedasticity: 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23FEE6-AE06-2047-C6CF-B551584F2634}"/>
              </a:ext>
            </a:extLst>
          </p:cNvPr>
          <p:cNvSpPr/>
          <p:nvPr/>
        </p:nvSpPr>
        <p:spPr>
          <a:xfrm>
            <a:off x="6169495" y="3315426"/>
            <a:ext cx="1107846" cy="478025"/>
          </a:xfrm>
          <a:prstGeom prst="rect">
            <a:avLst/>
          </a:prstGeom>
          <a:solidFill>
            <a:srgbClr val="FFFF00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G</a:t>
                </a:r>
                <a:r>
                  <a:rPr lang="en-US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disjoint clusters,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kern="100" smtClean="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b="0" i="1" kern="100" smtClean="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sSubSup>
                                        <m:sSubSupPr>
                                          <m:ctrlP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2000" i="1" kern="100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Thus, following MacKinnon et. al, all three CRVEs can be rewritten as follows:</a:t>
                </a: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544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5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Proposed CRVEs for GMM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acc>
                                            <m:accPr>
                                              <m:chr m:val="̀"/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𝑔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acc>
                        <m:accPr>
                          <m:chr m:val="̀"/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acc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sz="200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­</m:t>
                          </m:r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𝑖𝑣</m:t>
                          </m:r>
                        </m:num>
                        <m:den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sSup>
                        <m:sSupPr>
                          <m:ctrlP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́"/>
                                                  <m:ctrlP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 kern="100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Malgun Gothic" panose="020B0503020000020004" pitchFamily="34" charset="-127"/>
                                                      <a:cs typeface="Times New Roman" panose="02020603050405020304" pitchFamily="18" charset="0"/>
                                                    </a:rPr>
                                                    <m:t>𝜁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 kern="100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  <a:ea typeface="Malgun Gothic" panose="020B0503020000020004" pitchFamily="34" charset="-127"/>
                                                  <a:cs typeface="Times New Roman" panose="020206030504050203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000" i="1" kern="1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Malgun Gothic" panose="020B0503020000020004" pitchFamily="34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 kern="1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algun Gothic" panose="020B0503020000020004" pitchFamily="34" charset="-127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kern="1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US" sz="2000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́"/>
                              <m:ctrlP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kern="100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e>
                          </m:acc>
                        </m:e>
                        <m:sub>
                          <m:r>
                            <a:rPr lang="en-US" sz="20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𝑔𝑔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An Applied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What is the effect that electing higher proportions of women into national legislatures in African and Arab nations has on yearly per capita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 emissions? 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Women are disproportionately affected by negative externalities of climate change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One recent paper suggests a causal link between higher proportions of women in parliament and stricter climate policies (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Mavisakalyan &amp; Tarverdi,  2019)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	- </a:t>
                </a:r>
                <a:r>
                  <a:rPr lang="nn-NO" sz="20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Uses cross-sectional data-se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nn-NO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 </a:t>
                </a:r>
                <a:r>
                  <a:rPr lang="nn-NO" sz="20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Intertemporal link?</a:t>
                </a: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kern="100" dirty="0">
                  <a:solidFill>
                    <a:schemeClr val="tx2"/>
                  </a:solidFill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817" t="-654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3991-0CDC-45C6-A5BC-FF4C9A8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9314106" cy="789432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2">
                    <a:alpha val="80000"/>
                  </a:schemeClr>
                </a:solidFill>
              </a:rPr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</p:spPr>
            <p:txBody>
              <a:bodyPr>
                <a:normAutofit fontScale="55000" lnSpcReduction="2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3200" kern="1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Two-s</a:t>
                </a:r>
                <a:r>
                  <a:rPr lang="en-US" sz="3200" kern="100" dirty="0">
                    <a:solidFill>
                      <a:schemeClr val="tx2"/>
                    </a:solidFill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tage difference-in-differences:</a:t>
                </a:r>
                <a:endParaRPr lang="en-US" sz="3200" dirty="0">
                  <a:solidFill>
                    <a:schemeClr val="tx2"/>
                  </a:solidFill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chemeClr val="tx2"/>
                    </a:solidFill>
                    <a:effectLst/>
                    <a:ea typeface="Malgun Gothic" panose="020B0503020000020004" pitchFamily="34" charset="-127"/>
                    <a:cs typeface="Garamond" panose="02020404030301010803" pitchFamily="18" charset="0"/>
                  </a:rPr>
                  <a:t> </a:t>
                </a:r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   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𝑃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𝑐𝑡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</m:oMath>
                  </m:oMathPara>
                </a14:m>
                <a:endParaRPr lang="en-US" sz="3200" i="1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Garamond" panose="02020404030301010803" pitchFamily="18" charset="0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Angola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; 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𝑘</m:t>
                          </m:r>
                          <m:r>
                            <a:rPr lang="ko-KR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Qatar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Iraq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𝑍𝑖𝑚𝑏𝑎𝑏𝑤𝑒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Country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𝑗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=1999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2022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𝟙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solidFill>
                                        <a:schemeClr val="tx2"/>
                                      </a:solidFill>
                                      <a:effectLst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Year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algun Gothic" panose="020B0503020000020004" pitchFamily="34" charset="-127"/>
                                      <a:cs typeface="Garamond" panose="02020404030301010803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Garamond" panose="02020404030301010803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Garamond" panose="02020404030301010803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Garamond" panose="02020404030301010803" pitchFamily="18" charset="0"/>
                            </a:rPr>
                            <m:t>𝑐𝑡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C13FF47-5982-4FD4-86AD-DDC6D832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3142" y="1686613"/>
                <a:ext cx="11197497" cy="4664145"/>
              </a:xfrm>
              <a:blipFill>
                <a:blip r:embed="rId2"/>
                <a:stretch>
                  <a:fillRect l="-43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8805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1294</Words>
  <Application>Microsoft Office PowerPoint</Application>
  <PresentationFormat>Widescreen</PresentationFormat>
  <Paragraphs>301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"Google Sans"</vt:lpstr>
      <vt:lpstr>Malgun Gothic</vt:lpstr>
      <vt:lpstr>Aptos</vt:lpstr>
      <vt:lpstr>Arial</vt:lpstr>
      <vt:lpstr>Avenir Next LT Pro</vt:lpstr>
      <vt:lpstr>Cambria Math</vt:lpstr>
      <vt:lpstr>Posterama</vt:lpstr>
      <vt:lpstr>SineVTI</vt:lpstr>
      <vt:lpstr>Cluster-Robust Variance Estimators for Instrumental Variables</vt:lpstr>
      <vt:lpstr>Background</vt:lpstr>
      <vt:lpstr>Three Feasible CRVEs</vt:lpstr>
      <vt:lpstr>Three Feasible CRVEs</vt:lpstr>
      <vt:lpstr>A GMM Framework for Just-Identified IV</vt:lpstr>
      <vt:lpstr>Proposed CRVEs for GMM</vt:lpstr>
      <vt:lpstr>Proposed CRVEs for GMM</vt:lpstr>
      <vt:lpstr>An Applied Example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Identification Strategy</vt:lpstr>
      <vt:lpstr>Regression Results</vt:lpstr>
      <vt:lpstr>Monte Carlo Analysis</vt:lpstr>
      <vt:lpstr>Monte Carlo Analysis - DGP</vt:lpstr>
      <vt:lpstr>Monte Carlo Analysis - DGP</vt:lpstr>
      <vt:lpstr>Monte Carlo Analysis – Simulation (n=10000)</vt:lpstr>
      <vt:lpstr>Monte Carlo Analysis – Simulation (n=10000)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Cluster-Robust Variance Estimators for Instrumental Variables</dc:title>
  <dc:creator>Sam Lee</dc:creator>
  <cp:lastModifiedBy>Sam Lee</cp:lastModifiedBy>
  <cp:revision>55</cp:revision>
  <dcterms:created xsi:type="dcterms:W3CDTF">2024-04-15T05:24:14Z</dcterms:created>
  <dcterms:modified xsi:type="dcterms:W3CDTF">2024-04-15T19:57:38Z</dcterms:modified>
</cp:coreProperties>
</file>