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35"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598E-5D42-8AF1-9682-952C77F4F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7F05B8-FDC5-22AB-5CC8-318AD0BEF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F12102-DBC9-BFBD-D593-BE83603B9801}"/>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5" name="Footer Placeholder 4">
            <a:extLst>
              <a:ext uri="{FF2B5EF4-FFF2-40B4-BE49-F238E27FC236}">
                <a16:creationId xmlns:a16="http://schemas.microsoft.com/office/drawing/2014/main" id="{477491EE-D266-4EB7-3AE1-58986F289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4E095-4052-6F47-DB97-9E5B724985EF}"/>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284744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B4CD-EFAB-689F-33CB-876E17489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9868D-CB73-1105-83D7-2A085FA92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F6FA3-5115-1252-5537-58AFD9B8508C}"/>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5" name="Footer Placeholder 4">
            <a:extLst>
              <a:ext uri="{FF2B5EF4-FFF2-40B4-BE49-F238E27FC236}">
                <a16:creationId xmlns:a16="http://schemas.microsoft.com/office/drawing/2014/main" id="{8E09CBFD-52AE-7A8E-A076-141B7D7AB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A9B29-6D7C-FB8C-E0C5-02ED5BFB623D}"/>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200760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C777CF-5E91-D92B-E5CF-FFFC24543A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4A906D-CE99-A732-C935-B6E9053A2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F6C3D-3F2D-BC11-5CB6-9570C853D89A}"/>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5" name="Footer Placeholder 4">
            <a:extLst>
              <a:ext uri="{FF2B5EF4-FFF2-40B4-BE49-F238E27FC236}">
                <a16:creationId xmlns:a16="http://schemas.microsoft.com/office/drawing/2014/main" id="{877556EE-DFDB-4BA8-E8CB-AC51CF927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863EA-2B41-4D8A-C7E6-4A59F2D67DA7}"/>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113706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0D97-5C90-2BBC-AA63-523A373DF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8B3FC-FB3E-F8EB-B582-A8C9B032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9FD77-8140-5A4E-105B-14815714171D}"/>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5" name="Footer Placeholder 4">
            <a:extLst>
              <a:ext uri="{FF2B5EF4-FFF2-40B4-BE49-F238E27FC236}">
                <a16:creationId xmlns:a16="http://schemas.microsoft.com/office/drawing/2014/main" id="{597E6FEE-4616-2E22-63E3-BB61205C5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98A8-96F2-2DE1-97AD-6467FAB723B3}"/>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7052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DA64-20AA-C8BD-5B96-44F052623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C15AF1-761E-E5E6-58BB-8E664FB3C6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9181F-58DC-5DF0-F2F3-90CA9162E8C3}"/>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5" name="Footer Placeholder 4">
            <a:extLst>
              <a:ext uri="{FF2B5EF4-FFF2-40B4-BE49-F238E27FC236}">
                <a16:creationId xmlns:a16="http://schemas.microsoft.com/office/drawing/2014/main" id="{E6E13433-5C26-8750-D67E-76CD469D4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5F1EA-AF76-855F-97D2-64978C9C3C14}"/>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353117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2D7F-5B37-C61D-3FAF-07AF3C476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516952-0E8D-3FF5-066C-5632C38D1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1BE4CF-5C89-AAE8-EC1F-907192E1A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E711E4-03E3-A55F-A5F9-24CF34C0FCC9}"/>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6" name="Footer Placeholder 5">
            <a:extLst>
              <a:ext uri="{FF2B5EF4-FFF2-40B4-BE49-F238E27FC236}">
                <a16:creationId xmlns:a16="http://schemas.microsoft.com/office/drawing/2014/main" id="{C50AA9F2-92DC-29D4-5370-D19B902943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2DE9D-3B7D-3E59-8305-5446E9743FD6}"/>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96961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CDF5-077C-6529-8228-C2B5A8F015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04714-BB12-9C9E-92D3-759579243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9A43D-1109-5BF4-1395-5BCE5E0754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A3EE27-C768-2230-D505-9A0D71066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B87BA-7BEC-EAFB-FF61-2BE73C892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E8F7E8-3CA3-164F-A5F0-2622FD0E103B}"/>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8" name="Footer Placeholder 7">
            <a:extLst>
              <a:ext uri="{FF2B5EF4-FFF2-40B4-BE49-F238E27FC236}">
                <a16:creationId xmlns:a16="http://schemas.microsoft.com/office/drawing/2014/main" id="{F5E620D4-31ED-4914-9998-ECD9022AF4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D0867-B58C-9DFD-1268-69DF8A5BD252}"/>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82537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30CF-DD15-F66A-B307-13ADFE6C19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392043-ACFB-002E-E814-AA99495D603F}"/>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4" name="Footer Placeholder 3">
            <a:extLst>
              <a:ext uri="{FF2B5EF4-FFF2-40B4-BE49-F238E27FC236}">
                <a16:creationId xmlns:a16="http://schemas.microsoft.com/office/drawing/2014/main" id="{84961584-4E74-7259-3E92-6945EDF1AA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3E6E13-1BD1-95EF-9E09-EA36C14829EB}"/>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384936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C2D36-3F41-166C-482E-F836284F581D}"/>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3" name="Footer Placeholder 2">
            <a:extLst>
              <a:ext uri="{FF2B5EF4-FFF2-40B4-BE49-F238E27FC236}">
                <a16:creationId xmlns:a16="http://schemas.microsoft.com/office/drawing/2014/main" id="{A0AD251E-E62B-FD53-6358-183F484147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08A656-3245-D113-9DDC-421B059B61A9}"/>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62971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441A-6BCE-5BB6-C060-CFE44DE7F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85E0C-C96E-0F68-9603-D0B225ACF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17FB3-9FB7-81E8-7FD9-5D02C2C5E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A4D74-32B8-A2A2-BA28-0123CC397B0C}"/>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6" name="Footer Placeholder 5">
            <a:extLst>
              <a:ext uri="{FF2B5EF4-FFF2-40B4-BE49-F238E27FC236}">
                <a16:creationId xmlns:a16="http://schemas.microsoft.com/office/drawing/2014/main" id="{6974A747-8885-9F4E-D38C-448C9A484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B9612-7BB3-B4E4-996B-80832B9E9FE7}"/>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335934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0D77-133B-7A35-591D-6DDF687DD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5A83E-FAE1-33B1-99E3-C72523DB9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3B39C-2A28-3C8F-2EE8-3D62F6D39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14415-CBDE-8676-00D6-562BC2A3F7EE}"/>
              </a:ext>
            </a:extLst>
          </p:cNvPr>
          <p:cNvSpPr>
            <a:spLocks noGrp="1"/>
          </p:cNvSpPr>
          <p:nvPr>
            <p:ph type="dt" sz="half" idx="10"/>
          </p:nvPr>
        </p:nvSpPr>
        <p:spPr/>
        <p:txBody>
          <a:bodyPr/>
          <a:lstStyle/>
          <a:p>
            <a:fld id="{5D9E75D4-F1BF-4BD4-A1F5-D964E3EB7FF9}" type="datetimeFigureOut">
              <a:rPr lang="en-US" smtClean="0"/>
              <a:t>4/12/2024</a:t>
            </a:fld>
            <a:endParaRPr lang="en-US"/>
          </a:p>
        </p:txBody>
      </p:sp>
      <p:sp>
        <p:nvSpPr>
          <p:cNvPr id="6" name="Footer Placeholder 5">
            <a:extLst>
              <a:ext uri="{FF2B5EF4-FFF2-40B4-BE49-F238E27FC236}">
                <a16:creationId xmlns:a16="http://schemas.microsoft.com/office/drawing/2014/main" id="{9972056D-157E-B65A-908C-489C09217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AC455-70B9-AE15-3653-D5CB83ED4672}"/>
              </a:ext>
            </a:extLst>
          </p:cNvPr>
          <p:cNvSpPr>
            <a:spLocks noGrp="1"/>
          </p:cNvSpPr>
          <p:nvPr>
            <p:ph type="sldNum" sz="quarter" idx="12"/>
          </p:nvPr>
        </p:nvSpPr>
        <p:spPr/>
        <p:txBody>
          <a:bodyPr/>
          <a:lstStyle/>
          <a:p>
            <a:fld id="{50A3D7A3-B010-4A47-9684-0A326820E465}" type="slidenum">
              <a:rPr lang="en-US" smtClean="0"/>
              <a:t>‹#›</a:t>
            </a:fld>
            <a:endParaRPr lang="en-US"/>
          </a:p>
        </p:txBody>
      </p:sp>
    </p:spTree>
    <p:extLst>
      <p:ext uri="{BB962C8B-B14F-4D97-AF65-F5344CB8AC3E}">
        <p14:creationId xmlns:p14="http://schemas.microsoft.com/office/powerpoint/2010/main" val="260832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18A84-CDDC-AF6B-EC1C-DA89F4451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17FAF-C7C6-33FE-1410-16D4660EE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54AC3-6991-A208-25AA-90D6BB0AD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9E75D4-F1BF-4BD4-A1F5-D964E3EB7FF9}" type="datetimeFigureOut">
              <a:rPr lang="en-US" smtClean="0"/>
              <a:t>4/12/2024</a:t>
            </a:fld>
            <a:endParaRPr lang="en-US"/>
          </a:p>
        </p:txBody>
      </p:sp>
      <p:sp>
        <p:nvSpPr>
          <p:cNvPr id="5" name="Footer Placeholder 4">
            <a:extLst>
              <a:ext uri="{FF2B5EF4-FFF2-40B4-BE49-F238E27FC236}">
                <a16:creationId xmlns:a16="http://schemas.microsoft.com/office/drawing/2014/main" id="{CC1737E3-16B6-E564-D848-44E0A2510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28116E-059F-0144-D0AC-04BA20783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A3D7A3-B010-4A47-9684-0A326820E465}" type="slidenum">
              <a:rPr lang="en-US" smtClean="0"/>
              <a:t>‹#›</a:t>
            </a:fld>
            <a:endParaRPr lang="en-US"/>
          </a:p>
        </p:txBody>
      </p:sp>
    </p:spTree>
    <p:extLst>
      <p:ext uri="{BB962C8B-B14F-4D97-AF65-F5344CB8AC3E}">
        <p14:creationId xmlns:p14="http://schemas.microsoft.com/office/powerpoint/2010/main" val="2661505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women in a field&#10;&#10;Description automatically generated">
            <a:extLst>
              <a:ext uri="{FF2B5EF4-FFF2-40B4-BE49-F238E27FC236}">
                <a16:creationId xmlns:a16="http://schemas.microsoft.com/office/drawing/2014/main" id="{1F6445FB-6914-41E3-208B-5E6F3226ABD6}"/>
              </a:ext>
            </a:extLst>
          </p:cNvPr>
          <p:cNvPicPr>
            <a:picLocks noChangeAspect="1"/>
          </p:cNvPicPr>
          <p:nvPr/>
        </p:nvPicPr>
        <p:blipFill rotWithShape="1">
          <a:blip r:embed="rId2">
            <a:extLst>
              <a:ext uri="{28A0092B-C50C-407E-A947-70E740481C1C}">
                <a14:useLocalDpi xmlns:a14="http://schemas.microsoft.com/office/drawing/2010/main" val="0"/>
              </a:ext>
            </a:extLst>
          </a:blip>
          <a:srcRect t="16533" r="9089" b="11544"/>
          <a:stretch/>
        </p:blipFill>
        <p:spPr>
          <a:xfrm>
            <a:off x="3523488" y="10"/>
            <a:ext cx="8668512" cy="6857990"/>
          </a:xfrm>
          <a:prstGeom prst="rect">
            <a:avLst/>
          </a:prstGeom>
        </p:spPr>
      </p:pic>
      <p:sp>
        <p:nvSpPr>
          <p:cNvPr id="35" name="Rectangle 3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3A5528-6882-D074-DC61-8F858D53D5EC}"/>
              </a:ext>
            </a:extLst>
          </p:cNvPr>
          <p:cNvSpPr>
            <a:spLocks noGrp="1"/>
          </p:cNvSpPr>
          <p:nvPr>
            <p:ph type="ctrTitle"/>
          </p:nvPr>
        </p:nvSpPr>
        <p:spPr>
          <a:xfrm>
            <a:off x="477981" y="1122363"/>
            <a:ext cx="4023360" cy="3204134"/>
          </a:xfrm>
        </p:spPr>
        <p:txBody>
          <a:bodyPr anchor="b">
            <a:normAutofit/>
          </a:bodyPr>
          <a:lstStyle/>
          <a:p>
            <a:pPr algn="l"/>
            <a:r>
              <a:rPr lang="en-US" sz="4800" dirty="0"/>
              <a:t>Closing the Gender Gap in Climate</a:t>
            </a:r>
          </a:p>
        </p:txBody>
      </p:sp>
      <p:sp>
        <p:nvSpPr>
          <p:cNvPr id="3" name="Subtitle 2">
            <a:extLst>
              <a:ext uri="{FF2B5EF4-FFF2-40B4-BE49-F238E27FC236}">
                <a16:creationId xmlns:a16="http://schemas.microsoft.com/office/drawing/2014/main" id="{4AB6B496-59BF-2607-4F21-EBCA3542993B}"/>
              </a:ext>
            </a:extLst>
          </p:cNvPr>
          <p:cNvSpPr>
            <a:spLocks noGrp="1"/>
          </p:cNvSpPr>
          <p:nvPr>
            <p:ph type="subTitle" idx="1"/>
          </p:nvPr>
        </p:nvSpPr>
        <p:spPr>
          <a:xfrm>
            <a:off x="477980" y="4872922"/>
            <a:ext cx="4023359" cy="1208141"/>
          </a:xfrm>
        </p:spPr>
        <p:txBody>
          <a:bodyPr>
            <a:normAutofit/>
          </a:bodyPr>
          <a:lstStyle/>
          <a:p>
            <a:pPr algn="l"/>
            <a:r>
              <a:rPr lang="en-US" sz="2000" dirty="0"/>
              <a:t>Sam Lee</a:t>
            </a:r>
          </a:p>
          <a:p>
            <a:pPr algn="l"/>
            <a:r>
              <a:rPr lang="en-US" sz="2000" dirty="0"/>
              <a:t>04/15/2024</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87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33D240C-2220-494F-90F6-2A8A57C05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5C5E4-1452-4171-4D9C-3560BD0B99CB}"/>
              </a:ext>
            </a:extLst>
          </p:cNvPr>
          <p:cNvSpPr>
            <a:spLocks noGrp="1"/>
          </p:cNvSpPr>
          <p:nvPr>
            <p:ph type="title"/>
          </p:nvPr>
        </p:nvSpPr>
        <p:spPr>
          <a:xfrm>
            <a:off x="5330952" y="1078992"/>
            <a:ext cx="6272784" cy="1536192"/>
          </a:xfrm>
        </p:spPr>
        <p:txBody>
          <a:bodyPr anchor="b">
            <a:normAutofit/>
          </a:bodyPr>
          <a:lstStyle/>
          <a:p>
            <a:r>
              <a:rPr lang="en-US" sz="5200"/>
              <a:t>Placebo Regression</a:t>
            </a:r>
          </a:p>
        </p:txBody>
      </p:sp>
      <p:pic>
        <p:nvPicPr>
          <p:cNvPr id="5" name="Picture 4" descr="A graph with green and white lines&#10;&#10;Description automatically generated">
            <a:extLst>
              <a:ext uri="{FF2B5EF4-FFF2-40B4-BE49-F238E27FC236}">
                <a16:creationId xmlns:a16="http://schemas.microsoft.com/office/drawing/2014/main" id="{88C9E3B3-46A9-BC0A-6EEE-62BD87BBD4C7}"/>
              </a:ext>
            </a:extLst>
          </p:cNvPr>
          <p:cNvPicPr>
            <a:picLocks noChangeAspect="1"/>
          </p:cNvPicPr>
          <p:nvPr/>
        </p:nvPicPr>
        <p:blipFill rotWithShape="1">
          <a:blip r:embed="rId2">
            <a:extLst>
              <a:ext uri="{28A0092B-C50C-407E-A947-70E740481C1C}">
                <a14:useLocalDpi xmlns:a14="http://schemas.microsoft.com/office/drawing/2010/main" val="0"/>
              </a:ext>
            </a:extLst>
          </a:blip>
          <a:srcRect l="-2470" r="4044" b="2"/>
          <a:stretch/>
        </p:blipFill>
        <p:spPr>
          <a:xfrm>
            <a:off x="-58057" y="119002"/>
            <a:ext cx="5045338" cy="2934566"/>
          </a:xfrm>
          <a:prstGeom prst="rect">
            <a:avLst/>
          </a:prstGeom>
        </p:spPr>
      </p:pic>
      <p:sp>
        <p:nvSpPr>
          <p:cNvPr id="56" name="Rectangle 55">
            <a:extLst>
              <a:ext uri="{FF2B5EF4-FFF2-40B4-BE49-F238E27FC236}">
                <a16:creationId xmlns:a16="http://schemas.microsoft.com/office/drawing/2014/main" id="{82F8B5D5-EDD3-466C-9CFA-C8A8B1C7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0840" y="361188"/>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9FC6858B-B383-4FB7-AAFA-9CBB9215D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095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group of women holding umbrellas&#10;&#10;Description automatically generated">
            <a:extLst>
              <a:ext uri="{FF2B5EF4-FFF2-40B4-BE49-F238E27FC236}">
                <a16:creationId xmlns:a16="http://schemas.microsoft.com/office/drawing/2014/main" id="{F7190481-3E41-E5A5-BF24-077E173EF663}"/>
              </a:ext>
            </a:extLst>
          </p:cNvPr>
          <p:cNvPicPr>
            <a:picLocks noChangeAspect="1"/>
          </p:cNvPicPr>
          <p:nvPr/>
        </p:nvPicPr>
        <p:blipFill rotWithShape="1">
          <a:blip r:embed="rId3">
            <a:extLst>
              <a:ext uri="{28A0092B-C50C-407E-A947-70E740481C1C}">
                <a14:useLocalDpi xmlns:a14="http://schemas.microsoft.com/office/drawing/2010/main" val="0"/>
              </a:ext>
            </a:extLst>
          </a:blip>
          <a:srcRect t="13039" r="2" b="8741"/>
          <a:stretch/>
        </p:blipFill>
        <p:spPr>
          <a:xfrm>
            <a:off x="0" y="3172570"/>
            <a:ext cx="4711515" cy="3685430"/>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01593A-7083-7D67-693D-4D9EBAD6D3A3}"/>
                  </a:ext>
                </a:extLst>
              </p:cNvPr>
              <p:cNvSpPr>
                <a:spLocks noGrp="1"/>
              </p:cNvSpPr>
              <p:nvPr>
                <p:ph idx="1"/>
              </p:nvPr>
            </p:nvSpPr>
            <p:spPr>
              <a:xfrm>
                <a:off x="5330952" y="3355848"/>
                <a:ext cx="6272784" cy="2825496"/>
              </a:xfrm>
            </p:spPr>
            <p:txBody>
              <a:bodyPr>
                <a:normAutofit/>
              </a:bodyPr>
              <a:lstStyle/>
              <a:p>
                <a:r>
                  <a:rPr lang="en-US" sz="2200"/>
                  <a:t>Reinforce credibility and significance of main regression</a:t>
                </a:r>
              </a:p>
              <a:p>
                <a:r>
                  <a:rPr lang="en-US" sz="2200"/>
                  <a:t>Were the results obtained by random chance?</a:t>
                </a:r>
              </a:p>
              <a:p>
                <a:r>
                  <a:rPr lang="en-US" sz="2200"/>
                  <a:t>Find a new response vector to replace yearly per capita </a:t>
                </a:r>
                <a14:m>
                  <m:oMath xmlns:m="http://schemas.openxmlformats.org/officeDocument/2006/math">
                    <m:r>
                      <a:rPr lang="en-US" sz="2200" b="0" i="1">
                        <a:latin typeface="Cambria Math" panose="02040503050406030204" pitchFamily="18" charset="0"/>
                      </a:rPr>
                      <m:t>𝐶</m:t>
                    </m:r>
                    <m:sSub>
                      <m:sSubPr>
                        <m:ctrlPr>
                          <a:rPr lang="en-US" sz="2200" b="0" i="1">
                            <a:latin typeface="Cambria Math" panose="02040503050406030204" pitchFamily="18" charset="0"/>
                          </a:rPr>
                        </m:ctrlPr>
                      </m:sSubPr>
                      <m:e>
                        <m:r>
                          <a:rPr lang="en-US" sz="2200" b="0" i="1">
                            <a:latin typeface="Cambria Math" panose="02040503050406030204" pitchFamily="18" charset="0"/>
                          </a:rPr>
                          <m:t>𝑂</m:t>
                        </m:r>
                      </m:e>
                      <m:sub>
                        <m:r>
                          <a:rPr lang="en-US" sz="2200" b="0" i="1">
                            <a:latin typeface="Cambria Math" panose="02040503050406030204" pitchFamily="18" charset="0"/>
                          </a:rPr>
                          <m:t>2</m:t>
                        </m:r>
                      </m:sub>
                    </m:sSub>
                  </m:oMath>
                </a14:m>
                <a:r>
                  <a:rPr lang="en-US" sz="2200"/>
                  <a:t> emissions that (a priori) isn’t correlated with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𝑐𝑡</m:t>
                        </m:r>
                        <m:r>
                          <a:rPr lang="en-US" sz="2200" b="0" i="1">
                            <a:latin typeface="Cambria Math" panose="02040503050406030204" pitchFamily="18" charset="0"/>
                          </a:rPr>
                          <m:t>−1</m:t>
                        </m:r>
                      </m:sub>
                    </m:sSub>
                  </m:oMath>
                </a14:m>
                <a:r>
                  <a:rPr lang="en-US" sz="2200"/>
                  <a:t>.</a:t>
                </a:r>
              </a:p>
              <a:p>
                <a:pPr lvl="1"/>
                <a:r>
                  <a:rPr lang="en-US" sz="2200"/>
                  <a:t>Use the number of natural disasters that occur within a country in a given year.</a:t>
                </a:r>
              </a:p>
            </p:txBody>
          </p:sp>
        </mc:Choice>
        <mc:Fallback>
          <p:sp>
            <p:nvSpPr>
              <p:cNvPr id="3" name="Content Placeholder 2">
                <a:extLst>
                  <a:ext uri="{FF2B5EF4-FFF2-40B4-BE49-F238E27FC236}">
                    <a16:creationId xmlns:a16="http://schemas.microsoft.com/office/drawing/2014/main" id="{5601593A-7083-7D67-693D-4D9EBAD6D3A3}"/>
                  </a:ext>
                </a:extLst>
              </p:cNvPr>
              <p:cNvSpPr>
                <a:spLocks noGrp="1" noRot="1" noChangeAspect="1" noMove="1" noResize="1" noEditPoints="1" noAdjustHandles="1" noChangeArrowheads="1" noChangeShapeType="1" noTextEdit="1"/>
              </p:cNvSpPr>
              <p:nvPr>
                <p:ph idx="1"/>
              </p:nvPr>
            </p:nvSpPr>
            <p:spPr>
              <a:xfrm>
                <a:off x="5330952" y="3355848"/>
                <a:ext cx="6272784" cy="2825496"/>
              </a:xfrm>
              <a:blipFill>
                <a:blip r:embed="rId4"/>
                <a:stretch>
                  <a:fillRect l="-1166" t="-2808" b="-4320"/>
                </a:stretch>
              </a:blipFill>
            </p:spPr>
            <p:txBody>
              <a:bodyPr/>
              <a:lstStyle/>
              <a:p>
                <a:r>
                  <a:rPr lang="en-US">
                    <a:noFill/>
                  </a:rPr>
                  <a:t> </a:t>
                </a:r>
              </a:p>
            </p:txBody>
          </p:sp>
        </mc:Fallback>
      </mc:AlternateContent>
    </p:spTree>
    <p:extLst>
      <p:ext uri="{BB962C8B-B14F-4D97-AF65-F5344CB8AC3E}">
        <p14:creationId xmlns:p14="http://schemas.microsoft.com/office/powerpoint/2010/main" val="259447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C474B-9D25-FAB2-BCD7-99DFC30F3171}"/>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Placebo Regression Results</a:t>
            </a:r>
          </a:p>
        </p:txBody>
      </p:sp>
      <p:grpSp>
        <p:nvGrpSpPr>
          <p:cNvPr id="59" name="Group 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3E3EF056-D0D6-D36A-26B2-30FF04B727AB}"/>
                  </a:ext>
                </a:extLst>
              </p:cNvPr>
              <p:cNvGraphicFramePr>
                <a:graphicFrameLocks noGrp="1"/>
              </p:cNvGraphicFramePr>
              <p:nvPr>
                <p:extLst>
                  <p:ext uri="{D42A27DB-BD31-4B8C-83A1-F6EECF244321}">
                    <p14:modId xmlns:p14="http://schemas.microsoft.com/office/powerpoint/2010/main" val="3346084800"/>
                  </p:ext>
                </p:extLst>
              </p:nvPr>
            </p:nvGraphicFramePr>
            <p:xfrm>
              <a:off x="6113940" y="666728"/>
              <a:ext cx="5153105" cy="5465798"/>
            </p:xfrm>
            <a:graphic>
              <a:graphicData uri="http://schemas.openxmlformats.org/drawingml/2006/table">
                <a:tbl>
                  <a:tblPr firstRow="1" bandRow="1">
                    <a:noFill/>
                  </a:tblPr>
                  <a:tblGrid>
                    <a:gridCol w="1399285">
                      <a:extLst>
                        <a:ext uri="{9D8B030D-6E8A-4147-A177-3AD203B41FA5}">
                          <a16:colId xmlns:a16="http://schemas.microsoft.com/office/drawing/2014/main" val="1303410526"/>
                        </a:ext>
                      </a:extLst>
                    </a:gridCol>
                    <a:gridCol w="3753820">
                      <a:extLst>
                        <a:ext uri="{9D8B030D-6E8A-4147-A177-3AD203B41FA5}">
                          <a16:colId xmlns:a16="http://schemas.microsoft.com/office/drawing/2014/main" val="862489864"/>
                        </a:ext>
                      </a:extLst>
                    </a:gridCol>
                  </a:tblGrid>
                  <a:tr h="740614">
                    <a:tc>
                      <a:txBody>
                        <a:bodyPr/>
                        <a:lstStyle/>
                        <a:p>
                          <a:pPr fontAlgn="b"/>
                          <a:br>
                            <a:rPr lang="en-US" sz="1600" b="0" cap="all" spc="150">
                              <a:solidFill>
                                <a:schemeClr val="lt1"/>
                              </a:solidFill>
                              <a:effectLst/>
                            </a:rPr>
                          </a:br>
                          <a:endParaRPr lang="en-US" sz="1600" b="0" cap="all" spc="150">
                            <a:solidFill>
                              <a:schemeClr val="lt1"/>
                            </a:solidFill>
                            <a:effectLst/>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1600" b="0" cap="all" spc="150">
                              <a:solidFill>
                                <a:schemeClr val="lt1"/>
                              </a:solidFill>
                              <a:effectLst/>
                            </a:rPr>
                            <a:t>Effect on CO₂ Emissions (Gigatons per Capita)</a:t>
                          </a:r>
                          <a:endParaRPr lang="en-US" sz="1600" b="0" cap="all" spc="150">
                            <a:solidFill>
                              <a:schemeClr val="lt1"/>
                            </a:solidFill>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779358566"/>
                      </a:ext>
                    </a:extLst>
                  </a:tr>
                  <a:tr h="434219">
                    <a:tc>
                      <a:txBody>
                        <a:bodyPr/>
                        <a:lstStyle/>
                        <a:p>
                          <a:pPr fontAlgn="base"/>
                          <a14:m>
                            <m:oMathPara xmlns:m="http://schemas.openxmlformats.org/officeDocument/2006/math">
                              <m:oMathParaPr>
                                <m:jc m:val="centerGroup"/>
                              </m:oMathParaPr>
                              <m:oMath xmlns:m="http://schemas.openxmlformats.org/officeDocument/2006/math">
                                <m:r>
                                  <m:rPr>
                                    <m:sty m:val="p"/>
                                  </m:rPr>
                                  <a:rPr lang="en-US" sz="1300" b="0" i="1" cap="none" spc="0" smtClean="0">
                                    <a:solidFill>
                                      <a:schemeClr val="tx1"/>
                                    </a:solidFill>
                                    <a:effectLst/>
                                    <a:latin typeface="Cambria Math" panose="02040503050406030204" pitchFamily="18" charset="0"/>
                                  </a:rPr>
                                  <m:t>δ</m:t>
                                </m:r>
                              </m:oMath>
                            </m:oMathPara>
                          </a14:m>
                          <a:endParaRPr lang="en-US" sz="1300" b="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-2.824 [-8.282,2.634]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70156397"/>
                      </a:ext>
                    </a:extLst>
                  </a:tr>
                  <a:tr h="817213">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sz="1300" b="0" i="1" cap="none" spc="0">
                            <a:solidFill>
                              <a:schemeClr val="tx1"/>
                            </a:solidFill>
                            <a:effectLst/>
                            <a:latin typeface="Cambria Math" panose="020405030504060302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−2</m:t>
                                    </m:r>
                                  </m:sub>
                                </m:sSub>
                              </m:oMath>
                            </m:oMathPara>
                          </a14:m>
                          <a:endParaRPr lang="en-US" sz="1300" cap="none" spc="0">
                            <a:solidFill>
                              <a:schemeClr val="tx1"/>
                            </a:solidFill>
                            <a:effectLst/>
                          </a:endParaRPr>
                        </a:p>
                        <a:p>
                          <a:pPr fontAlgn="base"/>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-0.205 [-0.520,0.109]</a:t>
                          </a:r>
                          <a:endParaRPr lang="en-US" sz="1800" b="0" kern="1200" dirty="0">
                            <a:solidFill>
                              <a:schemeClr val="tx1"/>
                            </a:solidFill>
                            <a:effectLst/>
                            <a:latin typeface="+mn-lt"/>
                            <a:ea typeface="+mn-ea"/>
                            <a:cs typeface="+mn-cs"/>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803049"/>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−3</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0.314 [-0.176,0.804]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5481196"/>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−4</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a:solidFill>
                                <a:schemeClr val="tx1"/>
                              </a:solidFill>
                              <a:effectLst/>
                            </a:rPr>
                            <a:t>0.328 [-0.908,1.564]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8093579"/>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−5</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-0.280 [-0.576,0.0162]</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0915192"/>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−2</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0.856 [-3.615,5.327]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04359876"/>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−3</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-0.679 [-6.232,4.874]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6358500"/>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−4</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1.689 [-2.111,5.488]</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0750415"/>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−5</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-1.415 [-3.535,0.704]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68656667"/>
                      </a:ext>
                    </a:extLst>
                  </a:tr>
                  <a:tr h="434219">
                    <a:tc>
                      <a:txBody>
                        <a:bodyPr/>
                        <a:lstStyle/>
                        <a:p>
                          <a:pPr algn="ctr" fontAlgn="base"/>
                          <a:r>
                            <a:rPr lang="en-US" sz="1300" cap="none" spc="0">
                              <a:solidFill>
                                <a:schemeClr val="tx1"/>
                              </a:solidFill>
                              <a:effectLst/>
                            </a:rPr>
                            <a:t>N</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dirty="0">
                              <a:solidFill>
                                <a:schemeClr val="tx1"/>
                              </a:solidFill>
                              <a:effectLst/>
                            </a:rPr>
                            <a:t>1499</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6253188"/>
                      </a:ext>
                    </a:extLst>
                  </a:tr>
                </a:tbl>
              </a:graphicData>
            </a:graphic>
          </p:graphicFrame>
        </mc:Choice>
        <mc:Fallback>
          <p:graphicFrame>
            <p:nvGraphicFramePr>
              <p:cNvPr id="5" name="Table 4">
                <a:extLst>
                  <a:ext uri="{FF2B5EF4-FFF2-40B4-BE49-F238E27FC236}">
                    <a16:creationId xmlns:a16="http://schemas.microsoft.com/office/drawing/2014/main" id="{3E3EF056-D0D6-D36A-26B2-30FF04B727AB}"/>
                  </a:ext>
                </a:extLst>
              </p:cNvPr>
              <p:cNvGraphicFramePr>
                <a:graphicFrameLocks noGrp="1"/>
              </p:cNvGraphicFramePr>
              <p:nvPr>
                <p:extLst>
                  <p:ext uri="{D42A27DB-BD31-4B8C-83A1-F6EECF244321}">
                    <p14:modId xmlns:p14="http://schemas.microsoft.com/office/powerpoint/2010/main" val="3346084800"/>
                  </p:ext>
                </p:extLst>
              </p:nvPr>
            </p:nvGraphicFramePr>
            <p:xfrm>
              <a:off x="6113940" y="666728"/>
              <a:ext cx="5153105" cy="5465798"/>
            </p:xfrm>
            <a:graphic>
              <a:graphicData uri="http://schemas.openxmlformats.org/drawingml/2006/table">
                <a:tbl>
                  <a:tblPr firstRow="1" bandRow="1">
                    <a:noFill/>
                  </a:tblPr>
                  <a:tblGrid>
                    <a:gridCol w="1399285">
                      <a:extLst>
                        <a:ext uri="{9D8B030D-6E8A-4147-A177-3AD203B41FA5}">
                          <a16:colId xmlns:a16="http://schemas.microsoft.com/office/drawing/2014/main" val="1303410526"/>
                        </a:ext>
                      </a:extLst>
                    </a:gridCol>
                    <a:gridCol w="3753820">
                      <a:extLst>
                        <a:ext uri="{9D8B030D-6E8A-4147-A177-3AD203B41FA5}">
                          <a16:colId xmlns:a16="http://schemas.microsoft.com/office/drawing/2014/main" val="862489864"/>
                        </a:ext>
                      </a:extLst>
                    </a:gridCol>
                  </a:tblGrid>
                  <a:tr h="740614">
                    <a:tc>
                      <a:txBody>
                        <a:bodyPr/>
                        <a:lstStyle/>
                        <a:p>
                          <a:pPr fontAlgn="b"/>
                          <a:br>
                            <a:rPr lang="en-US" sz="1600" b="0" cap="all" spc="150">
                              <a:solidFill>
                                <a:schemeClr val="lt1"/>
                              </a:solidFill>
                              <a:effectLst/>
                            </a:rPr>
                          </a:br>
                          <a:endParaRPr lang="en-US" sz="1600" b="0" cap="all" spc="150">
                            <a:solidFill>
                              <a:schemeClr val="lt1"/>
                            </a:solidFill>
                            <a:effectLst/>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1600" b="0" cap="all" spc="150">
                              <a:solidFill>
                                <a:schemeClr val="lt1"/>
                              </a:solidFill>
                              <a:effectLst/>
                            </a:rPr>
                            <a:t>Effect on CO₂ Emissions (Gigatons per Capita)</a:t>
                          </a:r>
                          <a:endParaRPr lang="en-US" sz="1600" b="0" cap="all" spc="150">
                            <a:solidFill>
                              <a:schemeClr val="lt1"/>
                            </a:solidFill>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77935856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71831" r="-268261" b="-991549"/>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-2.824 [-8.282,2.634]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70156397"/>
                      </a:ext>
                    </a:extLst>
                  </a:tr>
                  <a:tr h="817213">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44030" r="-268261" b="-425373"/>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-0.205 [-0.520,0.109]</a:t>
                          </a:r>
                          <a:endParaRPr lang="en-US" sz="1800" b="0" kern="1200" dirty="0">
                            <a:solidFill>
                              <a:schemeClr val="tx1"/>
                            </a:solidFill>
                            <a:effectLst/>
                            <a:latin typeface="+mn-lt"/>
                            <a:ea typeface="+mn-ea"/>
                            <a:cs typeface="+mn-cs"/>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803049"/>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460563" r="-268261" b="-702817"/>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0.314 [-0.176,0.804]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548119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560563" r="-268261" b="-602817"/>
                          </a:stretch>
                        </a:blipFill>
                      </a:tcPr>
                    </a:tc>
                    <a:tc>
                      <a:txBody>
                        <a:bodyPr/>
                        <a:lstStyle/>
                        <a:p>
                          <a:pPr fontAlgn="base"/>
                          <a:r>
                            <a:rPr lang="en-US" sz="1300" cap="none" spc="0">
                              <a:solidFill>
                                <a:schemeClr val="tx1"/>
                              </a:solidFill>
                              <a:effectLst/>
                            </a:rPr>
                            <a:t>0.328 [-0.908,1.564]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8093579"/>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651389" r="-268261" b="-494444"/>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-0.280 [-0.576,0.0162]</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0915192"/>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761972" r="-268261" b="-4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0.856 [-3.615,5.327]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0435987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861972" r="-268261" b="-3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-0.679 [-6.232,4.874]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6358500"/>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961972" r="-268261" b="-2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1.689 [-2.111,5.488]</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0750415"/>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047222" r="-268261" b="-98611"/>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dirty="0">
                              <a:solidFill>
                                <a:schemeClr val="tx1"/>
                              </a:solidFill>
                              <a:effectLst/>
                            </a:rPr>
                            <a:t> -1.415 [-3.535,0.704]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68656667"/>
                      </a:ext>
                    </a:extLst>
                  </a:tr>
                  <a:tr h="434219">
                    <a:tc>
                      <a:txBody>
                        <a:bodyPr/>
                        <a:lstStyle/>
                        <a:p>
                          <a:pPr algn="ctr" fontAlgn="base"/>
                          <a:r>
                            <a:rPr lang="en-US" sz="1300" cap="none" spc="0">
                              <a:solidFill>
                                <a:schemeClr val="tx1"/>
                              </a:solidFill>
                              <a:effectLst/>
                            </a:rPr>
                            <a:t>N</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dirty="0">
                              <a:solidFill>
                                <a:schemeClr val="tx1"/>
                              </a:solidFill>
                              <a:effectLst/>
                            </a:rPr>
                            <a:t>1499</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6253188"/>
                      </a:ext>
                    </a:extLst>
                  </a:tr>
                </a:tbl>
              </a:graphicData>
            </a:graphic>
          </p:graphicFrame>
        </mc:Fallback>
      </mc:AlternateContent>
    </p:spTree>
    <p:extLst>
      <p:ext uri="{BB962C8B-B14F-4D97-AF65-F5344CB8AC3E}">
        <p14:creationId xmlns:p14="http://schemas.microsoft.com/office/powerpoint/2010/main" val="114306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768FD5-DD7A-43C7-8DEA-1F5DB3CB5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B2CCA-BDC1-81FC-8315-269EE58AE17E}"/>
              </a:ext>
            </a:extLst>
          </p:cNvPr>
          <p:cNvSpPr>
            <a:spLocks noGrp="1"/>
          </p:cNvSpPr>
          <p:nvPr>
            <p:ph type="title"/>
          </p:nvPr>
        </p:nvSpPr>
        <p:spPr>
          <a:xfrm>
            <a:off x="976746" y="3703975"/>
            <a:ext cx="4337858" cy="2398713"/>
          </a:xfrm>
        </p:spPr>
        <p:txBody>
          <a:bodyPr vert="horz" lIns="91440" tIns="45720" rIns="91440" bIns="45720" rtlCol="0">
            <a:normAutofit/>
          </a:bodyPr>
          <a:lstStyle/>
          <a:p>
            <a:pPr algn="ctr"/>
            <a:r>
              <a:rPr lang="en-US" sz="4000"/>
              <a:t>Economic Implications &amp; Conclusion</a:t>
            </a:r>
          </a:p>
        </p:txBody>
      </p:sp>
      <p:pic>
        <p:nvPicPr>
          <p:cNvPr id="5" name="Content Placeholder 4" descr="A group of women walking in the desert&#10;&#10;Description automatically generated">
            <a:extLst>
              <a:ext uri="{FF2B5EF4-FFF2-40B4-BE49-F238E27FC236}">
                <a16:creationId xmlns:a16="http://schemas.microsoft.com/office/drawing/2014/main" id="{F87CF360-99EE-6DA7-6578-B6CF4B4A0E36}"/>
              </a:ext>
            </a:extLst>
          </p:cNvPr>
          <p:cNvPicPr>
            <a:picLocks noChangeAspect="1"/>
          </p:cNvPicPr>
          <p:nvPr/>
        </p:nvPicPr>
        <p:blipFill rotWithShape="1">
          <a:blip r:embed="rId2">
            <a:extLst>
              <a:ext uri="{28A0092B-C50C-407E-A947-70E740481C1C}">
                <a14:useLocalDpi xmlns:a14="http://schemas.microsoft.com/office/drawing/2010/main" val="0"/>
              </a:ext>
            </a:extLst>
          </a:blip>
          <a:srcRect t="44075" b="10739"/>
          <a:stretch/>
        </p:blipFill>
        <p:spPr>
          <a:xfrm>
            <a:off x="2" y="10"/>
            <a:ext cx="12191999" cy="3154014"/>
          </a:xfrm>
          <a:custGeom>
            <a:avLst/>
            <a:gdLst/>
            <a:ahLst/>
            <a:cxnLst/>
            <a:rect l="l" t="t" r="r" b="b"/>
            <a:pathLst>
              <a:path w="12191999" h="3428999">
                <a:moveTo>
                  <a:pt x="0" y="0"/>
                </a:moveTo>
                <a:lnTo>
                  <a:pt x="12191999" y="0"/>
                </a:lnTo>
                <a:lnTo>
                  <a:pt x="12191999" y="920893"/>
                </a:lnTo>
                <a:lnTo>
                  <a:pt x="12191999" y="1514929"/>
                </a:lnTo>
                <a:lnTo>
                  <a:pt x="12191999" y="3130902"/>
                </a:lnTo>
                <a:lnTo>
                  <a:pt x="12188051" y="3131476"/>
                </a:lnTo>
                <a:cubicBezTo>
                  <a:pt x="12153000" y="3135813"/>
                  <a:pt x="12133655" y="3136025"/>
                  <a:pt x="12112012" y="3138906"/>
                </a:cubicBezTo>
                <a:cubicBezTo>
                  <a:pt x="12076970" y="3145595"/>
                  <a:pt x="12039899" y="3160769"/>
                  <a:pt x="12018752" y="3165642"/>
                </a:cubicBezTo>
                <a:lnTo>
                  <a:pt x="11985122" y="3168147"/>
                </a:lnTo>
                <a:lnTo>
                  <a:pt x="11986344" y="3172878"/>
                </a:lnTo>
                <a:lnTo>
                  <a:pt x="11973852" y="3173226"/>
                </a:lnTo>
                <a:lnTo>
                  <a:pt x="11945968" y="3173341"/>
                </a:lnTo>
                <a:cubicBezTo>
                  <a:pt x="11928568" y="3174057"/>
                  <a:pt x="11880184" y="3172923"/>
                  <a:pt x="11862470" y="3174654"/>
                </a:cubicBezTo>
                <a:cubicBezTo>
                  <a:pt x="11857360" y="3179700"/>
                  <a:pt x="11849473" y="3182451"/>
                  <a:pt x="11839688" y="3183726"/>
                </a:cubicBezTo>
                <a:lnTo>
                  <a:pt x="11818138" y="3183868"/>
                </a:lnTo>
                <a:lnTo>
                  <a:pt x="11693161" y="3196027"/>
                </a:lnTo>
                <a:lnTo>
                  <a:pt x="11675978" y="3196936"/>
                </a:lnTo>
                <a:lnTo>
                  <a:pt x="11666672" y="3201013"/>
                </a:lnTo>
                <a:cubicBezTo>
                  <a:pt x="11659568" y="3201827"/>
                  <a:pt x="11639160" y="3201301"/>
                  <a:pt x="11633348" y="3201823"/>
                </a:cubicBezTo>
                <a:lnTo>
                  <a:pt x="11631806" y="3204144"/>
                </a:lnTo>
                <a:cubicBezTo>
                  <a:pt x="11613292" y="3207852"/>
                  <a:pt x="11543654" y="3220200"/>
                  <a:pt x="11522270" y="3224070"/>
                </a:cubicBezTo>
                <a:cubicBezTo>
                  <a:pt x="11517998" y="3220503"/>
                  <a:pt x="11508432" y="3226137"/>
                  <a:pt x="11503503" y="3227361"/>
                </a:cubicBezTo>
                <a:cubicBezTo>
                  <a:pt x="11502740" y="3224959"/>
                  <a:pt x="11490808" y="3224226"/>
                  <a:pt x="11487288" y="3226364"/>
                </a:cubicBezTo>
                <a:cubicBezTo>
                  <a:pt x="11403406" y="3238085"/>
                  <a:pt x="11445394" y="3213864"/>
                  <a:pt x="11397514" y="3229209"/>
                </a:cubicBezTo>
                <a:cubicBezTo>
                  <a:pt x="11389044" y="3230225"/>
                  <a:pt x="11382180" y="3229256"/>
                  <a:pt x="11376160" y="3227461"/>
                </a:cubicBezTo>
                <a:lnTo>
                  <a:pt x="11367180" y="3223774"/>
                </a:lnTo>
                <a:lnTo>
                  <a:pt x="11332420" y="3230742"/>
                </a:lnTo>
                <a:cubicBezTo>
                  <a:pt x="11315298" y="3233171"/>
                  <a:pt x="11297277" y="3234781"/>
                  <a:pt x="11278786" y="3235517"/>
                </a:cubicBezTo>
                <a:cubicBezTo>
                  <a:pt x="11274637" y="3230607"/>
                  <a:pt x="11260123" y="3237582"/>
                  <a:pt x="11253295" y="3238964"/>
                </a:cubicBezTo>
                <a:cubicBezTo>
                  <a:pt x="11253224" y="3235757"/>
                  <a:pt x="11238096" y="3234220"/>
                  <a:pt x="11232727" y="3236871"/>
                </a:cubicBezTo>
                <a:cubicBezTo>
                  <a:pt x="11119903" y="3248332"/>
                  <a:pt x="11183388" y="3218382"/>
                  <a:pt x="11115682" y="3236341"/>
                </a:cubicBezTo>
                <a:cubicBezTo>
                  <a:pt x="11104356" y="3237278"/>
                  <a:pt x="11095858" y="3235671"/>
                  <a:pt x="11088768" y="3233017"/>
                </a:cubicBezTo>
                <a:lnTo>
                  <a:pt x="11076012" y="3226390"/>
                </a:lnTo>
                <a:lnTo>
                  <a:pt x="11066016" y="3228753"/>
                </a:lnTo>
                <a:cubicBezTo>
                  <a:pt x="11028292" y="3228939"/>
                  <a:pt x="11017169" y="3222147"/>
                  <a:pt x="10995221" y="3228989"/>
                </a:cubicBezTo>
                <a:cubicBezTo>
                  <a:pt x="10962786" y="3214768"/>
                  <a:pt x="10973708" y="3227571"/>
                  <a:pt x="10949038" y="3229747"/>
                </a:cubicBezTo>
                <a:cubicBezTo>
                  <a:pt x="10929576" y="3232582"/>
                  <a:pt x="10965306" y="3238039"/>
                  <a:pt x="10946231" y="3238844"/>
                </a:cubicBezTo>
                <a:cubicBezTo>
                  <a:pt x="10925596" y="3235173"/>
                  <a:pt x="10926566" y="3246575"/>
                  <a:pt x="10905107" y="3242085"/>
                </a:cubicBezTo>
                <a:cubicBezTo>
                  <a:pt x="10910320" y="3233495"/>
                  <a:pt x="10862761" y="3243750"/>
                  <a:pt x="10861282" y="3236246"/>
                </a:cubicBezTo>
                <a:cubicBezTo>
                  <a:pt x="10843055" y="3246977"/>
                  <a:pt x="10833897" y="3233757"/>
                  <a:pt x="10809627" y="3237064"/>
                </a:cubicBezTo>
                <a:cubicBezTo>
                  <a:pt x="10798198" y="3241124"/>
                  <a:pt x="10789952" y="3241821"/>
                  <a:pt x="10778718" y="3237455"/>
                </a:cubicBezTo>
                <a:cubicBezTo>
                  <a:pt x="10726069" y="3257219"/>
                  <a:pt x="10746866" y="3238339"/>
                  <a:pt x="10697595" y="3245939"/>
                </a:cubicBezTo>
                <a:cubicBezTo>
                  <a:pt x="10655146" y="3253933"/>
                  <a:pt x="10607026" y="3259119"/>
                  <a:pt x="10565970" y="3278201"/>
                </a:cubicBezTo>
                <a:cubicBezTo>
                  <a:pt x="10558434" y="3283608"/>
                  <a:pt x="10539930" y="3285654"/>
                  <a:pt x="10524645" y="3282773"/>
                </a:cubicBezTo>
                <a:cubicBezTo>
                  <a:pt x="10522018" y="3282276"/>
                  <a:pt x="10519582" y="3281649"/>
                  <a:pt x="10517421" y="3280913"/>
                </a:cubicBezTo>
                <a:cubicBezTo>
                  <a:pt x="10481928" y="3283832"/>
                  <a:pt x="10352108" y="3296870"/>
                  <a:pt x="10311683" y="3300288"/>
                </a:cubicBezTo>
                <a:cubicBezTo>
                  <a:pt x="10308410" y="3293342"/>
                  <a:pt x="10287968" y="3305875"/>
                  <a:pt x="10274873" y="3301423"/>
                </a:cubicBezTo>
                <a:cubicBezTo>
                  <a:pt x="10265494" y="3297516"/>
                  <a:pt x="10257104" y="3300407"/>
                  <a:pt x="10247307" y="3300714"/>
                </a:cubicBezTo>
                <a:cubicBezTo>
                  <a:pt x="10234401" y="3297643"/>
                  <a:pt x="10192308" y="3303190"/>
                  <a:pt x="10181334" y="3307168"/>
                </a:cubicBezTo>
                <a:cubicBezTo>
                  <a:pt x="10155109" y="3320992"/>
                  <a:pt x="10095518" y="3310726"/>
                  <a:pt x="10073729" y="3321318"/>
                </a:cubicBezTo>
                <a:cubicBezTo>
                  <a:pt x="10065823" y="3322872"/>
                  <a:pt x="10058087" y="3323501"/>
                  <a:pt x="10050495" y="3323554"/>
                </a:cubicBezTo>
                <a:lnTo>
                  <a:pt x="10029247" y="3322387"/>
                </a:lnTo>
                <a:lnTo>
                  <a:pt x="10023206" y="3319426"/>
                </a:lnTo>
                <a:lnTo>
                  <a:pt x="10010221" y="3320159"/>
                </a:lnTo>
                <a:lnTo>
                  <a:pt x="10006500" y="3319709"/>
                </a:lnTo>
                <a:cubicBezTo>
                  <a:pt x="9999392" y="3318836"/>
                  <a:pt x="9992376" y="3318075"/>
                  <a:pt x="9985433" y="3317775"/>
                </a:cubicBezTo>
                <a:cubicBezTo>
                  <a:pt x="9994564" y="3332623"/>
                  <a:pt x="9927872" y="3317665"/>
                  <a:pt x="9947096" y="3329673"/>
                </a:cubicBezTo>
                <a:cubicBezTo>
                  <a:pt x="9910530" y="3330603"/>
                  <a:pt x="9938422" y="3341787"/>
                  <a:pt x="9894468" y="3331125"/>
                </a:cubicBezTo>
                <a:cubicBezTo>
                  <a:pt x="9837697" y="3343266"/>
                  <a:pt x="9748207" y="3338748"/>
                  <a:pt x="9703741" y="3357170"/>
                </a:cubicBezTo>
                <a:cubicBezTo>
                  <a:pt x="9709264" y="3350136"/>
                  <a:pt x="9685337" y="3344679"/>
                  <a:pt x="9668763" y="3348169"/>
                </a:cubicBezTo>
                <a:cubicBezTo>
                  <a:pt x="9688139" y="3320571"/>
                  <a:pt x="9603232" y="3373038"/>
                  <a:pt x="9588644" y="3354205"/>
                </a:cubicBezTo>
                <a:cubicBezTo>
                  <a:pt x="9587925" y="3371689"/>
                  <a:pt x="9513642" y="3401336"/>
                  <a:pt x="9478680" y="3386990"/>
                </a:cubicBezTo>
                <a:cubicBezTo>
                  <a:pt x="9425416" y="3390492"/>
                  <a:pt x="9387699" y="3404944"/>
                  <a:pt x="9331856" y="3399166"/>
                </a:cubicBezTo>
                <a:cubicBezTo>
                  <a:pt x="9330123" y="3401505"/>
                  <a:pt x="9327283" y="3403463"/>
                  <a:pt x="9323679" y="3405145"/>
                </a:cubicBezTo>
                <a:lnTo>
                  <a:pt x="9311620" y="3409223"/>
                </a:lnTo>
                <a:lnTo>
                  <a:pt x="9309289" y="3408926"/>
                </a:lnTo>
                <a:cubicBezTo>
                  <a:pt x="9300131" y="3408873"/>
                  <a:pt x="9295442" y="3409859"/>
                  <a:pt x="9292731" y="3411301"/>
                </a:cubicBezTo>
                <a:lnTo>
                  <a:pt x="9290814" y="3413412"/>
                </a:lnTo>
                <a:lnTo>
                  <a:pt x="9279990" y="3415541"/>
                </a:lnTo>
                <a:lnTo>
                  <a:pt x="9260104" y="3421077"/>
                </a:lnTo>
                <a:lnTo>
                  <a:pt x="9255034" y="3420853"/>
                </a:lnTo>
                <a:lnTo>
                  <a:pt x="9222941" y="3427242"/>
                </a:lnTo>
                <a:lnTo>
                  <a:pt x="9221858" y="3426731"/>
                </a:lnTo>
                <a:cubicBezTo>
                  <a:pt x="9218700" y="3425733"/>
                  <a:pt x="9214983" y="3425271"/>
                  <a:pt x="9210014" y="3425917"/>
                </a:cubicBezTo>
                <a:cubicBezTo>
                  <a:pt x="9208256" y="3416158"/>
                  <a:pt x="9203342" y="3422957"/>
                  <a:pt x="9188839" y="3425728"/>
                </a:cubicBezTo>
                <a:cubicBezTo>
                  <a:pt x="9182870" y="3411188"/>
                  <a:pt x="9147335" y="3424352"/>
                  <a:pt x="9132080" y="3417886"/>
                </a:cubicBezTo>
                <a:cubicBezTo>
                  <a:pt x="9121557" y="3420249"/>
                  <a:pt x="9110321" y="3422482"/>
                  <a:pt x="9098549" y="3424480"/>
                </a:cubicBezTo>
                <a:lnTo>
                  <a:pt x="9003970" y="3425484"/>
                </a:lnTo>
                <a:lnTo>
                  <a:pt x="8904921" y="3413774"/>
                </a:lnTo>
                <a:cubicBezTo>
                  <a:pt x="8868284" y="3413519"/>
                  <a:pt x="8836559" y="3409171"/>
                  <a:pt x="8805551" y="3412237"/>
                </a:cubicBezTo>
                <a:cubicBezTo>
                  <a:pt x="8792955" y="3408854"/>
                  <a:pt x="8781083" y="3407488"/>
                  <a:pt x="8769572" y="3412551"/>
                </a:cubicBezTo>
                <a:cubicBezTo>
                  <a:pt x="8735382" y="3410862"/>
                  <a:pt x="8727105" y="3403632"/>
                  <a:pt x="8705440" y="3409271"/>
                </a:cubicBezTo>
                <a:cubicBezTo>
                  <a:pt x="8686231" y="3397576"/>
                  <a:pt x="8685094" y="3402040"/>
                  <a:pt x="8676067" y="3405389"/>
                </a:cubicBezTo>
                <a:lnTo>
                  <a:pt x="8674779" y="3405628"/>
                </a:lnTo>
                <a:lnTo>
                  <a:pt x="8672154" y="3403956"/>
                </a:lnTo>
                <a:lnTo>
                  <a:pt x="8666720" y="3403182"/>
                </a:lnTo>
                <a:lnTo>
                  <a:pt x="8651886" y="3403680"/>
                </a:lnTo>
                <a:lnTo>
                  <a:pt x="8646307" y="3404298"/>
                </a:lnTo>
                <a:cubicBezTo>
                  <a:pt x="8642465" y="3404565"/>
                  <a:pt x="8639912" y="3404534"/>
                  <a:pt x="8638145" y="3404287"/>
                </a:cubicBezTo>
                <a:lnTo>
                  <a:pt x="8637941" y="3404149"/>
                </a:lnTo>
                <a:lnTo>
                  <a:pt x="8630296" y="3404406"/>
                </a:lnTo>
                <a:cubicBezTo>
                  <a:pt x="8617394" y="3405155"/>
                  <a:pt x="8604838" y="3406180"/>
                  <a:pt x="8592887" y="3407398"/>
                </a:cubicBezTo>
                <a:cubicBezTo>
                  <a:pt x="8582781" y="3399722"/>
                  <a:pt x="8538622" y="3408789"/>
                  <a:pt x="8543455" y="3394319"/>
                </a:cubicBezTo>
                <a:cubicBezTo>
                  <a:pt x="8527334" y="3395534"/>
                  <a:pt x="8517583" y="3401542"/>
                  <a:pt x="8523012" y="3392051"/>
                </a:cubicBezTo>
                <a:cubicBezTo>
                  <a:pt x="8517705" y="3392178"/>
                  <a:pt x="8514435" y="3391372"/>
                  <a:pt x="8512093" y="3390108"/>
                </a:cubicBezTo>
                <a:lnTo>
                  <a:pt x="8511416" y="3389513"/>
                </a:lnTo>
                <a:lnTo>
                  <a:pt x="8475551" y="3392450"/>
                </a:lnTo>
                <a:lnTo>
                  <a:pt x="8470789" y="3391736"/>
                </a:lnTo>
                <a:lnTo>
                  <a:pt x="8447414" y="3395064"/>
                </a:lnTo>
                <a:lnTo>
                  <a:pt x="8435335" y="3396028"/>
                </a:lnTo>
                <a:lnTo>
                  <a:pt x="8431923" y="3397855"/>
                </a:lnTo>
                <a:cubicBezTo>
                  <a:pt x="8428239" y="3398965"/>
                  <a:pt x="8422959" y="3399444"/>
                  <a:pt x="8414099" y="3398491"/>
                </a:cubicBezTo>
                <a:lnTo>
                  <a:pt x="8412049" y="3397978"/>
                </a:lnTo>
                <a:lnTo>
                  <a:pt x="8397349" y="3400683"/>
                </a:lnTo>
                <a:cubicBezTo>
                  <a:pt x="8392615" y="3401933"/>
                  <a:pt x="8388424" y="3403524"/>
                  <a:pt x="8385030" y="3405585"/>
                </a:cubicBezTo>
                <a:cubicBezTo>
                  <a:pt x="8334977" y="3394568"/>
                  <a:pt x="8287750" y="3404648"/>
                  <a:pt x="8233422" y="3402742"/>
                </a:cubicBezTo>
                <a:cubicBezTo>
                  <a:pt x="8209936" y="3385601"/>
                  <a:pt x="8116056" y="3406588"/>
                  <a:pt x="8102569" y="3423208"/>
                </a:cubicBezTo>
                <a:cubicBezTo>
                  <a:pt x="8102264" y="3408645"/>
                  <a:pt x="8034186" y="3428475"/>
                  <a:pt x="8016625" y="3428989"/>
                </a:cubicBezTo>
                <a:cubicBezTo>
                  <a:pt x="8010771" y="3429161"/>
                  <a:pt x="8010530" y="3427186"/>
                  <a:pt x="8020284" y="3421076"/>
                </a:cubicBezTo>
                <a:cubicBezTo>
                  <a:pt x="8001623" y="3422777"/>
                  <a:pt x="7982361" y="3415208"/>
                  <a:pt x="7992871" y="3409037"/>
                </a:cubicBezTo>
                <a:cubicBezTo>
                  <a:pt x="7936181" y="3422244"/>
                  <a:pt x="7852511" y="3409112"/>
                  <a:pt x="7788452" y="3415110"/>
                </a:cubicBezTo>
                <a:cubicBezTo>
                  <a:pt x="7753529" y="3400598"/>
                  <a:pt x="7772461" y="3414025"/>
                  <a:pt x="7736237" y="3411311"/>
                </a:cubicBezTo>
                <a:cubicBezTo>
                  <a:pt x="7746145" y="3424670"/>
                  <a:pt x="7692261" y="3403816"/>
                  <a:pt x="7690279" y="3418893"/>
                </a:cubicBezTo>
                <a:cubicBezTo>
                  <a:pt x="7683750" y="3417921"/>
                  <a:pt x="7677487" y="3416505"/>
                  <a:pt x="7671219" y="3414970"/>
                </a:cubicBezTo>
                <a:lnTo>
                  <a:pt x="7667928" y="3414173"/>
                </a:lnTo>
                <a:lnTo>
                  <a:pt x="7654774" y="3413595"/>
                </a:lnTo>
                <a:lnTo>
                  <a:pt x="7651067" y="3410171"/>
                </a:lnTo>
                <a:lnTo>
                  <a:pt x="7631267" y="3406963"/>
                </a:lnTo>
                <a:cubicBezTo>
                  <a:pt x="7623851" y="3406267"/>
                  <a:pt x="7615871" y="3406106"/>
                  <a:pt x="7607053" y="3406809"/>
                </a:cubicBezTo>
                <a:cubicBezTo>
                  <a:pt x="7585359" y="3412784"/>
                  <a:pt x="7551579" y="3405461"/>
                  <a:pt x="7521027" y="3405904"/>
                </a:cubicBezTo>
                <a:lnTo>
                  <a:pt x="7506997" y="3407754"/>
                </a:lnTo>
                <a:lnTo>
                  <a:pt x="7461204" y="3404669"/>
                </a:lnTo>
                <a:cubicBezTo>
                  <a:pt x="7448169" y="3404071"/>
                  <a:pt x="7434640" y="3403756"/>
                  <a:pt x="7420396" y="3403975"/>
                </a:cubicBezTo>
                <a:lnTo>
                  <a:pt x="7393955" y="3405447"/>
                </a:lnTo>
                <a:lnTo>
                  <a:pt x="7387024" y="3404227"/>
                </a:lnTo>
                <a:cubicBezTo>
                  <a:pt x="7374952" y="3404363"/>
                  <a:pt x="7358975" y="3408656"/>
                  <a:pt x="7360398" y="3403441"/>
                </a:cubicBezTo>
                <a:lnTo>
                  <a:pt x="7346837" y="3405249"/>
                </a:lnTo>
                <a:lnTo>
                  <a:pt x="7333451" y="3401087"/>
                </a:lnTo>
                <a:cubicBezTo>
                  <a:pt x="7331985" y="3400120"/>
                  <a:pt x="7330882" y="3399091"/>
                  <a:pt x="7330179" y="3398037"/>
                </a:cubicBezTo>
                <a:lnTo>
                  <a:pt x="7311232" y="3399406"/>
                </a:lnTo>
                <a:lnTo>
                  <a:pt x="7295699" y="3396426"/>
                </a:lnTo>
                <a:lnTo>
                  <a:pt x="7282158" y="3398374"/>
                </a:lnTo>
                <a:lnTo>
                  <a:pt x="7276538" y="3397935"/>
                </a:lnTo>
                <a:lnTo>
                  <a:pt x="7262569" y="3396460"/>
                </a:lnTo>
                <a:cubicBezTo>
                  <a:pt x="7255407" y="3395426"/>
                  <a:pt x="7247392" y="3394180"/>
                  <a:pt x="7238468" y="3393183"/>
                </a:cubicBezTo>
                <a:lnTo>
                  <a:pt x="7230949" y="3392727"/>
                </a:lnTo>
                <a:lnTo>
                  <a:pt x="7214580" y="3387715"/>
                </a:lnTo>
                <a:cubicBezTo>
                  <a:pt x="7202670" y="3383926"/>
                  <a:pt x="7193296" y="3381373"/>
                  <a:pt x="7182893" y="3383429"/>
                </a:cubicBezTo>
                <a:cubicBezTo>
                  <a:pt x="7165160" y="3378534"/>
                  <a:pt x="7152772" y="3364815"/>
                  <a:pt x="7127104" y="3368475"/>
                </a:cubicBezTo>
                <a:cubicBezTo>
                  <a:pt x="7134894" y="3362260"/>
                  <a:pt x="7098599" y="3367723"/>
                  <a:pt x="7094311" y="3361339"/>
                </a:cubicBezTo>
                <a:cubicBezTo>
                  <a:pt x="7092331" y="3356198"/>
                  <a:pt x="7080860" y="3356657"/>
                  <a:pt x="7072124" y="3354762"/>
                </a:cubicBezTo>
                <a:cubicBezTo>
                  <a:pt x="7065898" y="3349511"/>
                  <a:pt x="7021942" y="3344717"/>
                  <a:pt x="7006638" y="3345473"/>
                </a:cubicBezTo>
                <a:cubicBezTo>
                  <a:pt x="6963504" y="3350697"/>
                  <a:pt x="6928807" y="3329559"/>
                  <a:pt x="6894320" y="3333192"/>
                </a:cubicBezTo>
                <a:cubicBezTo>
                  <a:pt x="6885290" y="3332697"/>
                  <a:pt x="6877803" y="3331507"/>
                  <a:pt x="6871318" y="3329892"/>
                </a:cubicBezTo>
                <a:lnTo>
                  <a:pt x="6855157" y="3324330"/>
                </a:lnTo>
                <a:cubicBezTo>
                  <a:pt x="6854956" y="3323109"/>
                  <a:pt x="6854755" y="3321887"/>
                  <a:pt x="6854555" y="3320665"/>
                </a:cubicBezTo>
                <a:lnTo>
                  <a:pt x="6842483" y="3318413"/>
                </a:lnTo>
                <a:lnTo>
                  <a:pt x="6840027" y="3317245"/>
                </a:lnTo>
                <a:cubicBezTo>
                  <a:pt x="6835354" y="3315001"/>
                  <a:pt x="6830588" y="3312868"/>
                  <a:pt x="6825185" y="3311114"/>
                </a:cubicBezTo>
                <a:cubicBezTo>
                  <a:pt x="6810331" y="3324866"/>
                  <a:pt x="6776772" y="3298463"/>
                  <a:pt x="6774755" y="3312168"/>
                </a:cubicBezTo>
                <a:cubicBezTo>
                  <a:pt x="6742477" y="3304924"/>
                  <a:pt x="6749024" y="3319870"/>
                  <a:pt x="6728129" y="3301832"/>
                </a:cubicBezTo>
                <a:cubicBezTo>
                  <a:pt x="6661764" y="3299056"/>
                  <a:pt x="6593104" y="3275946"/>
                  <a:pt x="6527587" y="3280829"/>
                </a:cubicBezTo>
                <a:cubicBezTo>
                  <a:pt x="6542935" y="3276465"/>
                  <a:pt x="6531033" y="3266920"/>
                  <a:pt x="6511742" y="3266067"/>
                </a:cubicBezTo>
                <a:cubicBezTo>
                  <a:pt x="6570025" y="3248440"/>
                  <a:pt x="6418649" y="3271458"/>
                  <a:pt x="6434953" y="3253360"/>
                </a:cubicBezTo>
                <a:cubicBezTo>
                  <a:pt x="6407781" y="3267048"/>
                  <a:pt x="6300040" y="3274313"/>
                  <a:pt x="6292331" y="3255322"/>
                </a:cubicBezTo>
                <a:cubicBezTo>
                  <a:pt x="6242057" y="3246469"/>
                  <a:pt x="6188266" y="3249680"/>
                  <a:pt x="6149913" y="3232917"/>
                </a:cubicBezTo>
                <a:cubicBezTo>
                  <a:pt x="6144898" y="3234391"/>
                  <a:pt x="6139526" y="3235322"/>
                  <a:pt x="6133930" y="3235867"/>
                </a:cubicBezTo>
                <a:lnTo>
                  <a:pt x="6117554" y="3236464"/>
                </a:lnTo>
                <a:lnTo>
                  <a:pt x="6116039" y="3235720"/>
                </a:lnTo>
                <a:cubicBezTo>
                  <a:pt x="6108393" y="3233681"/>
                  <a:pt x="6102936" y="3233437"/>
                  <a:pt x="6098459" y="3233988"/>
                </a:cubicBezTo>
                <a:lnTo>
                  <a:pt x="6093630" y="3235240"/>
                </a:lnTo>
                <a:lnTo>
                  <a:pt x="6081261" y="3234563"/>
                </a:lnTo>
                <a:lnTo>
                  <a:pt x="6056067" y="3234608"/>
                </a:lnTo>
                <a:lnTo>
                  <a:pt x="6052129" y="3233324"/>
                </a:lnTo>
                <a:lnTo>
                  <a:pt x="6015338" y="3231378"/>
                </a:lnTo>
                <a:cubicBezTo>
                  <a:pt x="6015291" y="3231165"/>
                  <a:pt x="6015245" y="3230951"/>
                  <a:pt x="6015198" y="3230737"/>
                </a:cubicBezTo>
                <a:cubicBezTo>
                  <a:pt x="6014048" y="3229257"/>
                  <a:pt x="6011617" y="3228081"/>
                  <a:pt x="6006436" y="3227508"/>
                </a:cubicBezTo>
                <a:cubicBezTo>
                  <a:pt x="6019781" y="3219395"/>
                  <a:pt x="6005305" y="3223709"/>
                  <a:pt x="5988851" y="3222735"/>
                </a:cubicBezTo>
                <a:cubicBezTo>
                  <a:pt x="6005907" y="3209918"/>
                  <a:pt x="5955918" y="3212588"/>
                  <a:pt x="5952863" y="3204137"/>
                </a:cubicBezTo>
                <a:cubicBezTo>
                  <a:pt x="5940395" y="3203711"/>
                  <a:pt x="5927517" y="3203028"/>
                  <a:pt x="5914548" y="3202041"/>
                </a:cubicBezTo>
                <a:lnTo>
                  <a:pt x="5907020" y="3201283"/>
                </a:lnTo>
                <a:cubicBezTo>
                  <a:pt x="5906995" y="3201231"/>
                  <a:pt x="5906969" y="3201180"/>
                  <a:pt x="5906944" y="3201129"/>
                </a:cubicBezTo>
                <a:cubicBezTo>
                  <a:pt x="5905471" y="3200668"/>
                  <a:pt x="5903056" y="3200308"/>
                  <a:pt x="5899155" y="3200053"/>
                </a:cubicBezTo>
                <a:lnTo>
                  <a:pt x="5893294" y="3199901"/>
                </a:lnTo>
                <a:lnTo>
                  <a:pt x="5878691" y="3198431"/>
                </a:lnTo>
                <a:lnTo>
                  <a:pt x="5874165" y="3197003"/>
                </a:lnTo>
                <a:lnTo>
                  <a:pt x="5873092" y="3195108"/>
                </a:lnTo>
                <a:lnTo>
                  <a:pt x="5871658" y="3195162"/>
                </a:lnTo>
                <a:cubicBezTo>
                  <a:pt x="5860152" y="3197097"/>
                  <a:pt x="5855231" y="3201097"/>
                  <a:pt x="5846928" y="3187725"/>
                </a:cubicBezTo>
                <a:cubicBezTo>
                  <a:pt x="5821379" y="3190142"/>
                  <a:pt x="5819686" y="3182343"/>
                  <a:pt x="5788468" y="3176316"/>
                </a:cubicBezTo>
                <a:cubicBezTo>
                  <a:pt x="5773119" y="3179521"/>
                  <a:pt x="5762947" y="3176704"/>
                  <a:pt x="5753823" y="3171919"/>
                </a:cubicBezTo>
                <a:cubicBezTo>
                  <a:pt x="5721557" y="3170726"/>
                  <a:pt x="5694983" y="3162549"/>
                  <a:pt x="5660194" y="3157536"/>
                </a:cubicBezTo>
                <a:cubicBezTo>
                  <a:pt x="5619608" y="3159495"/>
                  <a:pt x="5604384" y="3146636"/>
                  <a:pt x="5567188" y="3141325"/>
                </a:cubicBezTo>
                <a:cubicBezTo>
                  <a:pt x="5530345" y="3148235"/>
                  <a:pt x="5543868" y="3129416"/>
                  <a:pt x="5526178" y="3123274"/>
                </a:cubicBezTo>
                <a:lnTo>
                  <a:pt x="5520866" y="3122322"/>
                </a:lnTo>
                <a:lnTo>
                  <a:pt x="5506009" y="3122332"/>
                </a:lnTo>
                <a:lnTo>
                  <a:pt x="5500363" y="3122766"/>
                </a:lnTo>
                <a:cubicBezTo>
                  <a:pt x="5496497" y="3122905"/>
                  <a:pt x="5493953" y="3122792"/>
                  <a:pt x="5492228" y="3122486"/>
                </a:cubicBezTo>
                <a:lnTo>
                  <a:pt x="5492044" y="3122342"/>
                </a:lnTo>
                <a:lnTo>
                  <a:pt x="5484386" y="3122347"/>
                </a:lnTo>
                <a:cubicBezTo>
                  <a:pt x="5471420" y="3122670"/>
                  <a:pt x="5458764" y="3123280"/>
                  <a:pt x="5446679" y="3124105"/>
                </a:cubicBezTo>
                <a:cubicBezTo>
                  <a:pt x="5437659" y="3116107"/>
                  <a:pt x="5392392" y="3123709"/>
                  <a:pt x="5399188" y="3109418"/>
                </a:cubicBezTo>
                <a:cubicBezTo>
                  <a:pt x="5382948" y="3110102"/>
                  <a:pt x="5372407" y="3115781"/>
                  <a:pt x="5379117" y="3106482"/>
                </a:cubicBezTo>
                <a:cubicBezTo>
                  <a:pt x="5373809" y="3106435"/>
                  <a:pt x="5370660" y="3105521"/>
                  <a:pt x="5368499" y="3104181"/>
                </a:cubicBezTo>
                <a:lnTo>
                  <a:pt x="5367902" y="3103566"/>
                </a:lnTo>
                <a:lnTo>
                  <a:pt x="5331747" y="3105319"/>
                </a:lnTo>
                <a:lnTo>
                  <a:pt x="5327095" y="3104450"/>
                </a:lnTo>
                <a:lnTo>
                  <a:pt x="5303337" y="3107003"/>
                </a:lnTo>
                <a:lnTo>
                  <a:pt x="5291164" y="3107570"/>
                </a:lnTo>
                <a:lnTo>
                  <a:pt x="5287515" y="3109282"/>
                </a:lnTo>
                <a:cubicBezTo>
                  <a:pt x="5283689" y="3110269"/>
                  <a:pt x="5278356" y="3110573"/>
                  <a:pt x="5269654" y="3109330"/>
                </a:cubicBezTo>
                <a:lnTo>
                  <a:pt x="5267681" y="3108752"/>
                </a:lnTo>
                <a:lnTo>
                  <a:pt x="5252655" y="3110969"/>
                </a:lnTo>
                <a:cubicBezTo>
                  <a:pt x="5247766" y="3112062"/>
                  <a:pt x="5243369" y="3113511"/>
                  <a:pt x="5239703" y="3115460"/>
                </a:cubicBezTo>
                <a:cubicBezTo>
                  <a:pt x="5191311" y="3102811"/>
                  <a:pt x="5142849" y="3111324"/>
                  <a:pt x="5088947" y="3107634"/>
                </a:cubicBezTo>
                <a:cubicBezTo>
                  <a:pt x="5027989" y="3108214"/>
                  <a:pt x="4985627" y="3110432"/>
                  <a:pt x="4945514" y="3110162"/>
                </a:cubicBezTo>
                <a:cubicBezTo>
                  <a:pt x="4926678" y="3111245"/>
                  <a:pt x="4789238" y="3111826"/>
                  <a:pt x="4800559" y="3106010"/>
                </a:cubicBezTo>
                <a:cubicBezTo>
                  <a:pt x="4742239" y="3117333"/>
                  <a:pt x="4708324" y="3101468"/>
                  <a:pt x="4643642" y="3105351"/>
                </a:cubicBezTo>
                <a:cubicBezTo>
                  <a:pt x="4610808" y="3089712"/>
                  <a:pt x="4627845" y="3103743"/>
                  <a:pt x="4592107" y="3099840"/>
                </a:cubicBezTo>
                <a:cubicBezTo>
                  <a:pt x="4600157" y="3113506"/>
                  <a:pt x="4549287" y="3090911"/>
                  <a:pt x="4545249" y="3105899"/>
                </a:cubicBezTo>
                <a:cubicBezTo>
                  <a:pt x="4538872" y="3104716"/>
                  <a:pt x="4532825" y="3103094"/>
                  <a:pt x="4526782" y="3101355"/>
                </a:cubicBezTo>
                <a:lnTo>
                  <a:pt x="4523614" y="3100453"/>
                </a:lnTo>
                <a:lnTo>
                  <a:pt x="4510579" y="3099442"/>
                </a:lnTo>
                <a:lnTo>
                  <a:pt x="4507348" y="3095901"/>
                </a:lnTo>
                <a:lnTo>
                  <a:pt x="4348949" y="3090220"/>
                </a:lnTo>
                <a:cubicBezTo>
                  <a:pt x="4335046" y="3092487"/>
                  <a:pt x="4290056" y="3092155"/>
                  <a:pt x="4280362" y="3087618"/>
                </a:cubicBezTo>
                <a:cubicBezTo>
                  <a:pt x="4270739" y="3086627"/>
                  <a:pt x="4260237" y="3088220"/>
                  <a:pt x="4254634" y="3083366"/>
                </a:cubicBezTo>
                <a:cubicBezTo>
                  <a:pt x="4233731" y="3080512"/>
                  <a:pt x="4185859" y="3073948"/>
                  <a:pt x="4154942" y="3070490"/>
                </a:cubicBezTo>
                <a:cubicBezTo>
                  <a:pt x="4138280" y="3076599"/>
                  <a:pt x="4112117" y="3064194"/>
                  <a:pt x="4069131" y="3062612"/>
                </a:cubicBezTo>
                <a:cubicBezTo>
                  <a:pt x="4050897" y="3069679"/>
                  <a:pt x="4040160" y="3061449"/>
                  <a:pt x="4005249" y="3070810"/>
                </a:cubicBezTo>
                <a:cubicBezTo>
                  <a:pt x="4003818" y="3069842"/>
                  <a:pt x="4002032" y="3068943"/>
                  <a:pt x="3999945" y="3068139"/>
                </a:cubicBezTo>
                <a:cubicBezTo>
                  <a:pt x="3987818" y="3063468"/>
                  <a:pt x="3968381" y="3062958"/>
                  <a:pt x="3956529" y="3067000"/>
                </a:cubicBezTo>
                <a:cubicBezTo>
                  <a:pt x="3900898" y="3079382"/>
                  <a:pt x="3850463" y="3077929"/>
                  <a:pt x="3803031" y="3079823"/>
                </a:cubicBezTo>
                <a:cubicBezTo>
                  <a:pt x="3749421" y="3080464"/>
                  <a:pt x="3785521" y="3065630"/>
                  <a:pt x="3718229" y="3077134"/>
                </a:cubicBezTo>
                <a:cubicBezTo>
                  <a:pt x="3711244" y="3071611"/>
                  <a:pt x="3702770" y="3071184"/>
                  <a:pt x="3688357" y="3073468"/>
                </a:cubicBezTo>
                <a:cubicBezTo>
                  <a:pt x="3662326" y="3073378"/>
                  <a:pt x="3664937" y="3059899"/>
                  <a:pt x="3638298" y="3067494"/>
                </a:cubicBezTo>
                <a:cubicBezTo>
                  <a:pt x="3643333" y="3060328"/>
                  <a:pt x="3589079" y="3063658"/>
                  <a:pt x="3601443" y="3056355"/>
                </a:cubicBezTo>
                <a:cubicBezTo>
                  <a:pt x="3584797" y="3049384"/>
                  <a:pt x="3575923" y="3060108"/>
                  <a:pt x="3559361" y="3054005"/>
                </a:cubicBezTo>
                <a:cubicBezTo>
                  <a:pt x="3540444" y="3052269"/>
                  <a:pt x="3569896" y="3061996"/>
                  <a:pt x="3548859" y="3062094"/>
                </a:cubicBezTo>
                <a:cubicBezTo>
                  <a:pt x="3523419" y="3060901"/>
                  <a:pt x="3522848" y="3074222"/>
                  <a:pt x="3504082" y="3056779"/>
                </a:cubicBezTo>
                <a:lnTo>
                  <a:pt x="3436234" y="3047769"/>
                </a:lnTo>
                <a:cubicBezTo>
                  <a:pt x="3420764" y="3051629"/>
                  <a:pt x="3408644" y="3049227"/>
                  <a:pt x="3396914" y="3044803"/>
                </a:cubicBezTo>
                <a:cubicBezTo>
                  <a:pt x="3361398" y="3044955"/>
                  <a:pt x="3329425" y="3037856"/>
                  <a:pt x="3289720" y="3034278"/>
                </a:cubicBezTo>
                <a:cubicBezTo>
                  <a:pt x="3246348" y="3037943"/>
                  <a:pt x="3224942" y="3025667"/>
                  <a:pt x="3182509" y="3021890"/>
                </a:cubicBezTo>
                <a:cubicBezTo>
                  <a:pt x="3139731" y="3031583"/>
                  <a:pt x="3155749" y="3004773"/>
                  <a:pt x="3119879" y="3004134"/>
                </a:cubicBezTo>
                <a:cubicBezTo>
                  <a:pt x="3060941" y="3012153"/>
                  <a:pt x="3121880" y="2995117"/>
                  <a:pt x="3031656" y="2995077"/>
                </a:cubicBezTo>
                <a:cubicBezTo>
                  <a:pt x="3026453" y="2996603"/>
                  <a:pt x="3015685" y="2994367"/>
                  <a:pt x="3017018" y="2992034"/>
                </a:cubicBezTo>
                <a:cubicBezTo>
                  <a:pt x="2997245" y="2992118"/>
                  <a:pt x="2941342" y="2976346"/>
                  <a:pt x="2913012" y="2978042"/>
                </a:cubicBezTo>
                <a:cubicBezTo>
                  <a:pt x="2858481" y="2969139"/>
                  <a:pt x="2831094" y="2979433"/>
                  <a:pt x="2791382" y="2975899"/>
                </a:cubicBezTo>
                <a:cubicBezTo>
                  <a:pt x="2745836" y="2966063"/>
                  <a:pt x="2719288" y="2957529"/>
                  <a:pt x="2639738" y="2936567"/>
                </a:cubicBezTo>
                <a:lnTo>
                  <a:pt x="2369741" y="2876435"/>
                </a:lnTo>
                <a:cubicBezTo>
                  <a:pt x="2269614" y="2832081"/>
                  <a:pt x="2140023" y="2856176"/>
                  <a:pt x="2078755" y="2852909"/>
                </a:cubicBezTo>
                <a:cubicBezTo>
                  <a:pt x="2053362" y="2866100"/>
                  <a:pt x="2032778" y="2851474"/>
                  <a:pt x="2002128" y="2856835"/>
                </a:cubicBezTo>
                <a:cubicBezTo>
                  <a:pt x="1933939" y="2859736"/>
                  <a:pt x="1866254" y="2874726"/>
                  <a:pt x="1777746" y="2864566"/>
                </a:cubicBezTo>
                <a:cubicBezTo>
                  <a:pt x="1737851" y="2905864"/>
                  <a:pt x="1634115" y="2880970"/>
                  <a:pt x="1549425" y="2904556"/>
                </a:cubicBezTo>
                <a:cubicBezTo>
                  <a:pt x="1500265" y="2909373"/>
                  <a:pt x="1423030" y="2888862"/>
                  <a:pt x="1405992" y="2911144"/>
                </a:cubicBezTo>
                <a:cubicBezTo>
                  <a:pt x="1383494" y="2897507"/>
                  <a:pt x="1362438" y="2919536"/>
                  <a:pt x="1337848" y="2921491"/>
                </a:cubicBezTo>
                <a:cubicBezTo>
                  <a:pt x="1318218" y="2912820"/>
                  <a:pt x="1308478" y="2920319"/>
                  <a:pt x="1290645" y="2921985"/>
                </a:cubicBezTo>
                <a:cubicBezTo>
                  <a:pt x="1282569" y="2916637"/>
                  <a:pt x="1267476" y="2916916"/>
                  <a:pt x="1262341" y="2923190"/>
                </a:cubicBezTo>
                <a:cubicBezTo>
                  <a:pt x="1269627" y="2937654"/>
                  <a:pt x="1217209" y="2930439"/>
                  <a:pt x="1213314" y="2940415"/>
                </a:cubicBezTo>
                <a:cubicBezTo>
                  <a:pt x="1182890" y="2942495"/>
                  <a:pt x="1050782" y="2929830"/>
                  <a:pt x="1028405" y="2945799"/>
                </a:cubicBezTo>
                <a:cubicBezTo>
                  <a:pt x="966896" y="2953381"/>
                  <a:pt x="877997" y="2927977"/>
                  <a:pt x="851857" y="2928423"/>
                </a:cubicBezTo>
                <a:cubicBezTo>
                  <a:pt x="825919" y="2899251"/>
                  <a:pt x="699677" y="2976135"/>
                  <a:pt x="588681" y="2977769"/>
                </a:cubicBezTo>
                <a:cubicBezTo>
                  <a:pt x="573724" y="2974953"/>
                  <a:pt x="565729" y="2974991"/>
                  <a:pt x="561717" y="2981641"/>
                </a:cubicBezTo>
                <a:cubicBezTo>
                  <a:pt x="532860" y="2985482"/>
                  <a:pt x="475932" y="2991762"/>
                  <a:pt x="415541" y="3000819"/>
                </a:cubicBezTo>
                <a:cubicBezTo>
                  <a:pt x="370154" y="3008289"/>
                  <a:pt x="146634" y="3001788"/>
                  <a:pt x="86183" y="3009699"/>
                </a:cubicBezTo>
                <a:lnTo>
                  <a:pt x="0" y="3044978"/>
                </a:lnTo>
                <a:close/>
              </a:path>
            </a:pathLst>
          </a:custGeom>
        </p:spPr>
      </p:pic>
      <p:sp>
        <p:nvSpPr>
          <p:cNvPr id="23" name="Content Placeholder 22">
            <a:extLst>
              <a:ext uri="{FF2B5EF4-FFF2-40B4-BE49-F238E27FC236}">
                <a16:creationId xmlns:a16="http://schemas.microsoft.com/office/drawing/2014/main" id="{0CD2A233-85A6-C269-596F-A176D03FF41D}"/>
              </a:ext>
            </a:extLst>
          </p:cNvPr>
          <p:cNvSpPr>
            <a:spLocks noGrp="1"/>
          </p:cNvSpPr>
          <p:nvPr>
            <p:ph idx="1"/>
          </p:nvPr>
        </p:nvSpPr>
        <p:spPr>
          <a:xfrm>
            <a:off x="6096000" y="3703975"/>
            <a:ext cx="5257800" cy="2398713"/>
          </a:xfrm>
        </p:spPr>
        <p:txBody>
          <a:bodyPr anchor="ctr">
            <a:normAutofit/>
          </a:bodyPr>
          <a:lstStyle/>
          <a:p>
            <a:r>
              <a:rPr lang="en-US" sz="1700" dirty="0"/>
              <a:t>Support for causal thesis w/ limitations</a:t>
            </a:r>
          </a:p>
          <a:p>
            <a:r>
              <a:rPr lang="en-US" sz="1700" dirty="0"/>
              <a:t>Initial assumption that effective climate policy curbing economic activity may be incorrect</a:t>
            </a:r>
          </a:p>
          <a:p>
            <a:r>
              <a:rPr lang="en-US" sz="1700" dirty="0"/>
              <a:t>Establishes intertemporal link between women in legislature and carbon emissions</a:t>
            </a:r>
          </a:p>
          <a:p>
            <a:r>
              <a:rPr lang="en-US" sz="1700" dirty="0"/>
              <a:t>Future research to explore nuances and interactions between specific climate regulatory policies and women in government</a:t>
            </a:r>
          </a:p>
        </p:txBody>
      </p:sp>
    </p:spTree>
    <p:extLst>
      <p:ext uri="{BB962C8B-B14F-4D97-AF65-F5344CB8AC3E}">
        <p14:creationId xmlns:p14="http://schemas.microsoft.com/office/powerpoint/2010/main" val="206105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51115A-A6D4-6AED-82C1-AF01D4D5400F}"/>
              </a:ext>
            </a:extLst>
          </p:cNvPr>
          <p:cNvSpPr>
            <a:spLocks noGrp="1"/>
          </p:cNvSpPr>
          <p:nvPr>
            <p:ph type="title"/>
          </p:nvPr>
        </p:nvSpPr>
        <p:spPr>
          <a:xfrm>
            <a:off x="838200" y="365125"/>
            <a:ext cx="5393361" cy="1325563"/>
          </a:xfrm>
        </p:spPr>
        <p:txBody>
          <a:bodyPr>
            <a:normAutofit/>
          </a:bodyPr>
          <a:lstStyle/>
          <a:p>
            <a:r>
              <a:rPr lang="en-US" dirty="0"/>
              <a:t>Background &amp; 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5D574-81D3-C9E6-8152-3055A2EAFA83}"/>
                  </a:ext>
                </a:extLst>
              </p:cNvPr>
              <p:cNvSpPr>
                <a:spLocks noGrp="1"/>
              </p:cNvSpPr>
              <p:nvPr>
                <p:ph idx="1"/>
              </p:nvPr>
            </p:nvSpPr>
            <p:spPr>
              <a:xfrm>
                <a:off x="838200" y="1825625"/>
                <a:ext cx="5393361" cy="4351338"/>
              </a:xfrm>
            </p:spPr>
            <p:txBody>
              <a:bodyPr>
                <a:normAutofit/>
              </a:bodyPr>
              <a:lstStyle/>
              <a:p>
                <a:r>
                  <a:rPr lang="en-US" dirty="0"/>
                  <a:t> Women are disproportionately affected by negative externalities of climate change</a:t>
                </a:r>
              </a:p>
              <a:p>
                <a:r>
                  <a:rPr lang="en-US" dirty="0"/>
                  <a:t>Parliaments with higher concentrations of women </a:t>
                </a:r>
                <a14:m>
                  <m:oMath xmlns:m="http://schemas.openxmlformats.org/officeDocument/2006/math">
                    <m:r>
                      <a:rPr lang="en-US" b="0" i="1">
                        <a:latin typeface="Cambria Math" panose="02040503050406030204" pitchFamily="18" charset="0"/>
                      </a:rPr>
                      <m:t>→</m:t>
                    </m:r>
                  </m:oMath>
                </a14:m>
                <a:r>
                  <a:rPr lang="en-US" b="0" dirty="0"/>
                  <a:t> Stricter Climate Policies (</a:t>
                </a:r>
                <a:r>
                  <a:rPr lang="en-US" dirty="0" err="1"/>
                  <a:t>Mavisakalyan</a:t>
                </a:r>
                <a:r>
                  <a:rPr lang="en-US" dirty="0"/>
                  <a:t> &amp; </a:t>
                </a:r>
                <a:r>
                  <a:rPr lang="en-US" dirty="0" err="1"/>
                  <a:t>Tarverdi</a:t>
                </a:r>
                <a:r>
                  <a:rPr lang="en-US" dirty="0"/>
                  <a:t>, 2019)</a:t>
                </a:r>
              </a:p>
              <a:p>
                <a:r>
                  <a:rPr lang="en-US" dirty="0"/>
                  <a:t>Little research on an intertemporal causal link</a:t>
                </a:r>
              </a:p>
              <a:p>
                <a:endParaRPr lang="en-US" b="0" dirty="0"/>
              </a:p>
            </p:txBody>
          </p:sp>
        </mc:Choice>
        <mc:Fallback xmlns="">
          <p:sp>
            <p:nvSpPr>
              <p:cNvPr id="3" name="Content Placeholder 2">
                <a:extLst>
                  <a:ext uri="{FF2B5EF4-FFF2-40B4-BE49-F238E27FC236}">
                    <a16:creationId xmlns:a16="http://schemas.microsoft.com/office/drawing/2014/main" id="{BB35D574-81D3-C9E6-8152-3055A2EAFA83}"/>
                  </a:ext>
                </a:extLst>
              </p:cNvPr>
              <p:cNvSpPr>
                <a:spLocks noGrp="1" noRot="1" noChangeAspect="1" noMove="1" noResize="1" noEditPoints="1" noAdjustHandles="1" noChangeArrowheads="1" noChangeShapeType="1" noTextEdit="1"/>
              </p:cNvSpPr>
              <p:nvPr>
                <p:ph idx="1"/>
              </p:nvPr>
            </p:nvSpPr>
            <p:spPr>
              <a:xfrm>
                <a:off x="838200" y="1825625"/>
                <a:ext cx="5393361" cy="4351338"/>
              </a:xfrm>
              <a:blipFill>
                <a:blip r:embed="rId2"/>
                <a:stretch>
                  <a:fillRect l="-2036" t="-2521" r="-2941"/>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7B9CB9A1-EAC3-4D47-FD77-2A48347F1FC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8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32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FA964-A7DD-95D5-FE3C-5B0531409228}"/>
              </a:ext>
            </a:extLst>
          </p:cNvPr>
          <p:cNvSpPr>
            <a:spLocks noGrp="1"/>
          </p:cNvSpPr>
          <p:nvPr>
            <p:ph type="title"/>
          </p:nvPr>
        </p:nvSpPr>
        <p:spPr>
          <a:xfrm>
            <a:off x="532015" y="4495568"/>
            <a:ext cx="3861960" cy="1905232"/>
          </a:xfrm>
        </p:spPr>
        <p:txBody>
          <a:bodyPr anchor="ctr">
            <a:normAutofit/>
          </a:bodyPr>
          <a:lstStyle/>
          <a:p>
            <a:r>
              <a:rPr lang="en-US" sz="3200" dirty="0"/>
              <a:t>Background &amp; Motivation</a:t>
            </a:r>
          </a:p>
        </p:txBody>
      </p:sp>
      <p:sp>
        <p:nvSpPr>
          <p:cNvPr id="31" name="Rectangle 3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of different colored lines&#10;&#10;Description automatically generated">
            <a:extLst>
              <a:ext uri="{FF2B5EF4-FFF2-40B4-BE49-F238E27FC236}">
                <a16:creationId xmlns:a16="http://schemas.microsoft.com/office/drawing/2014/main" id="{CBA548AA-CD44-BD2B-3E64-CB629A456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06967"/>
            <a:ext cx="5136795" cy="2940814"/>
          </a:xfrm>
          <a:prstGeom prst="rect">
            <a:avLst/>
          </a:prstGeom>
        </p:spPr>
      </p:pic>
      <p:pic>
        <p:nvPicPr>
          <p:cNvPr id="12" name="Picture 11" descr="A graph with different colored lines&#10;&#10;Description automatically generated">
            <a:extLst>
              <a:ext uri="{FF2B5EF4-FFF2-40B4-BE49-F238E27FC236}">
                <a16:creationId xmlns:a16="http://schemas.microsoft.com/office/drawing/2014/main" id="{BAA585E3-D5E8-ECA4-D2F7-5881A4F5B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64" y="606966"/>
            <a:ext cx="5136795" cy="2940814"/>
          </a:xfrm>
          <a:prstGeom prst="rect">
            <a:avLst/>
          </a:prstGeom>
        </p:spPr>
      </p:pic>
      <p:sp>
        <p:nvSpPr>
          <p:cNvPr id="35" name="Rectangle 3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Content Placeholder 25">
                <a:extLst>
                  <a:ext uri="{FF2B5EF4-FFF2-40B4-BE49-F238E27FC236}">
                    <a16:creationId xmlns:a16="http://schemas.microsoft.com/office/drawing/2014/main" id="{F2B3D3D4-D752-DDAC-ACA0-5CFCCBE765BE}"/>
                  </a:ext>
                </a:extLst>
              </p:cNvPr>
              <p:cNvSpPr>
                <a:spLocks noGrp="1"/>
              </p:cNvSpPr>
              <p:nvPr>
                <p:ph idx="1"/>
              </p:nvPr>
            </p:nvSpPr>
            <p:spPr>
              <a:xfrm>
                <a:off x="5162719" y="4495568"/>
                <a:ext cx="6586915" cy="1905232"/>
              </a:xfrm>
            </p:spPr>
            <p:txBody>
              <a:bodyPr anchor="ctr">
                <a:normAutofit/>
              </a:bodyPr>
              <a:lstStyle/>
              <a:p>
                <a:pPr marL="0" indent="0">
                  <a:buNone/>
                </a:pPr>
                <a:r>
                  <a:rPr lang="en-US" sz="1800" dirty="0"/>
                  <a:t>(1) Do </a:t>
                </a:r>
                <a14:m>
                  <m:oMath xmlns:m="http://schemas.openxmlformats.org/officeDocument/2006/math">
                    <m:r>
                      <a:rPr lang="en-US" sz="1800" b="0" i="1" smtClean="0">
                        <a:latin typeface="Cambria Math" panose="02040503050406030204" pitchFamily="18" charset="0"/>
                      </a:rPr>
                      <m:t>𝐶</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𝑂</m:t>
                        </m:r>
                      </m:e>
                      <m:sub>
                        <m:r>
                          <a:rPr lang="en-US" sz="1800" b="0" i="1" smtClean="0">
                            <a:latin typeface="Cambria Math" panose="02040503050406030204" pitchFamily="18" charset="0"/>
                          </a:rPr>
                          <m:t>2</m:t>
                        </m:r>
                      </m:sub>
                    </m:sSub>
                  </m:oMath>
                </a14:m>
                <a:r>
                  <a:rPr lang="en-US" sz="1800" b="0" dirty="0"/>
                  <a:t> </a:t>
                </a:r>
                <a:r>
                  <a:rPr lang="en-US" sz="1800" dirty="0"/>
                  <a:t>emissions really decrease when higher concentrations of women enter office?</a:t>
                </a:r>
              </a:p>
              <a:p>
                <a:pPr marL="0" indent="0">
                  <a:buNone/>
                </a:pPr>
                <a:r>
                  <a:rPr lang="en-US" sz="1800" b="0" dirty="0"/>
                  <a:t>(2) Ho</a:t>
                </a:r>
                <a:r>
                  <a:rPr lang="en-US" sz="1800" dirty="0"/>
                  <a:t>w can we can we be confident this is a causal effect?</a:t>
                </a:r>
                <a:endParaRPr lang="en-US" sz="1800" b="0" dirty="0"/>
              </a:p>
            </p:txBody>
          </p:sp>
        </mc:Choice>
        <mc:Fallback xmlns="">
          <p:sp>
            <p:nvSpPr>
              <p:cNvPr id="26" name="Content Placeholder 25">
                <a:extLst>
                  <a:ext uri="{FF2B5EF4-FFF2-40B4-BE49-F238E27FC236}">
                    <a16:creationId xmlns:a16="http://schemas.microsoft.com/office/drawing/2014/main" id="{F2B3D3D4-D752-DDAC-ACA0-5CFCCBE765BE}"/>
                  </a:ext>
                </a:extLst>
              </p:cNvPr>
              <p:cNvSpPr>
                <a:spLocks noGrp="1" noRot="1" noChangeAspect="1" noMove="1" noResize="1" noEditPoints="1" noAdjustHandles="1" noChangeArrowheads="1" noChangeShapeType="1" noTextEdit="1"/>
              </p:cNvSpPr>
              <p:nvPr>
                <p:ph idx="1"/>
              </p:nvPr>
            </p:nvSpPr>
            <p:spPr>
              <a:xfrm>
                <a:off x="5162719" y="4495568"/>
                <a:ext cx="6586915" cy="1905232"/>
              </a:xfrm>
              <a:blipFill>
                <a:blip r:embed="rId4"/>
                <a:stretch>
                  <a:fillRect l="-833"/>
                </a:stretch>
              </a:blipFill>
            </p:spPr>
            <p:txBody>
              <a:bodyPr/>
              <a:lstStyle/>
              <a:p>
                <a:r>
                  <a:rPr lang="en-US">
                    <a:noFill/>
                  </a:rPr>
                  <a:t> </a:t>
                </a:r>
              </a:p>
            </p:txBody>
          </p:sp>
        </mc:Fallback>
      </mc:AlternateContent>
    </p:spTree>
    <p:extLst>
      <p:ext uri="{BB962C8B-B14F-4D97-AF65-F5344CB8AC3E}">
        <p14:creationId xmlns:p14="http://schemas.microsoft.com/office/powerpoint/2010/main" val="273576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C284-2059-6A37-07D6-A4DACC95FFF5}"/>
              </a:ext>
            </a:extLst>
          </p:cNvPr>
          <p:cNvSpPr>
            <a:spLocks noGrp="1"/>
          </p:cNvSpPr>
          <p:nvPr>
            <p:ph type="title"/>
          </p:nvPr>
        </p:nvSpPr>
        <p:spPr/>
        <p:txBody>
          <a:bodyPr/>
          <a:lstStyle/>
          <a:p>
            <a:r>
              <a:rPr lang="en-US" dirty="0"/>
              <a:t>Identification Strategy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7DCA61-0689-58B7-E0B1-579E3E76B938}"/>
                  </a:ext>
                </a:extLst>
              </p:cNvPr>
              <p:cNvSpPr>
                <a:spLocks noGrp="1"/>
              </p:cNvSpPr>
              <p:nvPr>
                <p:ph idx="1"/>
              </p:nvPr>
            </p:nvSpPr>
            <p:spPr/>
            <p:txBody>
              <a:bodyPr>
                <a:normAutofit fontScale="92500"/>
              </a:bodyPr>
              <a:lstStyle/>
              <a:p>
                <a:r>
                  <a:rPr lang="en-US" dirty="0"/>
                  <a:t>Two-stage Difference-in-Differences to derive local average treatment effect</a:t>
                </a:r>
              </a:p>
              <a:p>
                <a:r>
                  <a:rPr lang="en-US" dirty="0"/>
                  <a:t>Invoke years since suffrage as an instrument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𝑐𝑡</m:t>
                        </m:r>
                      </m:sub>
                    </m:sSub>
                  </m:oMath>
                </a14:m>
                <a:r>
                  <a:rPr lang="en-US" dirty="0"/>
                  <a:t>)</a:t>
                </a:r>
              </a:p>
              <a:p>
                <a:r>
                  <a:rPr lang="en-US" b="0" dirty="0"/>
                  <a:t>Lag t</a:t>
                </a:r>
                <a:r>
                  <a:rPr lang="en-US" dirty="0"/>
                  <a:t>reatment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𝑐𝑡</m:t>
                        </m:r>
                      </m:sub>
                    </m:sSub>
                  </m:oMath>
                </a14:m>
                <a:r>
                  <a:rPr lang="en-US" dirty="0"/>
                  <a:t>) to eliminate plausibility for reverse causality.</a:t>
                </a:r>
              </a:p>
              <a:p>
                <a:r>
                  <a:rPr lang="en-US" b="0" dirty="0"/>
                  <a:t>Include </a:t>
                </a:r>
                <a:r>
                  <a:rPr lang="en-US" dirty="0"/>
                  <a:t>economic indicators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𝑐𝑡</m:t>
                        </m:r>
                      </m:sub>
                    </m:sSub>
                  </m:oMath>
                </a14:m>
                <a:r>
                  <a:rPr lang="en-US" dirty="0"/>
                  <a:t>) to partially eliminate endogeneity</a:t>
                </a:r>
              </a:p>
              <a:p>
                <a:pPr lvl="1"/>
                <a:r>
                  <a:rPr lang="en-US" dirty="0"/>
                  <a:t>Include a sequence of autoregressive lags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𝑐𝑡</m:t>
                        </m:r>
                      </m:sub>
                    </m:sSub>
                  </m:oMath>
                </a14:m>
                <a:r>
                  <a:rPr lang="en-US" dirty="0"/>
                  <a:t> to establish causal chain</a:t>
                </a:r>
              </a:p>
              <a:p>
                <a:pPr lvl="1"/>
                <a:endParaRPr lang="en-US" dirty="0"/>
              </a:p>
              <a:p>
                <a:pPr marL="457200" lvl="1"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𝑝</m:t>
                          </m:r>
                          <m:r>
                            <a:rPr lang="en-US" b="0" i="1" smtClean="0">
                              <a:latin typeface="Cambria Math" panose="02040503050406030204" pitchFamily="18" charset="0"/>
                            </a:rPr>
                            <m:t>=2</m:t>
                          </m:r>
                        </m:sub>
                        <m:sup>
                          <m:r>
                            <a:rPr lang="en-US" b="0" i="1" smtClean="0">
                              <a:latin typeface="Cambria Math" panose="02040503050406030204" pitchFamily="18" charset="0"/>
                            </a:rPr>
                            <m:t>𝑃</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𝑐𝑡</m:t>
                              </m:r>
                              <m:r>
                                <a:rPr lang="en-US" b="0" i="1" smtClean="0">
                                  <a:latin typeface="Cambria Math" panose="02040503050406030204" pitchFamily="18" charset="0"/>
                                </a:rPr>
                                <m:t>−</m:t>
                              </m:r>
                              <m:r>
                                <a:rPr lang="en-US" b="0" i="1" smtClean="0">
                                  <a:latin typeface="Cambria Math" panose="02040503050406030204" pitchFamily="18" charset="0"/>
                                </a:rPr>
                                <m:t>𝑝</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𝑐𝑡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𝑐𝑡</m:t>
                          </m:r>
                        </m:sub>
                      </m:sSub>
                    </m:oMath>
                  </m:oMathPara>
                </a14:m>
                <a:endParaRPr lang="en-US" b="0"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0B7DCA61-0689-58B7-E0B1-579E3E76B938}"/>
                  </a:ext>
                </a:extLst>
              </p:cNvPr>
              <p:cNvSpPr>
                <a:spLocks noGrp="1" noRot="1" noChangeAspect="1" noMove="1" noResize="1" noEditPoints="1" noAdjustHandles="1" noChangeArrowheads="1" noChangeShapeType="1" noTextEdit="1"/>
              </p:cNvSpPr>
              <p:nvPr>
                <p:ph idx="1"/>
              </p:nvPr>
            </p:nvSpPr>
            <p:spPr>
              <a:blipFill>
                <a:blip r:embed="rId2"/>
                <a:stretch>
                  <a:fillRect l="-928" t="-2241"/>
                </a:stretch>
              </a:blipFill>
            </p:spPr>
            <p:txBody>
              <a:bodyPr/>
              <a:lstStyle/>
              <a:p>
                <a:r>
                  <a:rPr lang="en-US">
                    <a:noFill/>
                  </a:rPr>
                  <a:t> </a:t>
                </a:r>
              </a:p>
            </p:txBody>
          </p:sp>
        </mc:Fallback>
      </mc:AlternateContent>
    </p:spTree>
    <p:extLst>
      <p:ext uri="{BB962C8B-B14F-4D97-AF65-F5344CB8AC3E}">
        <p14:creationId xmlns:p14="http://schemas.microsoft.com/office/powerpoint/2010/main" val="202423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50FE-1FEE-79CD-EE1A-FC651356426C}"/>
              </a:ext>
            </a:extLst>
          </p:cNvPr>
          <p:cNvSpPr>
            <a:spLocks noGrp="1"/>
          </p:cNvSpPr>
          <p:nvPr>
            <p:ph type="title"/>
          </p:nvPr>
        </p:nvSpPr>
        <p:spPr/>
        <p:txBody>
          <a:bodyPr/>
          <a:lstStyle/>
          <a:p>
            <a:r>
              <a:rPr lang="en-US" dirty="0"/>
              <a:t>Identification Strategy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65EFEF-8239-83DA-601A-C3E4968F7179}"/>
                  </a:ext>
                </a:extLst>
              </p:cNvPr>
              <p:cNvSpPr>
                <a:spLocks noGrp="1"/>
              </p:cNvSpPr>
              <p:nvPr>
                <p:ph idx="1"/>
              </p:nvPr>
            </p:nvSpPr>
            <p:spPr>
              <a:xfrm>
                <a:off x="1679424" y="1690688"/>
                <a:ext cx="8833152" cy="4351338"/>
              </a:xfrm>
            </p:spPr>
            <p:txBody>
              <a:bodyPr/>
              <a:lstStyle/>
              <a:p>
                <a:pPr marR="0" indent="0" algn="ctr">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en-US" sz="1800" i="1" smtClean="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m:t>
                          </m:r>
                        </m:e>
                      </m:d>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b="0" i="1" smtClean="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𝑊</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π</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0</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λ</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𝑍</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𝑃</m:t>
                          </m:r>
                        </m:sup>
                        <m:e>
                          <m:sSubSup>
                            <m:sSubSup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Sup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𝑋</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up>
                          </m:sSubSup>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Ψ</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sub>
                          </m:sSub>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oMath>
                  </m:oMathPara>
                </a14:m>
                <a:endParaRPr lang="en-US" sz="1800" i="1" dirty="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endParaRPr>
              </a:p>
              <a:p>
                <a:pPr marR="0" indent="0" algn="ctr">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Angola</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r>
                            <a:rPr lang="ko-KR"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Qatar</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Iraq</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𝑍𝑖𝑚𝑏𝑎𝑏𝑤𝑒</m:t>
                          </m:r>
                        </m:sup>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μ</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𝟙</m:t>
                          </m:r>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Country</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e>
                          </m:d>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=1999</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2022</m:t>
                          </m:r>
                        </m:sup>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η</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𝟙</m:t>
                          </m:r>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Year</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𝑡</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e>
                          </m:d>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𝑣</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sub>
                      </m:sSub>
                    </m:oMath>
                  </m:oMathPara>
                </a14:m>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p>
                <a:pPr marR="0" indent="0" algn="ctr">
                  <a:lnSpc>
                    <a:spcPct val="115000"/>
                  </a:lnSpc>
                  <a:spcBef>
                    <a:spcPts val="0"/>
                  </a:spcBef>
                  <a:spcAft>
                    <a:spcPts val="0"/>
                  </a:spcAft>
                  <a:buNone/>
                </a:pPr>
                <a:r>
                  <a:rPr lang="en-US" sz="1800" dirty="0">
                    <a:solidFill>
                      <a:schemeClr val="tx1"/>
                    </a:solidFill>
                    <a:effectLst/>
                    <a:latin typeface="Garamond" panose="02020404030301010803" pitchFamily="18" charset="0"/>
                    <a:ea typeface="Malgun Gothic" panose="020B0503020000020004" pitchFamily="34" charset="-127"/>
                    <a:cs typeface="Garamond" panose="02020404030301010803" pitchFamily="18" charset="0"/>
                  </a:rPr>
                  <a:t> </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p>
                <a:pPr marR="0" indent="0" algn="ctr">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m:t>
                          </m:r>
                        </m:e>
                      </m:d>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b="0" i="1" smtClean="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𝑌</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β</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0</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δ</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𝑊</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𝑃</m:t>
                          </m:r>
                        </m:sup>
                        <m:e>
                          <m:sSubSup>
                            <m:sSubSup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SupPr>
                            <m:e>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𝑋</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up>
                          </m:sSubSup>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Ω</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𝑝</m:t>
                              </m:r>
                            </m:sub>
                          </m:sSub>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oMath>
                  </m:oMathPara>
                </a14:m>
                <a:endParaRPr lang="en-US" sz="1800" i="1" dirty="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endParaRPr>
              </a:p>
              <a:p>
                <a:pPr marR="0" indent="0" algn="ctr">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Angola</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r>
                            <a:rPr lang="ko-KR"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Qatar</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 </m:t>
                          </m:r>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Iraq</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𝑍𝑖𝑚𝑏𝑎𝑏𝑤𝑒</m:t>
                          </m:r>
                        </m:sup>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β</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𝟙</m:t>
                          </m:r>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Country</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𝑘</m:t>
                              </m:r>
                            </m:e>
                          </m:d>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nary>
                        <m:naryPr>
                          <m:chr m:val="∑"/>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=1999</m:t>
                          </m:r>
                        </m:sub>
                        <m:sup>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2022</m:t>
                          </m:r>
                        </m:sup>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γ</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𝟙</m:t>
                          </m:r>
                          <m:d>
                            <m:d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dPr>
                            <m:e>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nor/>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Year</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𝑡</m:t>
                                  </m:r>
                                </m:sub>
                              </m:s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𝑗</m:t>
                              </m:r>
                            </m:e>
                          </m:d>
                        </m:e>
                      </m:nary>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m:t>
                      </m:r>
                      <m:sSub>
                        <m:sSubPr>
                          <m:ctrlP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ctrlPr>
                        </m:sSubPr>
                        <m:e>
                          <m:r>
                            <m:rPr>
                              <m:sty m:val="p"/>
                            </m:rPr>
                            <a:rPr lang="en-US" sz="1800">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ϵ</m:t>
                          </m:r>
                        </m:e>
                        <m:sub>
                          <m:r>
                            <a:rPr lang="en-US" sz="1800" i="1">
                              <a:solidFill>
                                <a:schemeClr val="tx1"/>
                              </a:solidFill>
                              <a:effectLst/>
                              <a:latin typeface="Cambria Math" panose="02040503050406030204" pitchFamily="18" charset="0"/>
                              <a:ea typeface="Malgun Gothic" panose="020B0503020000020004" pitchFamily="34" charset="-127"/>
                              <a:cs typeface="Garamond" panose="02020404030301010803" pitchFamily="18" charset="0"/>
                            </a:rPr>
                            <m:t>𝑐𝑡</m:t>
                          </m:r>
                        </m:sub>
                      </m:sSub>
                    </m:oMath>
                  </m:oMathPara>
                </a14:m>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D065EFEF-8239-83DA-601A-C3E4968F7179}"/>
                  </a:ext>
                </a:extLst>
              </p:cNvPr>
              <p:cNvSpPr>
                <a:spLocks noGrp="1" noRot="1" noChangeAspect="1" noMove="1" noResize="1" noEditPoints="1" noAdjustHandles="1" noChangeArrowheads="1" noChangeShapeType="1" noTextEdit="1"/>
              </p:cNvSpPr>
              <p:nvPr>
                <p:ph idx="1"/>
              </p:nvPr>
            </p:nvSpPr>
            <p:spPr>
              <a:xfrm>
                <a:off x="1679424" y="1690688"/>
                <a:ext cx="8833152" cy="435133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55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0E68-1169-B226-B0C6-303E151E7D43}"/>
              </a:ext>
            </a:extLst>
          </p:cNvPr>
          <p:cNvSpPr>
            <a:spLocks noGrp="1"/>
          </p:cNvSpPr>
          <p:nvPr>
            <p:ph type="title"/>
          </p:nvPr>
        </p:nvSpPr>
        <p:spPr>
          <a:xfrm>
            <a:off x="517889" y="4883544"/>
            <a:ext cx="3876086" cy="1556907"/>
          </a:xfrm>
        </p:spPr>
        <p:txBody>
          <a:bodyPr anchor="ctr">
            <a:normAutofit/>
          </a:bodyPr>
          <a:lstStyle/>
          <a:p>
            <a:r>
              <a:rPr lang="en-US" sz="3200" dirty="0"/>
              <a:t>Assumptions for Identification - IV</a:t>
            </a:r>
          </a:p>
        </p:txBody>
      </p:sp>
      <p:sp>
        <p:nvSpPr>
          <p:cNvPr id="26" name="Rectangle 25">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 going up&#10;&#10;Description automatically generated">
            <a:extLst>
              <a:ext uri="{FF2B5EF4-FFF2-40B4-BE49-F238E27FC236}">
                <a16:creationId xmlns:a16="http://schemas.microsoft.com/office/drawing/2014/main" id="{02FC8C56-3DA3-91FD-BC44-AD03FA7FFE73}"/>
              </a:ext>
            </a:extLst>
          </p:cNvPr>
          <p:cNvPicPr>
            <a:picLocks noChangeAspect="1"/>
          </p:cNvPicPr>
          <p:nvPr/>
        </p:nvPicPr>
        <p:blipFill rotWithShape="1">
          <a:blip r:embed="rId2">
            <a:extLst>
              <a:ext uri="{28A0092B-C50C-407E-A947-70E740481C1C}">
                <a14:useLocalDpi xmlns:a14="http://schemas.microsoft.com/office/drawing/2010/main" val="0"/>
              </a:ext>
            </a:extLst>
          </a:blip>
          <a:srcRect l="-930" t="-2137" r="-3313" b="-2438"/>
          <a:stretch/>
        </p:blipFill>
        <p:spPr>
          <a:xfrm>
            <a:off x="2275099" y="121776"/>
            <a:ext cx="7641801" cy="4388842"/>
          </a:xfrm>
          <a:prstGeom prst="rect">
            <a:avLst/>
          </a:prstGeom>
        </p:spPr>
      </p:pic>
      <p:sp>
        <p:nvSpPr>
          <p:cNvPr id="30" name="Rectangle 29">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09975D-9FE8-125F-0EEE-833FAAC49206}"/>
                  </a:ext>
                </a:extLst>
              </p:cNvPr>
              <p:cNvSpPr>
                <a:spLocks noGrp="1"/>
              </p:cNvSpPr>
              <p:nvPr>
                <p:ph idx="1"/>
              </p:nvPr>
            </p:nvSpPr>
            <p:spPr>
              <a:xfrm>
                <a:off x="5162719" y="5033525"/>
                <a:ext cx="6801891" cy="1556907"/>
              </a:xfrm>
            </p:spPr>
            <p:txBody>
              <a:bodyPr anchor="ctr">
                <a:normAutofit fontScale="92500"/>
              </a:bodyPr>
              <a:lstStyle/>
              <a:p>
                <a:r>
                  <a:rPr lang="en-US" sz="1800" dirty="0"/>
                  <a:t>Relevance – </a:t>
                </a:r>
                <a14:m>
                  <m:oMath xmlns:m="http://schemas.openxmlformats.org/officeDocument/2006/math">
                    <m:r>
                      <a:rPr lang="en-US" sz="1800" i="1">
                        <a:latin typeface="Cambria Math" panose="02040503050406030204" pitchFamily="18" charset="0"/>
                      </a:rPr>
                      <m:t>𝔼</m:t>
                    </m:r>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𝑍</m:t>
                        </m:r>
                      </m:e>
                      <m:sub>
                        <m:r>
                          <a:rPr lang="en-US" sz="1800" b="0" i="1">
                            <a:latin typeface="Cambria Math" panose="02040503050406030204" pitchFamily="18" charset="0"/>
                          </a:rPr>
                          <m:t>𝑐𝑡</m:t>
                        </m:r>
                        <m:r>
                          <a:rPr lang="en-US" sz="1800" b="0" i="1">
                            <a:latin typeface="Cambria Math" panose="02040503050406030204" pitchFamily="18" charset="0"/>
                          </a:rPr>
                          <m:t>−1</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𝕏</m:t>
                        </m:r>
                      </m:e>
                      <m:sub>
                        <m:r>
                          <a:rPr lang="en-US" sz="1800" b="0" i="1">
                            <a:latin typeface="Cambria Math" panose="02040503050406030204" pitchFamily="18" charset="0"/>
                          </a:rPr>
                          <m:t>𝑐𝑡</m:t>
                        </m:r>
                      </m:sub>
                    </m:sSub>
                    <m:r>
                      <a:rPr lang="en-US" sz="1800" b="0" i="0">
                        <a:latin typeface="Cambria Math" panose="02040503050406030204" pitchFamily="18" charset="0"/>
                      </a:rPr>
                      <m:t>]</m:t>
                    </m:r>
                    <m:r>
                      <a:rPr lang="en-US" sz="1800" i="1">
                        <a:latin typeface="Cambria Math" panose="02040503050406030204" pitchFamily="18" charset="0"/>
                      </a:rPr>
                      <m:t>≠0</m:t>
                    </m:r>
                  </m:oMath>
                </a14:m>
                <a:endParaRPr lang="en-US" sz="1800" b="0" dirty="0"/>
              </a:p>
              <a:p>
                <a:r>
                  <a:rPr lang="en-US" sz="1800" b="0" dirty="0"/>
                  <a:t>Independence -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𝑐𝑡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𝑐𝑡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𝑊</m:t>
                        </m:r>
                      </m:e>
                      <m:sub>
                        <m:r>
                          <a:rPr lang="en-US" sz="1800" b="0" i="1" smtClean="0">
                            <a:latin typeface="Cambria Math" panose="02040503050406030204" pitchFamily="18" charset="0"/>
                          </a:rPr>
                          <m:t>𝑐𝑡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𝑐𝑡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𝑐𝑡</m:t>
                        </m:r>
                        <m:r>
                          <a:rPr lang="en-US" sz="1800" b="0" i="1" smtClean="0">
                            <a:latin typeface="Cambria Math" panose="02040503050406030204" pitchFamily="18" charset="0"/>
                          </a:rPr>
                          <m:t>−</m:t>
                        </m:r>
                        <m:r>
                          <a:rPr lang="en-US" sz="1800" b="0" i="1" smtClean="0">
                            <a:latin typeface="Cambria Math" panose="02040503050406030204" pitchFamily="18" charset="0"/>
                          </a:rPr>
                          <m:t>𝑃</m:t>
                        </m:r>
                      </m:sub>
                    </m:sSub>
                    <m:r>
                      <a:rPr lang="en-US" sz="1800" b="0" i="1" smtClean="0">
                        <a:latin typeface="Cambria Math" panose="02040503050406030204" pitchFamily="18" charset="0"/>
                      </a:rPr>
                      <m:t>,</m:t>
                    </m:r>
                    <m:r>
                      <a:rPr lang="en-US" sz="1800" b="0" i="1" smtClean="0">
                        <a:latin typeface="Cambria Math" panose="02040503050406030204" pitchFamily="18" charset="0"/>
                      </a:rPr>
                      <m:t>𝑌𝑒𝑎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𝐶𝑜𝑢𝑛𝑡𝑟</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𝑐</m:t>
                        </m:r>
                      </m:sub>
                    </m:sSub>
                  </m:oMath>
                </a14:m>
                <a:endParaRPr lang="en-US" sz="1800" b="0" dirty="0"/>
              </a:p>
              <a:p>
                <a:r>
                  <a:rPr lang="en-US" sz="1800" b="0" dirty="0"/>
                  <a:t>Exclusio</a:t>
                </a:r>
                <a:r>
                  <a:rPr lang="en-US" sz="1800" dirty="0"/>
                  <a:t>n - </a:t>
                </a:r>
                <a14:m>
                  <m:oMath xmlns:m="http://schemas.openxmlformats.org/officeDocument/2006/math">
                    <m:r>
                      <a:rPr lang="en-US" sz="1800" i="1" smtClean="0">
                        <a:latin typeface="Cambria Math" panose="02040503050406030204" pitchFamily="18" charset="0"/>
                      </a:rPr>
                      <m:t>𝔼</m:t>
                    </m:r>
                    <m:d>
                      <m:dPr>
                        <m:begChr m:val="["/>
                        <m:endChr m:val="]"/>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panose="02040503050406030204" pitchFamily="18" charset="0"/>
                              </a:rPr>
                              <m:t>𝑍</m:t>
                            </m:r>
                          </m:e>
                          <m:sub>
                            <m:r>
                              <a:rPr lang="en-US" sz="1800" b="0" i="1">
                                <a:latin typeface="Cambria Math" panose="02040503050406030204" pitchFamily="18" charset="0"/>
                              </a:rPr>
                              <m:t>𝑐𝑡</m:t>
                            </m:r>
                            <m:r>
                              <a:rPr lang="en-US" sz="1800" b="0" i="1">
                                <a:latin typeface="Cambria Math" panose="02040503050406030204" pitchFamily="18" charset="0"/>
                              </a:rPr>
                              <m:t>−1</m:t>
                            </m:r>
                          </m:sub>
                        </m:sSub>
                        <m:sSub>
                          <m:sSubPr>
                            <m:ctrlPr>
                              <a:rPr lang="en-US" sz="1800" b="0" i="0" smtClean="0">
                                <a:latin typeface="Cambria Math" panose="02040503050406030204" pitchFamily="18" charset="0"/>
                              </a:rPr>
                            </m:ctrlPr>
                          </m:sSubPr>
                          <m:e>
                            <m:r>
                              <m:rPr>
                                <m:sty m:val="p"/>
                              </m:rPr>
                              <a:rPr lang="en-US" sz="1800" b="0" i="0" smtClean="0">
                                <a:latin typeface="Cambria Math" panose="02040503050406030204" pitchFamily="18" charset="0"/>
                              </a:rPr>
                              <m:t>v</m:t>
                            </m:r>
                          </m:e>
                          <m:sub>
                            <m:r>
                              <m:rPr>
                                <m:sty m:val="p"/>
                              </m:rPr>
                              <a:rPr lang="en-US" sz="1800" b="0" i="0" smtClean="0">
                                <a:latin typeface="Cambria Math" panose="02040503050406030204" pitchFamily="18" charset="0"/>
                              </a:rPr>
                              <m:t>ct</m:t>
                            </m:r>
                          </m:sub>
                        </m:sSub>
                      </m:e>
                    </m:d>
                    <m:r>
                      <a:rPr lang="en-US" sz="1800" b="0" i="0" smtClean="0">
                        <a:latin typeface="Cambria Math" panose="02040503050406030204" pitchFamily="18" charset="0"/>
                      </a:rPr>
                      <m:t>=0</m:t>
                    </m:r>
                  </m:oMath>
                </a14:m>
                <a:endParaRPr lang="en-US" sz="1800" b="0" dirty="0"/>
              </a:p>
              <a:p>
                <a:r>
                  <a:rPr lang="en-US" sz="1800" dirty="0"/>
                  <a:t>Monotonicity</a:t>
                </a:r>
                <a:endParaRPr lang="en-US" sz="1800" b="0" dirty="0"/>
              </a:p>
              <a:p>
                <a:endParaRPr lang="en-US" sz="1800" dirty="0"/>
              </a:p>
            </p:txBody>
          </p:sp>
        </mc:Choice>
        <mc:Fallback>
          <p:sp>
            <p:nvSpPr>
              <p:cNvPr id="3" name="Content Placeholder 2">
                <a:extLst>
                  <a:ext uri="{FF2B5EF4-FFF2-40B4-BE49-F238E27FC236}">
                    <a16:creationId xmlns:a16="http://schemas.microsoft.com/office/drawing/2014/main" id="{8F09975D-9FE8-125F-0EEE-833FAAC49206}"/>
                  </a:ext>
                </a:extLst>
              </p:cNvPr>
              <p:cNvSpPr>
                <a:spLocks noGrp="1" noRot="1" noChangeAspect="1" noMove="1" noResize="1" noEditPoints="1" noAdjustHandles="1" noChangeArrowheads="1" noChangeShapeType="1" noTextEdit="1"/>
              </p:cNvSpPr>
              <p:nvPr>
                <p:ph idx="1"/>
              </p:nvPr>
            </p:nvSpPr>
            <p:spPr>
              <a:xfrm>
                <a:off x="5162719" y="5033525"/>
                <a:ext cx="6801891" cy="1556907"/>
              </a:xfrm>
              <a:blipFill>
                <a:blip r:embed="rId3"/>
                <a:stretch>
                  <a:fillRect l="-448" t="-9804"/>
                </a:stretch>
              </a:blipFill>
            </p:spPr>
            <p:txBody>
              <a:bodyPr/>
              <a:lstStyle/>
              <a:p>
                <a:r>
                  <a:rPr lang="en-US">
                    <a:noFill/>
                  </a:rPr>
                  <a:t> </a:t>
                </a:r>
              </a:p>
            </p:txBody>
          </p:sp>
        </mc:Fallback>
      </mc:AlternateContent>
    </p:spTree>
    <p:extLst>
      <p:ext uri="{BB962C8B-B14F-4D97-AF65-F5344CB8AC3E}">
        <p14:creationId xmlns:p14="http://schemas.microsoft.com/office/powerpoint/2010/main" val="3439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018B-9411-D6A5-760D-B4D71B972A39}"/>
              </a:ext>
            </a:extLst>
          </p:cNvPr>
          <p:cNvSpPr>
            <a:spLocks noGrp="1"/>
          </p:cNvSpPr>
          <p:nvPr>
            <p:ph type="title"/>
          </p:nvPr>
        </p:nvSpPr>
        <p:spPr/>
        <p:txBody>
          <a:bodyPr/>
          <a:lstStyle/>
          <a:p>
            <a:r>
              <a:rPr lang="en-US" dirty="0"/>
              <a:t>Assumptions for Identification - IV</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AD168B-09EE-95F3-15FA-76200ADDCDB2}"/>
                  </a:ext>
                </a:extLst>
              </p:cNvPr>
              <p:cNvSpPr>
                <a:spLocks noGrp="1"/>
              </p:cNvSpPr>
              <p:nvPr>
                <p:ph idx="1"/>
              </p:nvPr>
            </p:nvSpPr>
            <p:spPr>
              <a:xfrm>
                <a:off x="838200" y="1825624"/>
                <a:ext cx="10515600" cy="4962224"/>
              </a:xfrm>
            </p:spPr>
            <p:txBody>
              <a:bodyPr>
                <a:normAutofit/>
              </a:bodyPr>
              <a:lstStyle/>
              <a:p>
                <a:r>
                  <a:rPr lang="en-US" dirty="0"/>
                  <a:t>Monotonicity</a:t>
                </a:r>
              </a:p>
              <a:p>
                <a:pPr lvl="1"/>
                <a:r>
                  <a:rPr lang="en-US" dirty="0"/>
                  <a:t>Assume the (positive) trend between years since suffrage and women representation </a:t>
                </a:r>
                <a:r>
                  <a:rPr lang="en-US" b="1" dirty="0"/>
                  <a:t>does not reverse </a:t>
                </a:r>
                <a:r>
                  <a:rPr lang="en-US" dirty="0"/>
                  <a:t>within each country.</a:t>
                </a:r>
              </a:p>
              <a:p>
                <a:pPr lvl="2"/>
                <a:r>
                  <a:rPr lang="en-US" dirty="0"/>
                  <a:t>Assume that trends that do reverse are explainable by covariates and fixed effects</a:t>
                </a:r>
              </a:p>
              <a:p>
                <a:r>
                  <a:rPr lang="en-US" dirty="0"/>
                  <a:t>Exclusion</a:t>
                </a:r>
              </a:p>
              <a:p>
                <a:pPr lvl="1"/>
                <a:r>
                  <a:rPr lang="en-US" dirty="0"/>
                  <a:t>Unobserved interactions between when suffrage was given and carbon-emissions</a:t>
                </a:r>
              </a:p>
              <a:p>
                <a:r>
                  <a:rPr lang="en-US" dirty="0"/>
                  <a:t>Independence</a:t>
                </a:r>
              </a:p>
              <a:p>
                <a:pPr lvl="1"/>
                <a:r>
                  <a:rPr lang="en-US" dirty="0"/>
                  <a:t>Concerns of colonial occupation</a:t>
                </a:r>
              </a:p>
              <a:p>
                <a:pPr lvl="1"/>
                <a:r>
                  <a:rPr lang="en-US" dirty="0"/>
                  <a:t>Strong parallel trends assumption</a:t>
                </a:r>
              </a:p>
              <a:p>
                <a:pPr lvl="2"/>
                <a:r>
                  <a:rPr lang="en-US" dirty="0"/>
                  <a:t>Once instrument is ‘randomly’ assigned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for a country </a:t>
                </a:r>
                <a:r>
                  <a:rPr lang="en-US" i="1" dirty="0"/>
                  <a:t>c</a:t>
                </a:r>
                <a:r>
                  <a:rPr lang="en-US" dirty="0"/>
                  <a:t>, it follows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𝑐𝑡</m:t>
                        </m:r>
                        <m:r>
                          <a:rPr lang="en-US" b="0" i="1" smtClean="0">
                            <a:latin typeface="Cambria Math" panose="02040503050406030204" pitchFamily="18" charset="0"/>
                          </a:rPr>
                          <m:t>−1</m:t>
                        </m:r>
                      </m:sub>
                    </m:sSub>
                  </m:oMath>
                </a14:m>
                <a:r>
                  <a:rPr lang="en-US" dirty="0"/>
                  <a:t> is completely dependent upon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m:t>
                    </m:r>
                  </m:oMath>
                </a14:m>
                <a:r>
                  <a:rPr lang="en-US" dirty="0"/>
                  <a:t> (non-serial correlation within the instrument).</a:t>
                </a:r>
              </a:p>
            </p:txBody>
          </p:sp>
        </mc:Choice>
        <mc:Fallback>
          <p:sp>
            <p:nvSpPr>
              <p:cNvPr id="3" name="Content Placeholder 2">
                <a:extLst>
                  <a:ext uri="{FF2B5EF4-FFF2-40B4-BE49-F238E27FC236}">
                    <a16:creationId xmlns:a16="http://schemas.microsoft.com/office/drawing/2014/main" id="{A9AD168B-09EE-95F3-15FA-76200ADDCDB2}"/>
                  </a:ext>
                </a:extLst>
              </p:cNvPr>
              <p:cNvSpPr>
                <a:spLocks noGrp="1" noRot="1" noChangeAspect="1" noMove="1" noResize="1" noEditPoints="1" noAdjustHandles="1" noChangeArrowheads="1" noChangeShapeType="1" noTextEdit="1"/>
              </p:cNvSpPr>
              <p:nvPr>
                <p:ph idx="1"/>
              </p:nvPr>
            </p:nvSpPr>
            <p:spPr>
              <a:xfrm>
                <a:off x="838200" y="1825624"/>
                <a:ext cx="10515600" cy="4962224"/>
              </a:xfrm>
              <a:blipFill>
                <a:blip r:embed="rId2"/>
                <a:stretch>
                  <a:fillRect l="-1043" t="-2211" r="-754" b="-1966"/>
                </a:stretch>
              </a:blipFill>
            </p:spPr>
            <p:txBody>
              <a:bodyPr/>
              <a:lstStyle/>
              <a:p>
                <a:r>
                  <a:rPr lang="en-US">
                    <a:noFill/>
                  </a:rPr>
                  <a:t> </a:t>
                </a:r>
              </a:p>
            </p:txBody>
          </p:sp>
        </mc:Fallback>
      </mc:AlternateContent>
    </p:spTree>
    <p:extLst>
      <p:ext uri="{BB962C8B-B14F-4D97-AF65-F5344CB8AC3E}">
        <p14:creationId xmlns:p14="http://schemas.microsoft.com/office/powerpoint/2010/main" val="209058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A335-CA21-CC3D-F9EE-51443361A6AD}"/>
              </a:ext>
            </a:extLst>
          </p:cNvPr>
          <p:cNvSpPr>
            <a:spLocks noGrp="1"/>
          </p:cNvSpPr>
          <p:nvPr>
            <p:ph type="title"/>
          </p:nvPr>
        </p:nvSpPr>
        <p:spPr/>
        <p:txBody>
          <a:bodyPr/>
          <a:lstStyle/>
          <a:p>
            <a:r>
              <a:rPr lang="en-US" dirty="0"/>
              <a:t>Assumptions for Identification - </a:t>
            </a:r>
            <a:r>
              <a:rPr lang="en-US" dirty="0" err="1"/>
              <a:t>DiD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96CD44-AEA6-A9D8-3833-E49C3840E48A}"/>
                  </a:ext>
                </a:extLst>
              </p:cNvPr>
              <p:cNvSpPr>
                <a:spLocks noGrp="1"/>
              </p:cNvSpPr>
              <p:nvPr>
                <p:ph idx="1"/>
              </p:nvPr>
            </p:nvSpPr>
            <p:spPr/>
            <p:txBody>
              <a:bodyPr>
                <a:normAutofit lnSpcReduction="10000"/>
              </a:bodyPr>
              <a:lstStyle/>
              <a:p>
                <a:r>
                  <a:rPr lang="en-US" dirty="0"/>
                  <a:t>No unobserved heterogeneity assumption is met if the exclusion assumption is qualified for IV</a:t>
                </a:r>
              </a:p>
              <a:p>
                <a:r>
                  <a:rPr lang="en-US" dirty="0"/>
                  <a:t>In the absence of more (or less) women being elected </a:t>
                </a:r>
                <a:r>
                  <a:rPr lang="en-US" dirty="0">
                    <a:highlight>
                      <a:srgbClr val="FFFF00"/>
                    </a:highlight>
                  </a:rPr>
                  <a:t>conditioned on the proportion of women elected being influenced by the instrument of years since suffrage was granted in the country</a:t>
                </a:r>
                <a:r>
                  <a:rPr lang="en-US" dirty="0"/>
                  <a:t>, I assume the total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emissions per capita for each country would have followed the same trend over time as the other countries that did not elect more (or less) women in national legislatures at that specific time.</a:t>
                </a:r>
              </a:p>
              <a:p>
                <a:r>
                  <a:rPr lang="en-US" dirty="0"/>
                  <a:t>If these assumptions hold, the </a:t>
                </a:r>
                <a:r>
                  <a:rPr lang="en-US" dirty="0" err="1"/>
                  <a:t>estimand</a:t>
                </a:r>
                <a:r>
                  <a:rPr lang="en-US" dirty="0"/>
                  <a:t> for </a:t>
                </a:r>
                <a14:m>
                  <m:oMath xmlns:m="http://schemas.openxmlformats.org/officeDocument/2006/math">
                    <m:r>
                      <a:rPr lang="en-US" b="0" i="1" smtClean="0">
                        <a:latin typeface="Cambria Math" panose="02040503050406030204" pitchFamily="18" charset="0"/>
                      </a:rPr>
                      <m:t>𝛿</m:t>
                    </m:r>
                  </m:oMath>
                </a14:m>
                <a:r>
                  <a:rPr lang="en-US" dirty="0"/>
                  <a:t> applies to countries that are most influenced by the instrument</a:t>
                </a:r>
              </a:p>
            </p:txBody>
          </p:sp>
        </mc:Choice>
        <mc:Fallback>
          <p:sp>
            <p:nvSpPr>
              <p:cNvPr id="3" name="Content Placeholder 2">
                <a:extLst>
                  <a:ext uri="{FF2B5EF4-FFF2-40B4-BE49-F238E27FC236}">
                    <a16:creationId xmlns:a16="http://schemas.microsoft.com/office/drawing/2014/main" id="{F996CD44-AEA6-A9D8-3833-E49C3840E48A}"/>
                  </a:ext>
                </a:extLst>
              </p:cNvPr>
              <p:cNvSpPr>
                <a:spLocks noGrp="1" noRot="1" noChangeAspect="1" noMove="1" noResize="1" noEditPoints="1" noAdjustHandles="1" noChangeArrowheads="1" noChangeShapeType="1" noTextEdit="1"/>
              </p:cNvSpPr>
              <p:nvPr>
                <p:ph idx="1"/>
              </p:nvPr>
            </p:nvSpPr>
            <p:spPr>
              <a:blipFill>
                <a:blip r:embed="rId2"/>
                <a:stretch>
                  <a:fillRect l="-1043" t="-3221" r="-232"/>
                </a:stretch>
              </a:blipFill>
            </p:spPr>
            <p:txBody>
              <a:bodyPr/>
              <a:lstStyle/>
              <a:p>
                <a:r>
                  <a:rPr lang="en-US">
                    <a:noFill/>
                  </a:rPr>
                  <a:t> </a:t>
                </a:r>
              </a:p>
            </p:txBody>
          </p:sp>
        </mc:Fallback>
      </mc:AlternateContent>
    </p:spTree>
    <p:extLst>
      <p:ext uri="{BB962C8B-B14F-4D97-AF65-F5344CB8AC3E}">
        <p14:creationId xmlns:p14="http://schemas.microsoft.com/office/powerpoint/2010/main" val="339639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C474B-9D25-FAB2-BCD7-99DFC30F3171}"/>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Regression Results</a:t>
            </a:r>
          </a:p>
        </p:txBody>
      </p:sp>
      <p:grpSp>
        <p:nvGrpSpPr>
          <p:cNvPr id="59" name="Group 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3E3EF056-D0D6-D36A-26B2-30FF04B727AB}"/>
                  </a:ext>
                </a:extLst>
              </p:cNvPr>
              <p:cNvGraphicFramePr>
                <a:graphicFrameLocks noGrp="1"/>
              </p:cNvGraphicFramePr>
              <p:nvPr>
                <p:extLst>
                  <p:ext uri="{D42A27DB-BD31-4B8C-83A1-F6EECF244321}">
                    <p14:modId xmlns:p14="http://schemas.microsoft.com/office/powerpoint/2010/main" val="1144512746"/>
                  </p:ext>
                </p:extLst>
              </p:nvPr>
            </p:nvGraphicFramePr>
            <p:xfrm>
              <a:off x="6113940" y="666728"/>
              <a:ext cx="5153105" cy="5465798"/>
            </p:xfrm>
            <a:graphic>
              <a:graphicData uri="http://schemas.openxmlformats.org/drawingml/2006/table">
                <a:tbl>
                  <a:tblPr firstRow="1" bandRow="1">
                    <a:noFill/>
                  </a:tblPr>
                  <a:tblGrid>
                    <a:gridCol w="1399285">
                      <a:extLst>
                        <a:ext uri="{9D8B030D-6E8A-4147-A177-3AD203B41FA5}">
                          <a16:colId xmlns:a16="http://schemas.microsoft.com/office/drawing/2014/main" val="1303410526"/>
                        </a:ext>
                      </a:extLst>
                    </a:gridCol>
                    <a:gridCol w="3753820">
                      <a:extLst>
                        <a:ext uri="{9D8B030D-6E8A-4147-A177-3AD203B41FA5}">
                          <a16:colId xmlns:a16="http://schemas.microsoft.com/office/drawing/2014/main" val="862489864"/>
                        </a:ext>
                      </a:extLst>
                    </a:gridCol>
                  </a:tblGrid>
                  <a:tr h="740614">
                    <a:tc>
                      <a:txBody>
                        <a:bodyPr/>
                        <a:lstStyle/>
                        <a:p>
                          <a:pPr fontAlgn="b"/>
                          <a:br>
                            <a:rPr lang="en-US" sz="1600" b="0" cap="all" spc="150">
                              <a:solidFill>
                                <a:schemeClr val="lt1"/>
                              </a:solidFill>
                              <a:effectLst/>
                            </a:rPr>
                          </a:br>
                          <a:endParaRPr lang="en-US" sz="1600" b="0" cap="all" spc="150">
                            <a:solidFill>
                              <a:schemeClr val="lt1"/>
                            </a:solidFill>
                            <a:effectLst/>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1600" b="0" cap="all" spc="150">
                              <a:solidFill>
                                <a:schemeClr val="lt1"/>
                              </a:solidFill>
                              <a:effectLst/>
                            </a:rPr>
                            <a:t>Effect on CO₂ Emissions (Gigatons per Capita)</a:t>
                          </a:r>
                          <a:endParaRPr lang="en-US" sz="1600" b="0" cap="all" spc="150">
                            <a:solidFill>
                              <a:schemeClr val="lt1"/>
                            </a:solidFill>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779358566"/>
                      </a:ext>
                    </a:extLst>
                  </a:tr>
                  <a:tr h="434219">
                    <a:tc>
                      <a:txBody>
                        <a:bodyPr/>
                        <a:lstStyle/>
                        <a:p>
                          <a:pPr fontAlgn="base"/>
                          <a14:m>
                            <m:oMathPara xmlns:m="http://schemas.openxmlformats.org/officeDocument/2006/math">
                              <m:oMathParaPr>
                                <m:jc m:val="centerGroup"/>
                              </m:oMathParaPr>
                              <m:oMath xmlns:m="http://schemas.openxmlformats.org/officeDocument/2006/math">
                                <m:r>
                                  <m:rPr>
                                    <m:sty m:val="p"/>
                                  </m:rPr>
                                  <a:rPr lang="en-US" sz="1300" b="0" i="1" cap="none" spc="0" smtClean="0">
                                    <a:solidFill>
                                      <a:schemeClr val="tx1"/>
                                    </a:solidFill>
                                    <a:effectLst/>
                                    <a:latin typeface="Cambria Math" panose="02040503050406030204" pitchFamily="18" charset="0"/>
                                  </a:rPr>
                                  <m:t>δ</m:t>
                                </m:r>
                              </m:oMath>
                            </m:oMathPara>
                          </a14:m>
                          <a:endParaRPr lang="en-US" sz="1300" b="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-107.8*** [-164.3, -51.43]</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70156397"/>
                      </a:ext>
                    </a:extLst>
                  </a:tr>
                  <a:tr h="817213">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sz="1300" b="0" i="1" cap="none" spc="0">
                            <a:solidFill>
                              <a:schemeClr val="tx1"/>
                            </a:solidFill>
                            <a:effectLst/>
                            <a:latin typeface="Cambria Math" panose="020405030504060302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−2</m:t>
                                    </m:r>
                                  </m:sub>
                                </m:sSub>
                              </m:oMath>
                            </m:oMathPara>
                          </a14:m>
                          <a:endParaRPr lang="en-US" sz="1300" cap="none" spc="0">
                            <a:solidFill>
                              <a:schemeClr val="tx1"/>
                            </a:solidFill>
                            <a:effectLst/>
                          </a:endParaRPr>
                        </a:p>
                        <a:p>
                          <a:pPr fontAlgn="base"/>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2.925* [0.305, 5.545]</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803049"/>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−3</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-0.653 [-2.293, 0.987]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5481196"/>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−4</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a:solidFill>
                                <a:schemeClr val="tx1"/>
                              </a:solidFill>
                              <a:effectLst/>
                            </a:rPr>
                            <a:t>0.328 [-0.908,1.564]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8093579"/>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𝐺𝐷</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𝑃</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−5</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0.770 [-0.908, 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0915192"/>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−2</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-32.77 [-72.56, 7.017]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04359876"/>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−3</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29.63 [-7.546, 66.80]</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6358500"/>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−4</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-0.869 [-24.47, 22.73]</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0750415"/>
                      </a:ext>
                    </a:extLst>
                  </a:tr>
                  <a:tr h="434219">
                    <a:tc>
                      <a:txBody>
                        <a:bodyPr/>
                        <a:lstStyle/>
                        <a:p>
                          <a:pPr fontAlgn="base"/>
                          <a14:m>
                            <m:oMathPara xmlns:m="http://schemas.openxmlformats.org/officeDocument/2006/math">
                              <m:oMathParaPr>
                                <m:jc m:val="centerGroup"/>
                              </m:oMathParaPr>
                              <m:oMath xmlns:m="http://schemas.openxmlformats.org/officeDocument/2006/math">
                                <m:r>
                                  <a:rPr lang="en-US" sz="1300" b="0" i="1" cap="none" spc="0" smtClean="0">
                                    <a:solidFill>
                                      <a:schemeClr val="tx1"/>
                                    </a:solidFill>
                                    <a:effectLst/>
                                    <a:latin typeface="Cambria Math" panose="02040503050406030204" pitchFamily="18" charset="0"/>
                                  </a:rPr>
                                  <m:t>𝑃𝑜𝑝𝑢𝑙𝑎𝑡𝑖𝑜</m:t>
                                </m:r>
                                <m:sSub>
                                  <m:sSubPr>
                                    <m:ctrlPr>
                                      <a:rPr lang="en-US" sz="1300" b="0" i="1" cap="none" spc="0" smtClean="0">
                                        <a:solidFill>
                                          <a:schemeClr val="tx1"/>
                                        </a:solidFill>
                                        <a:effectLst/>
                                        <a:latin typeface="Cambria Math" panose="02040503050406030204" pitchFamily="18" charset="0"/>
                                      </a:rPr>
                                    </m:ctrlPr>
                                  </m:sSubPr>
                                  <m:e>
                                    <m:r>
                                      <a:rPr lang="en-US" sz="1300" b="0" i="1" cap="none" spc="0" smtClean="0">
                                        <a:solidFill>
                                          <a:schemeClr val="tx1"/>
                                        </a:solidFill>
                                        <a:effectLst/>
                                        <a:latin typeface="Cambria Math" panose="02040503050406030204" pitchFamily="18" charset="0"/>
                                      </a:rPr>
                                      <m:t>𝑛</m:t>
                                    </m:r>
                                  </m:e>
                                  <m:sub>
                                    <m:r>
                                      <a:rPr lang="en-US" sz="1300" b="0" i="1" cap="none" spc="0" smtClean="0">
                                        <a:solidFill>
                                          <a:schemeClr val="tx1"/>
                                        </a:solidFill>
                                        <a:effectLst/>
                                        <a:latin typeface="Cambria Math" panose="02040503050406030204" pitchFamily="18" charset="0"/>
                                      </a:rPr>
                                      <m:t>𝑐𝑡</m:t>
                                    </m:r>
                                    <m:r>
                                      <a:rPr lang="en-US" sz="1300" b="0" i="1" cap="none" spc="0" smtClean="0">
                                        <a:solidFill>
                                          <a:schemeClr val="tx1"/>
                                        </a:solidFill>
                                        <a:effectLst/>
                                        <a:latin typeface="Cambria Math" panose="02040503050406030204" pitchFamily="18" charset="0"/>
                                      </a:rPr>
                                      <m:t>−5</m:t>
                                    </m:r>
                                  </m:sub>
                                </m:sSub>
                              </m:oMath>
                            </m:oMathPara>
                          </a14:m>
                          <a:endParaRPr lang="en-US" sz="1300" cap="none" spc="0">
                            <a:solidFill>
                              <a:schemeClr val="tx1"/>
                            </a:solidFill>
                            <a:effectLst/>
                          </a:endParaRP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-6.992 [-25.07, 11.08]</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68656667"/>
                      </a:ext>
                    </a:extLst>
                  </a:tr>
                  <a:tr h="434219">
                    <a:tc>
                      <a:txBody>
                        <a:bodyPr/>
                        <a:lstStyle/>
                        <a:p>
                          <a:pPr algn="ctr" fontAlgn="base"/>
                          <a:r>
                            <a:rPr lang="en-US" sz="1300" cap="none" spc="0">
                              <a:solidFill>
                                <a:schemeClr val="tx1"/>
                              </a:solidFill>
                              <a:effectLst/>
                            </a:rPr>
                            <a:t>N</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a:solidFill>
                                <a:schemeClr val="tx1"/>
                              </a:solidFill>
                              <a:effectLst/>
                            </a:rPr>
                            <a:t>1499</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6253188"/>
                      </a:ext>
                    </a:extLst>
                  </a:tr>
                </a:tbl>
              </a:graphicData>
            </a:graphic>
          </p:graphicFrame>
        </mc:Choice>
        <mc:Fallback>
          <p:graphicFrame>
            <p:nvGraphicFramePr>
              <p:cNvPr id="5" name="Table 4">
                <a:extLst>
                  <a:ext uri="{FF2B5EF4-FFF2-40B4-BE49-F238E27FC236}">
                    <a16:creationId xmlns:a16="http://schemas.microsoft.com/office/drawing/2014/main" id="{3E3EF056-D0D6-D36A-26B2-30FF04B727AB}"/>
                  </a:ext>
                </a:extLst>
              </p:cNvPr>
              <p:cNvGraphicFramePr>
                <a:graphicFrameLocks noGrp="1"/>
              </p:cNvGraphicFramePr>
              <p:nvPr>
                <p:extLst>
                  <p:ext uri="{D42A27DB-BD31-4B8C-83A1-F6EECF244321}">
                    <p14:modId xmlns:p14="http://schemas.microsoft.com/office/powerpoint/2010/main" val="1144512746"/>
                  </p:ext>
                </p:extLst>
              </p:nvPr>
            </p:nvGraphicFramePr>
            <p:xfrm>
              <a:off x="6113940" y="666728"/>
              <a:ext cx="5153105" cy="5465798"/>
            </p:xfrm>
            <a:graphic>
              <a:graphicData uri="http://schemas.openxmlformats.org/drawingml/2006/table">
                <a:tbl>
                  <a:tblPr firstRow="1" bandRow="1">
                    <a:noFill/>
                  </a:tblPr>
                  <a:tblGrid>
                    <a:gridCol w="1399285">
                      <a:extLst>
                        <a:ext uri="{9D8B030D-6E8A-4147-A177-3AD203B41FA5}">
                          <a16:colId xmlns:a16="http://schemas.microsoft.com/office/drawing/2014/main" val="1303410526"/>
                        </a:ext>
                      </a:extLst>
                    </a:gridCol>
                    <a:gridCol w="3753820">
                      <a:extLst>
                        <a:ext uri="{9D8B030D-6E8A-4147-A177-3AD203B41FA5}">
                          <a16:colId xmlns:a16="http://schemas.microsoft.com/office/drawing/2014/main" val="862489864"/>
                        </a:ext>
                      </a:extLst>
                    </a:gridCol>
                  </a:tblGrid>
                  <a:tr h="740614">
                    <a:tc>
                      <a:txBody>
                        <a:bodyPr/>
                        <a:lstStyle/>
                        <a:p>
                          <a:pPr fontAlgn="b"/>
                          <a:br>
                            <a:rPr lang="en-US" sz="1600" b="0" cap="all" spc="150">
                              <a:solidFill>
                                <a:schemeClr val="lt1"/>
                              </a:solidFill>
                              <a:effectLst/>
                            </a:rPr>
                          </a:br>
                          <a:endParaRPr lang="en-US" sz="1600" b="0" cap="all" spc="150">
                            <a:solidFill>
                              <a:schemeClr val="lt1"/>
                            </a:solidFill>
                            <a:effectLst/>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1600" b="0" cap="all" spc="150">
                              <a:solidFill>
                                <a:schemeClr val="lt1"/>
                              </a:solidFill>
                              <a:effectLst/>
                            </a:rPr>
                            <a:t>Effect on CO₂ Emissions (Gigatons per Capita)</a:t>
                          </a:r>
                          <a:endParaRPr lang="en-US" sz="1600" b="0" cap="all" spc="150">
                            <a:solidFill>
                              <a:schemeClr val="lt1"/>
                            </a:solidFill>
                          </a:endParaRPr>
                        </a:p>
                      </a:txBody>
                      <a:tcPr marL="98381" marR="98381" marT="98381" marB="98381"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77935856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71831" r="-268261" b="-991549"/>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-107.8*** [-164.3, -51.43]</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70156397"/>
                      </a:ext>
                    </a:extLst>
                  </a:tr>
                  <a:tr h="817213">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44030" r="-268261" b="-425373"/>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2.925* [0.305, 5.545]</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803049"/>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460563" r="-268261" b="-702817"/>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-0.653 [-2.293, 0.987]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548119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560563" r="-268261" b="-602817"/>
                          </a:stretch>
                        </a:blipFill>
                      </a:tcPr>
                    </a:tc>
                    <a:tc>
                      <a:txBody>
                        <a:bodyPr/>
                        <a:lstStyle/>
                        <a:p>
                          <a:pPr fontAlgn="base"/>
                          <a:r>
                            <a:rPr lang="en-US" sz="1300" cap="none" spc="0">
                              <a:solidFill>
                                <a:schemeClr val="tx1"/>
                              </a:solidFill>
                              <a:effectLst/>
                            </a:rPr>
                            <a:t>0.328 [-0.908,1.564]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8093579"/>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651389" r="-268261" b="-494444"/>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0.770 [-0.908, 1.564]</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0915192"/>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761972" r="-268261" b="-4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-32.77 [-72.56, 7.017]</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04359876"/>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861972" r="-268261" b="-3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29.63 [-7.546, 66.80]</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6358500"/>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961972" r="-268261" b="-201408"/>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-0.869 [-24.47, 22.73]</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60750415"/>
                      </a:ext>
                    </a:extLst>
                  </a:tr>
                  <a:tr h="434219">
                    <a:tc>
                      <a:txBody>
                        <a:bodyPr/>
                        <a:lstStyle/>
                        <a:p>
                          <a:endParaRPr lang="en-US"/>
                        </a:p>
                      </a:txBody>
                      <a:tcPr marL="98381" marR="98381" marT="98381" marB="98381" anchor="ctr">
                        <a:lnL w="12700" cmpd="sng">
                          <a:noFill/>
                          <a:prstDash val="solid"/>
                        </a:lnL>
                        <a:lnR w="12700" cmpd="sng">
                          <a:noFill/>
                          <a:prstDash val="solid"/>
                        </a:lnR>
                        <a:lnT w="12700" cmpd="sng">
                          <a:noFill/>
                          <a:prstDash val="solid"/>
                        </a:lnT>
                        <a:lnB w="12700" cmpd="sng">
                          <a:noFill/>
                          <a:prstDash val="solid"/>
                        </a:lnB>
                        <a:blipFill>
                          <a:blip r:embed="rId2"/>
                          <a:stretch>
                            <a:fillRect t="-1047222" r="-268261" b="-98611"/>
                          </a:stretch>
                        </a:blip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-6.992 [-25.07, 11.08]</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68656667"/>
                      </a:ext>
                    </a:extLst>
                  </a:tr>
                  <a:tr h="434219">
                    <a:tc>
                      <a:txBody>
                        <a:bodyPr/>
                        <a:lstStyle/>
                        <a:p>
                          <a:pPr algn="ctr" fontAlgn="base"/>
                          <a:r>
                            <a:rPr lang="en-US" sz="1300" cap="none" spc="0">
                              <a:solidFill>
                                <a:schemeClr val="tx1"/>
                              </a:solidFill>
                              <a:effectLst/>
                            </a:rPr>
                            <a:t>N</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300" cap="none" spc="0">
                              <a:solidFill>
                                <a:schemeClr val="tx1"/>
                              </a:solidFill>
                              <a:effectLst/>
                            </a:rPr>
                            <a:t>1499</a:t>
                          </a:r>
                        </a:p>
                      </a:txBody>
                      <a:tcPr marL="98381" marR="98381" marT="98381" marB="9838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6253188"/>
                      </a:ext>
                    </a:extLst>
                  </a:tr>
                </a:tbl>
              </a:graphicData>
            </a:graphic>
          </p:graphicFrame>
        </mc:Fallback>
      </mc:AlternateContent>
    </p:spTree>
    <p:extLst>
      <p:ext uri="{BB962C8B-B14F-4D97-AF65-F5344CB8AC3E}">
        <p14:creationId xmlns:p14="http://schemas.microsoft.com/office/powerpoint/2010/main" val="183837678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5F51"/>
      </a:dk2>
      <a:lt2>
        <a:srgbClr val="E2DFCC"/>
      </a:lt2>
      <a:accent1>
        <a:srgbClr val="99CB38"/>
      </a:accent1>
      <a:accent2>
        <a:srgbClr val="44CCAA"/>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87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0135D26-C789-4F7C-98A0-302012309E1E}">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0A0766C-37C6-4309-9FEF-5BE028AD2B26}">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614</TotalTime>
  <Words>694</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Century Gothic</vt:lpstr>
      <vt:lpstr>Garamond</vt:lpstr>
      <vt:lpstr>Palatino Linotype</vt:lpstr>
      <vt:lpstr>Office Theme</vt:lpstr>
      <vt:lpstr>Closing the Gender Gap in Climate</vt:lpstr>
      <vt:lpstr>Background &amp; Motivation</vt:lpstr>
      <vt:lpstr>Background &amp; Motivation</vt:lpstr>
      <vt:lpstr>Identification Strategy</vt:lpstr>
      <vt:lpstr>Identification Strategy</vt:lpstr>
      <vt:lpstr>Assumptions for Identification - IV</vt:lpstr>
      <vt:lpstr>Assumptions for Identification - IV</vt:lpstr>
      <vt:lpstr>Assumptions for Identification - DiD</vt:lpstr>
      <vt:lpstr>Regression Results</vt:lpstr>
      <vt:lpstr>Placebo Regression</vt:lpstr>
      <vt:lpstr>Placebo Regression Results</vt:lpstr>
      <vt:lpstr>Economic Implications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Closing the Gender Gap in Climate</dc:title>
  <dc:creator>Sam Lee</dc:creator>
  <cp:lastModifiedBy>Sam Lee</cp:lastModifiedBy>
  <cp:revision>47</cp:revision>
  <dcterms:created xsi:type="dcterms:W3CDTF">2024-04-12T22:34:02Z</dcterms:created>
  <dcterms:modified xsi:type="dcterms:W3CDTF">2024-04-13T09:11:30Z</dcterms:modified>
</cp:coreProperties>
</file>