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57" r:id="rId6"/>
    <p:sldLayoutId id="2147483953" r:id="rId7"/>
    <p:sldLayoutId id="2147483954" r:id="rId8"/>
    <p:sldLayoutId id="2147483955" r:id="rId9"/>
    <p:sldLayoutId id="2147483956" r:id="rId10"/>
    <p:sldLayoutId id="21474839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Cluster-Robust Variance Estimators for 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Theory and Application in Assessing the Impact of Gender Representation on Carbon Emissions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Sam Lee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04/15/2024</a:t>
            </a:r>
          </a:p>
        </p:txBody>
      </p:sp>
      <p:pic>
        <p:nvPicPr>
          <p:cNvPr id="13" name="Picture 12" descr="A person standing in water with a stick and a train in the background&#10;&#10;Description automatically generated">
            <a:extLst>
              <a:ext uri="{FF2B5EF4-FFF2-40B4-BE49-F238E27FC236}">
                <a16:creationId xmlns:a16="http://schemas.microsoft.com/office/drawing/2014/main" id="{58995EA0-D4F3-8AE6-A192-DE624A847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5759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3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139865" y="229482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167BE-549B-E4C7-64A0-A01502B74922}"/>
              </a:ext>
            </a:extLst>
          </p:cNvPr>
          <p:cNvSpPr/>
          <p:nvPr/>
        </p:nvSpPr>
        <p:spPr>
          <a:xfrm>
            <a:off x="5334489" y="4486834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/>
          <p:nvPr/>
        </p:nvCxnSpPr>
        <p:spPr>
          <a:xfrm flipV="1">
            <a:off x="946245" y="2684060"/>
            <a:ext cx="3193620" cy="216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013C1-1F46-7B07-4E78-4FF9C973C9D5}"/>
              </a:ext>
            </a:extLst>
          </p:cNvPr>
          <p:cNvCxnSpPr/>
          <p:nvPr/>
        </p:nvCxnSpPr>
        <p:spPr>
          <a:xfrm>
            <a:off x="946245" y="4919292"/>
            <a:ext cx="438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154409" y="4915667"/>
            <a:ext cx="157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Endogenous Treatment</a:t>
            </a:r>
          </a:p>
        </p:txBody>
      </p:sp>
    </p:spTree>
    <p:extLst>
      <p:ext uri="{BB962C8B-B14F-4D97-AF65-F5344CB8AC3E}">
        <p14:creationId xmlns:p14="http://schemas.microsoft.com/office/powerpoint/2010/main" val="30544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5532338" y="228116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 flipV="1">
            <a:off x="6150592" y="1594075"/>
            <a:ext cx="2449338" cy="78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8529256" y="1231322"/>
            <a:ext cx="246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Instrumental Variable – Years Since Country was Granted Suffrage</a:t>
            </a:r>
          </a:p>
        </p:txBody>
      </p:sp>
    </p:spTree>
    <p:extLst>
      <p:ext uri="{BB962C8B-B14F-4D97-AF65-F5344CB8AC3E}">
        <p14:creationId xmlns:p14="http://schemas.microsoft.com/office/powerpoint/2010/main" val="250914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221714" y="4489940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2725003" y="4624846"/>
            <a:ext cx="1477050" cy="7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394565" y="4142568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Per Capita Carbon Emissions for a country </a:t>
            </a:r>
            <a:r>
              <a:rPr lang="en-US" i="1" dirty="0"/>
              <a:t>c </a:t>
            </a:r>
            <a:r>
              <a:rPr lang="en-US" dirty="0"/>
              <a:t>in year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6842084" y="2271997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7343334" y="2502293"/>
            <a:ext cx="2508506" cy="28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724391" y="277807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autoregressive lags on economic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6757923" y="4468201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7247172" y="4049399"/>
            <a:ext cx="2475444" cy="632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7409752" y="3217133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6032057" y="3724048"/>
            <a:ext cx="3347940" cy="316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685796" y="358178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and year fixed effects (difference-in-differences)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4472563" y="3241722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6247734" y="4472563"/>
            <a:ext cx="3170855" cy="100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9E9F95-B9B2-31B0-E9C9-316E5556E1A0}"/>
              </a:ext>
            </a:extLst>
          </p:cNvPr>
          <p:cNvSpPr/>
          <p:nvPr/>
        </p:nvSpPr>
        <p:spPr>
          <a:xfrm>
            <a:off x="7409752" y="5415799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3A0A2-FAE6-D9F5-C850-1F492DB64F61}"/>
              </a:ext>
            </a:extLst>
          </p:cNvPr>
          <p:cNvSpPr/>
          <p:nvPr/>
        </p:nvSpPr>
        <p:spPr>
          <a:xfrm>
            <a:off x="4609941" y="5418069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Do we trust these results?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How do we know which CRVE to use?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Variance Estimator</a:t>
                          </a:r>
                        </a:p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𝟏𝟎𝟕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𝟖𝟒𝟐𝟓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0" cap="none" spc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580" t="-1887" r="-13855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156140" r="-138551" b="-2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80" t="-256140" r="-1385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356140" r="-138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5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Assess empirical performance of CRVEs via simulation.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Randomly generate a new (placebo)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 (Leave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matrix the same)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regression coefficients and respective 95% confidence intervals for each generation.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empirical coverage for each estimator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Evaluate whether inference using each of the CRVEs (if any) are reliable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The data-generating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will follow a bootstrap sampling process.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Replace the empirical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with a new bootstrap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each generation,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be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Zimbabwe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=2022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1999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2000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𝑍𝑖𝑚𝑏𝑎𝑏𝑤𝑒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1FC05-8F39-F199-11CB-A05CD3DF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" y="1427725"/>
            <a:ext cx="10577281" cy="52886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</p:spTree>
    <p:extLst>
      <p:ext uri="{BB962C8B-B14F-4D97-AF65-F5344CB8AC3E}">
        <p14:creationId xmlns:p14="http://schemas.microsoft.com/office/powerpoint/2010/main" val="120751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25467"/>
            <a:ext cx="10713543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– Simulation (n=10000)</a:t>
            </a:r>
          </a:p>
        </p:txBody>
      </p:sp>
      <p:pic>
        <p:nvPicPr>
          <p:cNvPr id="3" name="Picture 2" descr="A green graph with black background&#10;&#10;Description automatically generated">
            <a:extLst>
              <a:ext uri="{FF2B5EF4-FFF2-40B4-BE49-F238E27FC236}">
                <a16:creationId xmlns:a16="http://schemas.microsoft.com/office/drawing/2014/main" id="{2567C57D-7FAD-F935-931E-1057A07A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1432683"/>
            <a:ext cx="9193799" cy="5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- Bertrand et. al (2004)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 cluster standard errors in </a:t>
                </a:r>
                <a:r>
                  <a:rPr lang="en-US" sz="2000" b="0" dirty="0" err="1">
                    <a:solidFill>
                      <a:schemeClr val="tx2">
                        <a:alpha val="80000"/>
                      </a:schemeClr>
                    </a:solidFill>
                  </a:rPr>
                  <a:t>DiD</a:t>
                </a:r>
                <a:endParaRPr lang="en-US" sz="200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	- Standard errors otherwise inflated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- MacKinnon et. al (2023)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Guide for cluster-robust variance estimators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b="0" dirty="0">
                    <a:solidFill>
                      <a:schemeClr val="tx2">
                        <a:alpha val="80000"/>
                      </a:schemeClr>
                    </a:solidFill>
                  </a:rPr>
                  <a:t>- Three “feasible” CRVEs</a:t>
                </a:r>
              </a:p>
              <a:p>
                <a:pPr marL="1257300" lvl="2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Derived from OLS Asymptotic Variance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“For such models [with clustered data estimated by instrumental variables (IV)], neither the current state of econometric theory nor the available simulation evidence allows us to make recommendations with any confidence”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b="0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  <a:blipFill>
                <a:blip r:embed="rId2"/>
                <a:stretch>
                  <a:fillRect l="-544" t="-88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Document 33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8" y="2952693"/>
            <a:ext cx="5928542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Monte Carlo Analysis – Simulation (n=10000)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75622" t="-1111" r="-3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175622" t="-1111" r="-2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277000" t="-1111" r="-102500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4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38" y="171721"/>
            <a:ext cx="4952999" cy="1499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tend to routinely under reject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 may be the best the CRVE for IV right now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sz="1700" dirty="0">
                    <a:solidFill>
                      <a:schemeClr val="tx2"/>
                    </a:solidFill>
                  </a:rPr>
                  <a:t>- Stata’s CRVE for IV seems to over reject without DF correction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If clustering is unnecessary or unfeasible, inference using the GMM asymptotic variance seems to perform just as well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The test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seems appropriately sized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Hence the interpretation on p-values remains as if higher proportions of women in legislature truly had no effect on yearly carbon emissions within a country (given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), the standard errors from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imply that there would have been about a 0.021% (p-value &lt; 0.001) chance we observed the same effect or larger by random.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With high confidence, it seems that when more women enter national legislatures, correspondingly, yearly carbon emissions decrease</a:t>
                </a:r>
                <a:endParaRPr lang="en-US" sz="17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  <a:blipFill>
                <a:blip r:embed="rId2"/>
                <a:stretch>
                  <a:fillRect l="-719" r="-924" b="-3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ainting of a train going through a forest&#10;&#10;Description automatically generated">
            <a:extLst>
              <a:ext uri="{FF2B5EF4-FFF2-40B4-BE49-F238E27FC236}">
                <a16:creationId xmlns:a16="http://schemas.microsoft.com/office/drawing/2014/main" id="{23576BB0-3D87-EBB3-D4C9-E2E64147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195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9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A</a:t>
                </a:r>
                <a:r>
                  <a:rPr lang="en-US" sz="2000" dirty="0">
                    <a:solidFill>
                      <a:schemeClr val="tx2"/>
                    </a:solidFill>
                  </a:rPr>
                  <a:t>ssuming data are generated 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</a:rPr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box>
                        <m:box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Assuming data can be divided into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 </a:t>
                </a:r>
                <a:r>
                  <a:rPr lang="en-US" sz="2000" dirty="0">
                    <a:solidFill>
                      <a:schemeClr val="tx2"/>
                    </a:solidFill>
                  </a:rPr>
                  <a:t> disjoint groups, it follows that a reasonable way to “cluster” standard errors by group (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</a:t>
                </a:r>
                <a:r>
                  <a:rPr lang="en-US" sz="2000" dirty="0">
                    <a:solidFill>
                      <a:schemeClr val="tx2"/>
                    </a:solidFill>
                  </a:rPr>
                  <a:t>) will depend on the residual errors from that group: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Thus, the first CRVE follows as (and with a degree of freedom correction applied),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However, sometimes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are not the best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Bell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McCaffery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2002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Two Alternative CRVEs: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̀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́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 GMM Framework for Just-Identified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Assumptions for Identification in GMM: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=0;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rank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ko-KR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2SLS Variance Estimator with Homoskedasticity: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23FEE6-AE06-2047-C6CF-B551584F2634}"/>
              </a:ext>
            </a:extLst>
          </p:cNvPr>
          <p:cNvSpPr/>
          <p:nvPr/>
        </p:nvSpPr>
        <p:spPr>
          <a:xfrm>
            <a:off x="6169495" y="3315426"/>
            <a:ext cx="1107846" cy="47802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disjoint clusters,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kern="100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Thus, following MacKinnon et. al, all three CRVEs can be rewritten as follows:</a:t>
                </a: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acc>
                        <m:accPr>
                          <m:chr m:val="̀"/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An Applied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What is the effect that electing higher proportions of women into national legislatures in African and Arab nations has on yearly per capita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 emissions?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Women are disproportionately affected by negative externalities of climate change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One recent paper suggests a causal link between higher proportions of women in parliament and stricter climate policies (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Mavisakalyan &amp; Tarverdi,  2019)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	- </a:t>
                </a:r>
                <a:r>
                  <a:rPr lang="nn-NO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Uses cross-sectional data-se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Intertemporal link?</a:t>
                </a: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817" t="-654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80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1297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"Google Sans"</vt:lpstr>
      <vt:lpstr>Malgun Gothic</vt:lpstr>
      <vt:lpstr>Aptos</vt:lpstr>
      <vt:lpstr>Arial</vt:lpstr>
      <vt:lpstr>Avenir Next LT Pro</vt:lpstr>
      <vt:lpstr>Cambria Math</vt:lpstr>
      <vt:lpstr>Posterama</vt:lpstr>
      <vt:lpstr>SineVTI</vt:lpstr>
      <vt:lpstr>Cluster-Robust Variance Estimators for Instrumental Variables</vt:lpstr>
      <vt:lpstr>Background</vt:lpstr>
      <vt:lpstr>Three Feasible CRVEs</vt:lpstr>
      <vt:lpstr>Three Feasible CRVEs</vt:lpstr>
      <vt:lpstr>A GMM Framework for Just-Identified IV</vt:lpstr>
      <vt:lpstr>Proposed CRVEs for GMM</vt:lpstr>
      <vt:lpstr>Proposed CRVEs for GMM</vt:lpstr>
      <vt:lpstr>An Applied Example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Regression Results</vt:lpstr>
      <vt:lpstr>Monte Carlo Analysis</vt:lpstr>
      <vt:lpstr>Monte Carlo Analysis - DGP</vt:lpstr>
      <vt:lpstr>Monte Carlo Analysis - DGP</vt:lpstr>
      <vt:lpstr>Monte Carlo Analysis – Simulation (n=10000)</vt:lpstr>
      <vt:lpstr>Monte Carlo Analysis – Simulation (n=10000)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Cluster-Robust Variance Estimators for Instrumental Variables</dc:title>
  <dc:creator>Sam Lee</dc:creator>
  <cp:lastModifiedBy>Sam Lee</cp:lastModifiedBy>
  <cp:revision>58</cp:revision>
  <dcterms:created xsi:type="dcterms:W3CDTF">2024-04-15T05:24:14Z</dcterms:created>
  <dcterms:modified xsi:type="dcterms:W3CDTF">2024-04-15T21:53:22Z</dcterms:modified>
</cp:coreProperties>
</file>