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598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35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4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4/14/2024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36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4/14/2024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0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00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4/14/2024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37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4/14/2024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8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4/14/2024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86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07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35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4/14/2024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50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57" r:id="rId6"/>
    <p:sldLayoutId id="2147483953" r:id="rId7"/>
    <p:sldLayoutId id="2147483954" r:id="rId8"/>
    <p:sldLayoutId id="2147483955" r:id="rId9"/>
    <p:sldLayoutId id="2147483956" r:id="rId10"/>
    <p:sldLayoutId id="214748395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8" name="Right Triangle 12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F93991-0CDC-45C6-A5BC-FF4C9A800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5414255" cy="2784496"/>
          </a:xfrm>
        </p:spPr>
        <p:txBody>
          <a:bodyPr>
            <a:normAutofit/>
          </a:bodyPr>
          <a:lstStyle/>
          <a:p>
            <a:pPr algn="l"/>
            <a:r>
              <a:rPr lang="en-US" sz="4200">
                <a:solidFill>
                  <a:schemeClr val="tx2">
                    <a:alpha val="80000"/>
                  </a:schemeClr>
                </a:solidFill>
              </a:rPr>
              <a:t>Cluster-Robust Variance Estimators for Instrumental Variables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13FF47-5982-4FD4-86AD-DDC6D8329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1900" dirty="0">
                <a:solidFill>
                  <a:schemeClr val="tx2">
                    <a:alpha val="80000"/>
                  </a:schemeClr>
                </a:solidFill>
              </a:rPr>
              <a:t>Theory and Application in Assessing the Impact of Gender Representation on Carbon Emissions</a:t>
            </a:r>
          </a:p>
          <a:p>
            <a:pPr algn="l">
              <a:lnSpc>
                <a:spcPct val="100000"/>
              </a:lnSpc>
            </a:pPr>
            <a:r>
              <a:rPr lang="en-US" sz="1900" dirty="0">
                <a:solidFill>
                  <a:schemeClr val="tx2">
                    <a:alpha val="80000"/>
                  </a:schemeClr>
                </a:solidFill>
              </a:rPr>
              <a:t>Sam Lee</a:t>
            </a:r>
          </a:p>
          <a:p>
            <a:pPr algn="l">
              <a:lnSpc>
                <a:spcPct val="100000"/>
              </a:lnSpc>
            </a:pPr>
            <a:r>
              <a:rPr lang="en-US" sz="1900" dirty="0">
                <a:solidFill>
                  <a:schemeClr val="tx2">
                    <a:alpha val="80000"/>
                  </a:schemeClr>
                </a:solidFill>
              </a:rPr>
              <a:t>04/15/2024</a:t>
            </a:r>
          </a:p>
        </p:txBody>
      </p:sp>
      <p:pic>
        <p:nvPicPr>
          <p:cNvPr id="13" name="Picture 12" descr="A person standing in water with a stick and a train in the background&#10;&#10;Description automatically generated">
            <a:extLst>
              <a:ext uri="{FF2B5EF4-FFF2-40B4-BE49-F238E27FC236}">
                <a16:creationId xmlns:a16="http://schemas.microsoft.com/office/drawing/2014/main" id="{58995EA0-D4F3-8AE6-A192-DE624A8475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4" r="5759" b="2"/>
          <a:stretch/>
        </p:blipFill>
        <p:spPr>
          <a:xfrm>
            <a:off x="6084873" y="-3440"/>
            <a:ext cx="6129950" cy="686143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87316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8" name="Right Triangle 12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F93991-0CDC-45C6-A5BC-FF4C9A800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9314106" cy="789432"/>
          </a:xfrm>
        </p:spPr>
        <p:txBody>
          <a:bodyPr>
            <a:normAutofit/>
          </a:bodyPr>
          <a:lstStyle/>
          <a:p>
            <a:pPr algn="l"/>
            <a:r>
              <a:rPr lang="en-US" sz="4200" dirty="0">
                <a:solidFill>
                  <a:schemeClr val="tx2">
                    <a:alpha val="80000"/>
                  </a:schemeClr>
                </a:solidFill>
              </a:rPr>
              <a:t>Identification Strategy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</p:spPr>
            <p:txBody>
              <a:bodyPr>
                <a:normAutofit fontScale="55000" lnSpcReduction="20000"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3200" kern="100" dirty="0">
                    <a:solidFill>
                      <a:schemeClr val="tx2"/>
                    </a:solidFill>
                    <a:effectLst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Two-s</a:t>
                </a:r>
                <a:r>
                  <a:rPr lang="en-US" sz="3200" kern="100" dirty="0">
                    <a:solidFill>
                      <a:schemeClr val="tx2"/>
                    </a:solidFill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tage difference-in-differences:</a:t>
                </a:r>
                <a:endParaRPr lang="en-US" sz="3200" dirty="0">
                  <a:solidFill>
                    <a:schemeClr val="tx2"/>
                  </a:solidFill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1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   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λ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𝑝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𝑃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𝑐𝑡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</m:oMath>
                  </m:oMathPara>
                </a14:m>
                <a:endParaRPr lang="en-US" sz="3200" i="1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Garamond" panose="02020404030301010803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Angola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ko-KR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Qatar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Iraq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𝑍𝑖𝑚𝑏𝑎𝑏𝑤𝑒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Country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𝑗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=1999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2022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η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Year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3200" dirty="0">
                    <a:solidFill>
                      <a:schemeClr val="tx2"/>
                    </a:solidFill>
                    <a:effectLst/>
                    <a:ea typeface="Malgun Gothic" panose="020B0503020000020004" pitchFamily="34" charset="-127"/>
                    <a:cs typeface="Garamond" panose="02020404030301010803" pitchFamily="18" charset="0"/>
                  </a:rPr>
                  <a:t> </a:t>
                </a:r>
                <a:endParaRPr lang="en-US" sz="32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2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   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𝑝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𝑃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𝑐𝑡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</m:oMath>
                  </m:oMathPara>
                </a14:m>
                <a:endParaRPr lang="en-US" sz="3200" i="1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Garamond" panose="02020404030301010803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Angola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;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ko-KR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Qatar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Iraq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𝑍𝑖𝑚𝑏𝑎𝑏𝑤𝑒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Country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𝑗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=1999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2022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Year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  <a:blipFill>
                <a:blip r:embed="rId2"/>
                <a:stretch>
                  <a:fillRect l="-435" t="-1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5FF319C0-F629-CC8F-AE62-2FB89AC99329}"/>
              </a:ext>
            </a:extLst>
          </p:cNvPr>
          <p:cNvSpPr/>
          <p:nvPr/>
        </p:nvSpPr>
        <p:spPr>
          <a:xfrm>
            <a:off x="4139865" y="2294829"/>
            <a:ext cx="854667" cy="432458"/>
          </a:xfrm>
          <a:prstGeom prst="rect">
            <a:avLst/>
          </a:prstGeom>
          <a:solidFill>
            <a:srgbClr val="FFFF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5167BE-549B-E4C7-64A0-A01502B74922}"/>
              </a:ext>
            </a:extLst>
          </p:cNvPr>
          <p:cNvSpPr/>
          <p:nvPr/>
        </p:nvSpPr>
        <p:spPr>
          <a:xfrm>
            <a:off x="5334489" y="4486834"/>
            <a:ext cx="854667" cy="432458"/>
          </a:xfrm>
          <a:prstGeom prst="rect">
            <a:avLst/>
          </a:prstGeom>
          <a:solidFill>
            <a:srgbClr val="FFFF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A215D7D-B235-5666-B5B7-850CB384762D}"/>
              </a:ext>
            </a:extLst>
          </p:cNvPr>
          <p:cNvCxnSpPr/>
          <p:nvPr/>
        </p:nvCxnSpPr>
        <p:spPr>
          <a:xfrm flipV="1">
            <a:off x="946245" y="2684060"/>
            <a:ext cx="3193620" cy="21699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D013C1-1F46-7B07-4E78-4FF9C973C9D5}"/>
              </a:ext>
            </a:extLst>
          </p:cNvPr>
          <p:cNvCxnSpPr/>
          <p:nvPr/>
        </p:nvCxnSpPr>
        <p:spPr>
          <a:xfrm>
            <a:off x="946245" y="4919292"/>
            <a:ext cx="43882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D58C0DB-69AD-4B6E-3FE5-EEFD41F9D2A4}"/>
              </a:ext>
            </a:extLst>
          </p:cNvPr>
          <p:cNvSpPr txBox="1"/>
          <p:nvPr/>
        </p:nvSpPr>
        <p:spPr>
          <a:xfrm>
            <a:off x="154409" y="4915667"/>
            <a:ext cx="1572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Endogenous Treatment</a:t>
            </a:r>
          </a:p>
        </p:txBody>
      </p:sp>
    </p:spTree>
    <p:extLst>
      <p:ext uri="{BB962C8B-B14F-4D97-AF65-F5344CB8AC3E}">
        <p14:creationId xmlns:p14="http://schemas.microsoft.com/office/powerpoint/2010/main" val="3054447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8" name="Right Triangle 12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F93991-0CDC-45C6-A5BC-FF4C9A800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9314106" cy="789432"/>
          </a:xfrm>
        </p:spPr>
        <p:txBody>
          <a:bodyPr>
            <a:normAutofit/>
          </a:bodyPr>
          <a:lstStyle/>
          <a:p>
            <a:pPr algn="l"/>
            <a:r>
              <a:rPr lang="en-US" sz="4200" dirty="0">
                <a:solidFill>
                  <a:schemeClr val="tx2">
                    <a:alpha val="80000"/>
                  </a:schemeClr>
                </a:solidFill>
              </a:rPr>
              <a:t>Identification Strategy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</p:spPr>
            <p:txBody>
              <a:bodyPr>
                <a:normAutofit fontScale="55000" lnSpcReduction="20000"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3200" kern="100" dirty="0">
                    <a:solidFill>
                      <a:schemeClr val="tx2"/>
                    </a:solidFill>
                    <a:effectLst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Two-s</a:t>
                </a:r>
                <a:r>
                  <a:rPr lang="en-US" sz="3200" kern="100" dirty="0">
                    <a:solidFill>
                      <a:schemeClr val="tx2"/>
                    </a:solidFill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tage difference-in-differences:</a:t>
                </a:r>
                <a:endParaRPr lang="en-US" sz="3200" dirty="0">
                  <a:solidFill>
                    <a:schemeClr val="tx2"/>
                  </a:solidFill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1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   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λ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𝑝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𝑃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𝑐𝑡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</m:oMath>
                  </m:oMathPara>
                </a14:m>
                <a:endParaRPr lang="en-US" sz="3200" i="1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Garamond" panose="02020404030301010803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Angola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ko-KR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Qatar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Iraq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𝑍𝑖𝑚𝑏𝑎𝑏𝑤𝑒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Country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𝑗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=1999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2022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η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Year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3200" dirty="0">
                    <a:solidFill>
                      <a:schemeClr val="tx2"/>
                    </a:solidFill>
                    <a:effectLst/>
                    <a:ea typeface="Malgun Gothic" panose="020B0503020000020004" pitchFamily="34" charset="-127"/>
                    <a:cs typeface="Garamond" panose="02020404030301010803" pitchFamily="18" charset="0"/>
                  </a:rPr>
                  <a:t> </a:t>
                </a:r>
                <a:endParaRPr lang="en-US" sz="32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2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   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𝑝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𝑃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𝑐𝑡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</m:oMath>
                  </m:oMathPara>
                </a14:m>
                <a:endParaRPr lang="en-US" sz="3200" i="1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Garamond" panose="02020404030301010803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Angola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;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ko-KR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Qatar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Iraq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𝑍𝑖𝑚𝑏𝑎𝑏𝑤𝑒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Country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𝑗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=1999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2022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Year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  <a:blipFill>
                <a:blip r:embed="rId2"/>
                <a:stretch>
                  <a:fillRect l="-435" t="-1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5FF319C0-F629-CC8F-AE62-2FB89AC99329}"/>
              </a:ext>
            </a:extLst>
          </p:cNvPr>
          <p:cNvSpPr/>
          <p:nvPr/>
        </p:nvSpPr>
        <p:spPr>
          <a:xfrm>
            <a:off x="5532338" y="2281169"/>
            <a:ext cx="854667" cy="432458"/>
          </a:xfrm>
          <a:prstGeom prst="rect">
            <a:avLst/>
          </a:prstGeom>
          <a:solidFill>
            <a:srgbClr val="FFFF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A215D7D-B235-5666-B5B7-850CB384762D}"/>
              </a:ext>
            </a:extLst>
          </p:cNvPr>
          <p:cNvCxnSpPr>
            <a:cxnSpLocks/>
          </p:cNvCxnSpPr>
          <p:nvPr/>
        </p:nvCxnSpPr>
        <p:spPr>
          <a:xfrm flipV="1">
            <a:off x="6150592" y="1594075"/>
            <a:ext cx="2449338" cy="7878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D58C0DB-69AD-4B6E-3FE5-EEFD41F9D2A4}"/>
              </a:ext>
            </a:extLst>
          </p:cNvPr>
          <p:cNvSpPr txBox="1"/>
          <p:nvPr/>
        </p:nvSpPr>
        <p:spPr>
          <a:xfrm>
            <a:off x="8529256" y="1231322"/>
            <a:ext cx="2464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Instrumental Variable – Years Since Country was Granted Suffrage</a:t>
            </a:r>
          </a:p>
        </p:txBody>
      </p:sp>
    </p:spTree>
    <p:extLst>
      <p:ext uri="{BB962C8B-B14F-4D97-AF65-F5344CB8AC3E}">
        <p14:creationId xmlns:p14="http://schemas.microsoft.com/office/powerpoint/2010/main" val="2509144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8" name="Right Triangle 12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F93991-0CDC-45C6-A5BC-FF4C9A800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9314106" cy="789432"/>
          </a:xfrm>
        </p:spPr>
        <p:txBody>
          <a:bodyPr>
            <a:normAutofit/>
          </a:bodyPr>
          <a:lstStyle/>
          <a:p>
            <a:pPr algn="l"/>
            <a:r>
              <a:rPr lang="en-US" sz="4200" dirty="0">
                <a:solidFill>
                  <a:schemeClr val="tx2">
                    <a:alpha val="80000"/>
                  </a:schemeClr>
                </a:solidFill>
              </a:rPr>
              <a:t>Identification Strategy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</p:spPr>
            <p:txBody>
              <a:bodyPr>
                <a:normAutofit fontScale="55000" lnSpcReduction="20000"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3200" kern="100" dirty="0">
                    <a:solidFill>
                      <a:schemeClr val="tx2"/>
                    </a:solidFill>
                    <a:effectLst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Two-s</a:t>
                </a:r>
                <a:r>
                  <a:rPr lang="en-US" sz="3200" kern="100" dirty="0">
                    <a:solidFill>
                      <a:schemeClr val="tx2"/>
                    </a:solidFill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tage difference-in-differences:</a:t>
                </a:r>
                <a:endParaRPr lang="en-US" sz="3200" dirty="0">
                  <a:solidFill>
                    <a:schemeClr val="tx2"/>
                  </a:solidFill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1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   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λ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𝑝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𝑃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𝑐𝑡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</m:oMath>
                  </m:oMathPara>
                </a14:m>
                <a:endParaRPr lang="en-US" sz="3200" i="1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Garamond" panose="02020404030301010803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Angola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ko-KR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Qatar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Iraq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𝑍𝑖𝑚𝑏𝑎𝑏𝑤𝑒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Country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𝑗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=1999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2022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η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Year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3200" dirty="0">
                    <a:solidFill>
                      <a:schemeClr val="tx2"/>
                    </a:solidFill>
                    <a:effectLst/>
                    <a:ea typeface="Malgun Gothic" panose="020B0503020000020004" pitchFamily="34" charset="-127"/>
                    <a:cs typeface="Garamond" panose="02020404030301010803" pitchFamily="18" charset="0"/>
                  </a:rPr>
                  <a:t> </a:t>
                </a:r>
                <a:endParaRPr lang="en-US" sz="32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2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   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𝑝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𝑃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𝑐𝑡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</m:oMath>
                  </m:oMathPara>
                </a14:m>
                <a:endParaRPr lang="en-US" sz="3200" i="1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Garamond" panose="02020404030301010803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Angola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;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ko-KR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Qatar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Iraq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𝑍𝑖𝑚𝑏𝑎𝑏𝑤𝑒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Country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𝑗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=1999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2022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Year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  <a:blipFill>
                <a:blip r:embed="rId2"/>
                <a:stretch>
                  <a:fillRect l="-435" t="-1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5FF319C0-F629-CC8F-AE62-2FB89AC99329}"/>
              </a:ext>
            </a:extLst>
          </p:cNvPr>
          <p:cNvSpPr/>
          <p:nvPr/>
        </p:nvSpPr>
        <p:spPr>
          <a:xfrm>
            <a:off x="4221714" y="4489940"/>
            <a:ext cx="586848" cy="441450"/>
          </a:xfrm>
          <a:prstGeom prst="rect">
            <a:avLst/>
          </a:prstGeom>
          <a:solidFill>
            <a:srgbClr val="FFFF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A215D7D-B235-5666-B5B7-850CB384762D}"/>
              </a:ext>
            </a:extLst>
          </p:cNvPr>
          <p:cNvCxnSpPr>
            <a:cxnSpLocks/>
          </p:cNvCxnSpPr>
          <p:nvPr/>
        </p:nvCxnSpPr>
        <p:spPr>
          <a:xfrm>
            <a:off x="2725003" y="4624846"/>
            <a:ext cx="1477050" cy="73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D58C0DB-69AD-4B6E-3FE5-EEFD41F9D2A4}"/>
              </a:ext>
            </a:extLst>
          </p:cNvPr>
          <p:cNvSpPr txBox="1"/>
          <p:nvPr/>
        </p:nvSpPr>
        <p:spPr>
          <a:xfrm>
            <a:off x="394565" y="4142568"/>
            <a:ext cx="2464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Variable – Per Capita Carbon Emissions for a country </a:t>
            </a:r>
            <a:r>
              <a:rPr lang="en-US" i="1" dirty="0"/>
              <a:t>c </a:t>
            </a:r>
            <a:r>
              <a:rPr lang="en-US" dirty="0"/>
              <a:t>in year </a:t>
            </a:r>
            <a:r>
              <a:rPr lang="en-US" i="1" dirty="0"/>
              <a:t>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126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8" name="Right Triangle 12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F93991-0CDC-45C6-A5BC-FF4C9A800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9314106" cy="789432"/>
          </a:xfrm>
        </p:spPr>
        <p:txBody>
          <a:bodyPr>
            <a:normAutofit/>
          </a:bodyPr>
          <a:lstStyle/>
          <a:p>
            <a:pPr algn="l"/>
            <a:r>
              <a:rPr lang="en-US" sz="4200" dirty="0">
                <a:solidFill>
                  <a:schemeClr val="tx2">
                    <a:alpha val="80000"/>
                  </a:schemeClr>
                </a:solidFill>
              </a:rPr>
              <a:t>Identification Strategy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</p:spPr>
            <p:txBody>
              <a:bodyPr>
                <a:normAutofit fontScale="55000" lnSpcReduction="20000"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3200" kern="100" dirty="0">
                    <a:solidFill>
                      <a:schemeClr val="tx2"/>
                    </a:solidFill>
                    <a:effectLst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Two-s</a:t>
                </a:r>
                <a:r>
                  <a:rPr lang="en-US" sz="3200" kern="100" dirty="0">
                    <a:solidFill>
                      <a:schemeClr val="tx2"/>
                    </a:solidFill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tage difference-in-differences:</a:t>
                </a:r>
                <a:endParaRPr lang="en-US" sz="3200" dirty="0">
                  <a:solidFill>
                    <a:schemeClr val="tx2"/>
                  </a:solidFill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1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   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λ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𝑝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𝑃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𝑐𝑡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</m:oMath>
                  </m:oMathPara>
                </a14:m>
                <a:endParaRPr lang="en-US" sz="3200" i="1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Garamond" panose="02020404030301010803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Angola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ko-KR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Qatar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Iraq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𝑍𝑖𝑚𝑏𝑎𝑏𝑤𝑒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Country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𝑗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=1999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2022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η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Year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3200" dirty="0">
                    <a:solidFill>
                      <a:schemeClr val="tx2"/>
                    </a:solidFill>
                    <a:effectLst/>
                    <a:ea typeface="Malgun Gothic" panose="020B0503020000020004" pitchFamily="34" charset="-127"/>
                    <a:cs typeface="Garamond" panose="02020404030301010803" pitchFamily="18" charset="0"/>
                  </a:rPr>
                  <a:t> </a:t>
                </a:r>
                <a:endParaRPr lang="en-US" sz="32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2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   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𝑝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𝑃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𝑐𝑡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</m:oMath>
                  </m:oMathPara>
                </a14:m>
                <a:endParaRPr lang="en-US" sz="3200" i="1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Garamond" panose="02020404030301010803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Angola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;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ko-KR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Qatar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Iraq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𝑍𝑖𝑚𝑏𝑎𝑏𝑤𝑒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Country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𝑗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=1999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2022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Year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  <a:blipFill>
                <a:blip r:embed="rId2"/>
                <a:stretch>
                  <a:fillRect l="-435" t="-1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5FF319C0-F629-CC8F-AE62-2FB89AC99329}"/>
              </a:ext>
            </a:extLst>
          </p:cNvPr>
          <p:cNvSpPr/>
          <p:nvPr/>
        </p:nvSpPr>
        <p:spPr>
          <a:xfrm>
            <a:off x="6842084" y="2271997"/>
            <a:ext cx="586848" cy="441450"/>
          </a:xfrm>
          <a:prstGeom prst="rect">
            <a:avLst/>
          </a:prstGeom>
          <a:solidFill>
            <a:srgbClr val="FFFF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A215D7D-B235-5666-B5B7-850CB384762D}"/>
              </a:ext>
            </a:extLst>
          </p:cNvPr>
          <p:cNvCxnSpPr>
            <a:cxnSpLocks/>
          </p:cNvCxnSpPr>
          <p:nvPr/>
        </p:nvCxnSpPr>
        <p:spPr>
          <a:xfrm>
            <a:off x="7343334" y="2502293"/>
            <a:ext cx="2508506" cy="280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D58C0DB-69AD-4B6E-3FE5-EEFD41F9D2A4}"/>
              </a:ext>
            </a:extLst>
          </p:cNvPr>
          <p:cNvSpPr txBox="1"/>
          <p:nvPr/>
        </p:nvSpPr>
        <p:spPr>
          <a:xfrm>
            <a:off x="9724391" y="2778076"/>
            <a:ext cx="2464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sequence of autoregressive lags on economic covariates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349B73-4FBE-9E3F-B8F8-3893D1B24B3B}"/>
              </a:ext>
            </a:extLst>
          </p:cNvPr>
          <p:cNvSpPr/>
          <p:nvPr/>
        </p:nvSpPr>
        <p:spPr>
          <a:xfrm>
            <a:off x="6757923" y="4468201"/>
            <a:ext cx="586848" cy="441450"/>
          </a:xfrm>
          <a:prstGeom prst="rect">
            <a:avLst/>
          </a:prstGeom>
          <a:solidFill>
            <a:srgbClr val="FFFF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E91D78-0949-22C8-267C-B2B19F3F0442}"/>
              </a:ext>
            </a:extLst>
          </p:cNvPr>
          <p:cNvCxnSpPr>
            <a:cxnSpLocks/>
          </p:cNvCxnSpPr>
          <p:nvPr/>
        </p:nvCxnSpPr>
        <p:spPr>
          <a:xfrm flipV="1">
            <a:off x="7247172" y="4049399"/>
            <a:ext cx="2475444" cy="6322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641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8" name="Right Triangle 12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F93991-0CDC-45C6-A5BC-FF4C9A800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9314106" cy="789432"/>
          </a:xfrm>
        </p:spPr>
        <p:txBody>
          <a:bodyPr>
            <a:normAutofit/>
          </a:bodyPr>
          <a:lstStyle/>
          <a:p>
            <a:pPr algn="l"/>
            <a:r>
              <a:rPr lang="en-US" sz="4200" dirty="0">
                <a:solidFill>
                  <a:schemeClr val="tx2">
                    <a:alpha val="80000"/>
                  </a:schemeClr>
                </a:solidFill>
              </a:rPr>
              <a:t>Identification Strategy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</p:spPr>
            <p:txBody>
              <a:bodyPr>
                <a:normAutofit fontScale="55000" lnSpcReduction="20000"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3200" kern="100" dirty="0">
                    <a:solidFill>
                      <a:schemeClr val="tx2"/>
                    </a:solidFill>
                    <a:effectLst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Two-s</a:t>
                </a:r>
                <a:r>
                  <a:rPr lang="en-US" sz="3200" kern="100" dirty="0">
                    <a:solidFill>
                      <a:schemeClr val="tx2"/>
                    </a:solidFill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tage difference-in-differences:</a:t>
                </a:r>
                <a:endParaRPr lang="en-US" sz="3200" dirty="0">
                  <a:solidFill>
                    <a:schemeClr val="tx2"/>
                  </a:solidFill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1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   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λ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𝑝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𝑃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𝑐𝑡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</m:oMath>
                  </m:oMathPara>
                </a14:m>
                <a:endParaRPr lang="en-US" sz="3200" i="1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Garamond" panose="02020404030301010803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Angola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ko-KR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Qatar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Iraq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𝑍𝑖𝑚𝑏𝑎𝑏𝑤𝑒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Country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𝑗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=1999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2022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η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Year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3200" dirty="0">
                    <a:solidFill>
                      <a:schemeClr val="tx2"/>
                    </a:solidFill>
                    <a:effectLst/>
                    <a:ea typeface="Malgun Gothic" panose="020B0503020000020004" pitchFamily="34" charset="-127"/>
                    <a:cs typeface="Garamond" panose="02020404030301010803" pitchFamily="18" charset="0"/>
                  </a:rPr>
                  <a:t> </a:t>
                </a:r>
                <a:endParaRPr lang="en-US" sz="32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2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   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𝑝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𝑃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𝑐𝑡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</m:oMath>
                  </m:oMathPara>
                </a14:m>
                <a:endParaRPr lang="en-US" sz="3200" i="1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Garamond" panose="02020404030301010803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Angola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;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ko-KR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Qatar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Iraq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𝑍𝑖𝑚𝑏𝑎𝑏𝑤𝑒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Country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𝑗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=1999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2022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Year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  <a:blipFill>
                <a:blip r:embed="rId2"/>
                <a:stretch>
                  <a:fillRect l="-435" t="-1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5FF319C0-F629-CC8F-AE62-2FB89AC99329}"/>
              </a:ext>
            </a:extLst>
          </p:cNvPr>
          <p:cNvSpPr/>
          <p:nvPr/>
        </p:nvSpPr>
        <p:spPr>
          <a:xfrm>
            <a:off x="7409752" y="3217133"/>
            <a:ext cx="1507725" cy="417020"/>
          </a:xfrm>
          <a:prstGeom prst="rect">
            <a:avLst/>
          </a:prstGeom>
          <a:solidFill>
            <a:srgbClr val="FFFF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A215D7D-B235-5666-B5B7-850CB384762D}"/>
              </a:ext>
            </a:extLst>
          </p:cNvPr>
          <p:cNvCxnSpPr>
            <a:cxnSpLocks/>
          </p:cNvCxnSpPr>
          <p:nvPr/>
        </p:nvCxnSpPr>
        <p:spPr>
          <a:xfrm>
            <a:off x="6032057" y="3724048"/>
            <a:ext cx="3347940" cy="3164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D58C0DB-69AD-4B6E-3FE5-EEFD41F9D2A4}"/>
              </a:ext>
            </a:extLst>
          </p:cNvPr>
          <p:cNvSpPr txBox="1"/>
          <p:nvPr/>
        </p:nvSpPr>
        <p:spPr>
          <a:xfrm>
            <a:off x="9685796" y="3581786"/>
            <a:ext cx="2464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Country and year fixed effects (difference-in-differences)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349B73-4FBE-9E3F-B8F8-3893D1B24B3B}"/>
              </a:ext>
            </a:extLst>
          </p:cNvPr>
          <p:cNvSpPr/>
          <p:nvPr/>
        </p:nvSpPr>
        <p:spPr>
          <a:xfrm>
            <a:off x="4472563" y="3241722"/>
            <a:ext cx="2051661" cy="392437"/>
          </a:xfrm>
          <a:prstGeom prst="rect">
            <a:avLst/>
          </a:prstGeom>
          <a:solidFill>
            <a:srgbClr val="FFFF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E91D78-0949-22C8-267C-B2B19F3F0442}"/>
              </a:ext>
            </a:extLst>
          </p:cNvPr>
          <p:cNvCxnSpPr>
            <a:cxnSpLocks/>
          </p:cNvCxnSpPr>
          <p:nvPr/>
        </p:nvCxnSpPr>
        <p:spPr>
          <a:xfrm flipV="1">
            <a:off x="6247734" y="4472563"/>
            <a:ext cx="3170855" cy="10061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19E9F95-B9B2-31B0-E9C9-316E5556E1A0}"/>
              </a:ext>
            </a:extLst>
          </p:cNvPr>
          <p:cNvSpPr/>
          <p:nvPr/>
        </p:nvSpPr>
        <p:spPr>
          <a:xfrm>
            <a:off x="7409752" y="5415799"/>
            <a:ext cx="1507725" cy="417020"/>
          </a:xfrm>
          <a:prstGeom prst="rect">
            <a:avLst/>
          </a:prstGeom>
          <a:solidFill>
            <a:srgbClr val="FFFF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23A0A2-FAE6-D9F5-C850-1F492DB64F61}"/>
              </a:ext>
            </a:extLst>
          </p:cNvPr>
          <p:cNvSpPr/>
          <p:nvPr/>
        </p:nvSpPr>
        <p:spPr>
          <a:xfrm>
            <a:off x="4609941" y="5418069"/>
            <a:ext cx="2051661" cy="392437"/>
          </a:xfrm>
          <a:prstGeom prst="rect">
            <a:avLst/>
          </a:prstGeom>
          <a:solidFill>
            <a:srgbClr val="FFFF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393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4" name="Rectangle 16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AF152BFE-7BA8-4007-AD9C-F4DC95E43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8" name="Right Triangle 16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Flowchart: Document 169">
            <a:extLst>
              <a:ext uri="{FF2B5EF4-FFF2-40B4-BE49-F238E27FC236}">
                <a16:creationId xmlns:a16="http://schemas.microsoft.com/office/drawing/2014/main" id="{B6DE7CCF-F894-44DD-9FA3-8BD0D5CE2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19901" y="1485903"/>
            <a:ext cx="6858000" cy="3886199"/>
          </a:xfrm>
          <a:prstGeom prst="flowChartDocumen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F93991-0CDC-45C6-A5BC-FF4C9A800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5414255" cy="278449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Regression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13FF47-5982-4FD4-86AD-DDC6D8329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Do we trust these results?</a:t>
            </a:r>
          </a:p>
          <a:p>
            <a:pPr algn="l"/>
            <a:r>
              <a:rPr lang="en-US" dirty="0">
                <a:solidFill>
                  <a:schemeClr val="tx2"/>
                </a:solidFill>
              </a:rPr>
              <a:t>How do we know which CRVE to use?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C9230C9D-4DC0-4EE0-B0A9-6587520A1A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5125501"/>
                  </p:ext>
                </p:extLst>
              </p:nvPr>
            </p:nvGraphicFramePr>
            <p:xfrm>
              <a:off x="6189158" y="1909866"/>
              <a:ext cx="4997189" cy="3154139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bg1"/>
                    </a:solidFill>
                    <a:tableStyleId>{5C22544A-7EE6-4342-B048-85BDC9FD1C3A}</a:tableStyleId>
                  </a:tblPr>
                  <a:tblGrid>
                    <a:gridCol w="2101097">
                      <a:extLst>
                        <a:ext uri="{9D8B030D-6E8A-4147-A177-3AD203B41FA5}">
                          <a16:colId xmlns:a16="http://schemas.microsoft.com/office/drawing/2014/main" val="293070314"/>
                        </a:ext>
                      </a:extLst>
                    </a:gridCol>
                    <a:gridCol w="1358712">
                      <a:extLst>
                        <a:ext uri="{9D8B030D-6E8A-4147-A177-3AD203B41FA5}">
                          <a16:colId xmlns:a16="http://schemas.microsoft.com/office/drawing/2014/main" val="68084792"/>
                        </a:ext>
                      </a:extLst>
                    </a:gridCol>
                    <a:gridCol w="1537380">
                      <a:extLst>
                        <a:ext uri="{9D8B030D-6E8A-4147-A177-3AD203B41FA5}">
                          <a16:colId xmlns:a16="http://schemas.microsoft.com/office/drawing/2014/main" val="1190873808"/>
                        </a:ext>
                      </a:extLst>
                    </a:gridCol>
                  </a:tblGrid>
                  <a:tr h="645361">
                    <a:tc>
                      <a:txBody>
                        <a:bodyPr/>
                        <a:lstStyle/>
                        <a:p>
                          <a:r>
                            <a:rPr lang="en-US" sz="1400" b="0" cap="none" spc="0">
                              <a:solidFill>
                                <a:schemeClr val="bg1"/>
                              </a:solidFill>
                            </a:rPr>
                            <a:t>Variance Estimator</a:t>
                          </a:r>
                        </a:p>
                        <a:p>
                          <a:r>
                            <a:rPr lang="en-US" sz="1400" b="0" cap="none" spc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1400" b="0" i="1" cap="none" spc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b="0" i="1" cap="none" spc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𝜹</m:t>
                                  </m:r>
                                </m:e>
                              </m:acc>
                              <m:r>
                                <a:rPr lang="en-US" sz="1400" b="0" i="1" cap="none" spc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sz="1400" b="0" i="1" cap="none" spc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𝟏𝟎𝟕</m:t>
                              </m:r>
                              <m:r>
                                <a:rPr lang="en-US" sz="1400" b="0" i="1" cap="none" spc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400" b="0" i="1" cap="none" spc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𝟖𝟒𝟐𝟓</m:t>
                              </m:r>
                              <m:r>
                                <a:rPr lang="en-US" sz="1400" b="0" i="1" cap="none" spc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400" b="0" cap="none" spc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16568" marR="89668" marT="89668" marB="89668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cap="none" spc="0">
                              <a:solidFill>
                                <a:schemeClr val="bg1"/>
                              </a:solidFill>
                            </a:rPr>
                            <a:t>2.5% Lower C.I.</a:t>
                          </a:r>
                        </a:p>
                      </a:txBody>
                      <a:tcPr marL="116568" marR="89668" marT="89668" marB="89668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cap="none" spc="0">
                              <a:solidFill>
                                <a:schemeClr val="bg1"/>
                              </a:solidFill>
                            </a:rPr>
                            <a:t>97.5% Upper C.I.</a:t>
                          </a:r>
                        </a:p>
                      </a:txBody>
                      <a:tcPr marL="116568" marR="89668" marT="89668" marB="89668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9549298"/>
                      </a:ext>
                    </a:extLst>
                  </a:tr>
                  <a:tr h="4244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cap="none" spc="0" dirty="0">
                              <a:solidFill>
                                <a:schemeClr val="tx1"/>
                              </a:solidFill>
                            </a:rPr>
                            <a:t>2SLS (</a:t>
                          </a:r>
                          <a:r>
                            <a:rPr lang="en-US" sz="1400" cap="none" spc="0" dirty="0" err="1">
                              <a:solidFill>
                                <a:schemeClr val="tx1"/>
                              </a:solidFill>
                            </a:rPr>
                            <a:t>Homoskedastic</a:t>
                          </a:r>
                          <a:r>
                            <a:rPr lang="en-US" sz="1400" cap="none" spc="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cap="none" spc="0">
                              <a:solidFill>
                                <a:schemeClr val="tx1"/>
                              </a:solidFill>
                            </a:rPr>
                            <a:t>-133.37</a:t>
                          </a:r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cap="none" spc="0">
                              <a:solidFill>
                                <a:schemeClr val="tx1"/>
                              </a:solidFill>
                            </a:rPr>
                            <a:t>-82.32</a:t>
                          </a:r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23726183"/>
                      </a:ext>
                    </a:extLst>
                  </a:tr>
                  <a:tr h="69443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noBar"/>
                                    <m:ctrlPr>
                                      <a:rPr lang="en-US" sz="1400" i="1" kern="100" cap="none" spc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 kern="100" cap="none" spc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  <m:t>­</m:t>
                                    </m:r>
                                    <m:r>
                                      <a:rPr lang="en-US" sz="1400" i="1" kern="100" cap="none" spc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  <m:t>𝑖𝑣</m:t>
                                    </m:r>
                                  </m:num>
                                  <m:den>
                                    <m:r>
                                      <a:rPr lang="en-US" sz="1400" i="1" kern="100" cap="none" spc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  <m:sSub>
                                      <m:sSubPr>
                                        <m:ctrlPr>
                                          <a:rPr lang="en-US" sz="1400" i="1" kern="100" cap="none" spc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algun Gothic" panose="020B0503020000020004" pitchFamily="34" charset="-127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 kern="100" cap="none" spc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algun Gothic" panose="020B0503020000020004" pitchFamily="34" charset="-127"/>
                                            <a:cs typeface="Times New Roman" panose="020206030504050203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1400" b="0" i="1" kern="100" cap="none" spc="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algun Gothic" panose="020B0503020000020004" pitchFamily="34" charset="-127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400" cap="none" spc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cap="none" spc="0">
                              <a:solidFill>
                                <a:schemeClr val="tx1"/>
                              </a:solidFill>
                            </a:rPr>
                            <a:t>-164.88</a:t>
                          </a:r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cap="none" spc="0">
                              <a:solidFill>
                                <a:schemeClr val="tx1"/>
                              </a:solidFill>
                            </a:rPr>
                            <a:t>-50.81</a:t>
                          </a:r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5606413"/>
                      </a:ext>
                    </a:extLst>
                  </a:tr>
                  <a:tr h="69443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noBar"/>
                                    <m:ctrlPr>
                                      <a:rPr lang="en-US" sz="1400" i="1" kern="100" cap="none" spc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 kern="100" cap="none" spc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  <m:t>­</m:t>
                                    </m:r>
                                    <m:r>
                                      <a:rPr lang="en-US" sz="1400" i="1" kern="100" cap="none" spc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  <m:t>𝑖𝑣</m:t>
                                    </m:r>
                                  </m:num>
                                  <m:den>
                                    <m:r>
                                      <a:rPr lang="en-US" sz="1400" i="1" kern="100" cap="none" spc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  <m:sSub>
                                      <m:sSubPr>
                                        <m:ctrlPr>
                                          <a:rPr lang="en-US" sz="1400" i="1" kern="100" cap="none" spc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algun Gothic" panose="020B0503020000020004" pitchFamily="34" charset="-127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 kern="100" cap="none" spc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algun Gothic" panose="020B0503020000020004" pitchFamily="34" charset="-127"/>
                                            <a:cs typeface="Times New Roman" panose="020206030504050203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1400" b="0" i="1" kern="100" cap="none" spc="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algun Gothic" panose="020B0503020000020004" pitchFamily="34" charset="-127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400" cap="none" spc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cap="none" spc="0">
                              <a:solidFill>
                                <a:schemeClr val="tx1"/>
                              </a:solidFill>
                            </a:rPr>
                            <a:t>-165.66</a:t>
                          </a:r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cap="none" spc="0">
                              <a:solidFill>
                                <a:schemeClr val="tx1"/>
                              </a:solidFill>
                            </a:rPr>
                            <a:t>-50.02</a:t>
                          </a:r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30811121"/>
                      </a:ext>
                    </a:extLst>
                  </a:tr>
                  <a:tr h="69548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noBar"/>
                                    <m:ctrlPr>
                                      <a:rPr lang="en-US" sz="1400" i="1" kern="100" cap="none" spc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 kern="100" cap="none" spc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  <m:t>­</m:t>
                                    </m:r>
                                    <m:r>
                                      <a:rPr lang="en-US" sz="1400" i="1" kern="100" cap="none" spc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  <m:t>𝑖𝑣</m:t>
                                    </m:r>
                                  </m:num>
                                  <m:den>
                                    <m:r>
                                      <a:rPr lang="en-US" sz="1400" i="1" kern="100" cap="none" spc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  <m:sSub>
                                      <m:sSubPr>
                                        <m:ctrlPr>
                                          <a:rPr lang="en-US" sz="1400" i="1" kern="100" cap="none" spc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algun Gothic" panose="020B0503020000020004" pitchFamily="34" charset="-127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 kern="100" cap="none" spc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algun Gothic" panose="020B0503020000020004" pitchFamily="34" charset="-127"/>
                                            <a:cs typeface="Times New Roman" panose="020206030504050203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1400" b="0" i="1" kern="100" cap="none" spc="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algun Gothic" panose="020B0503020000020004" pitchFamily="34" charset="-127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400" cap="none" spc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cap="none" spc="0">
                              <a:solidFill>
                                <a:schemeClr val="tx1"/>
                              </a:solidFill>
                            </a:rPr>
                            <a:t>-166.86</a:t>
                          </a:r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cap="none" spc="0" dirty="0">
                              <a:solidFill>
                                <a:schemeClr val="tx1"/>
                              </a:solidFill>
                            </a:rPr>
                            <a:t>-48.83</a:t>
                          </a:r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91694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C9230C9D-4DC0-4EE0-B0A9-6587520A1A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5125501"/>
                  </p:ext>
                </p:extLst>
              </p:nvPr>
            </p:nvGraphicFramePr>
            <p:xfrm>
              <a:off x="6189158" y="1909866"/>
              <a:ext cx="4997189" cy="3154139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bg1"/>
                    </a:solidFill>
                    <a:tableStyleId>{5C22544A-7EE6-4342-B048-85BDC9FD1C3A}</a:tableStyleId>
                  </a:tblPr>
                  <a:tblGrid>
                    <a:gridCol w="2101097">
                      <a:extLst>
                        <a:ext uri="{9D8B030D-6E8A-4147-A177-3AD203B41FA5}">
                          <a16:colId xmlns:a16="http://schemas.microsoft.com/office/drawing/2014/main" val="293070314"/>
                        </a:ext>
                      </a:extLst>
                    </a:gridCol>
                    <a:gridCol w="1358712">
                      <a:extLst>
                        <a:ext uri="{9D8B030D-6E8A-4147-A177-3AD203B41FA5}">
                          <a16:colId xmlns:a16="http://schemas.microsoft.com/office/drawing/2014/main" val="68084792"/>
                        </a:ext>
                      </a:extLst>
                    </a:gridCol>
                    <a:gridCol w="1537380">
                      <a:extLst>
                        <a:ext uri="{9D8B030D-6E8A-4147-A177-3AD203B41FA5}">
                          <a16:colId xmlns:a16="http://schemas.microsoft.com/office/drawing/2014/main" val="1190873808"/>
                        </a:ext>
                      </a:extLst>
                    </a:gridCol>
                  </a:tblGrid>
                  <a:tr h="64536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6568" marR="89668" marT="89668" marB="89668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2"/>
                          <a:stretch>
                            <a:fillRect l="-580" t="-1887" r="-138551" b="-3905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cap="none" spc="0">
                              <a:solidFill>
                                <a:schemeClr val="bg1"/>
                              </a:solidFill>
                            </a:rPr>
                            <a:t>2.5% Lower C.I.</a:t>
                          </a:r>
                        </a:p>
                      </a:txBody>
                      <a:tcPr marL="116568" marR="89668" marT="89668" marB="89668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cap="none" spc="0">
                              <a:solidFill>
                                <a:schemeClr val="bg1"/>
                              </a:solidFill>
                            </a:rPr>
                            <a:t>97.5% Upper C.I.</a:t>
                          </a:r>
                        </a:p>
                      </a:txBody>
                      <a:tcPr marL="116568" marR="89668" marT="89668" marB="89668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9549298"/>
                      </a:ext>
                    </a:extLst>
                  </a:tr>
                  <a:tr h="4244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cap="none" spc="0" dirty="0">
                              <a:solidFill>
                                <a:schemeClr val="tx1"/>
                              </a:solidFill>
                            </a:rPr>
                            <a:t>2SLS (</a:t>
                          </a:r>
                          <a:r>
                            <a:rPr lang="en-US" sz="1400" cap="none" spc="0" dirty="0" err="1">
                              <a:solidFill>
                                <a:schemeClr val="tx1"/>
                              </a:solidFill>
                            </a:rPr>
                            <a:t>Homoskedastic</a:t>
                          </a:r>
                          <a:r>
                            <a:rPr lang="en-US" sz="1400" cap="none" spc="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cap="none" spc="0">
                              <a:solidFill>
                                <a:schemeClr val="tx1"/>
                              </a:solidFill>
                            </a:rPr>
                            <a:t>-133.37</a:t>
                          </a:r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cap="none" spc="0">
                              <a:solidFill>
                                <a:schemeClr val="tx1"/>
                              </a:solidFill>
                            </a:rPr>
                            <a:t>-82.32</a:t>
                          </a:r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23726183"/>
                      </a:ext>
                    </a:extLst>
                  </a:tr>
                  <a:tr h="69443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blipFill>
                          <a:blip r:embed="rId2"/>
                          <a:stretch>
                            <a:fillRect l="-580" t="-156140" r="-138551" b="-20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cap="none" spc="0">
                              <a:solidFill>
                                <a:schemeClr val="tx1"/>
                              </a:solidFill>
                            </a:rPr>
                            <a:t>-164.88</a:t>
                          </a:r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cap="none" spc="0">
                              <a:solidFill>
                                <a:schemeClr val="tx1"/>
                              </a:solidFill>
                            </a:rPr>
                            <a:t>-50.81</a:t>
                          </a:r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5606413"/>
                      </a:ext>
                    </a:extLst>
                  </a:tr>
                  <a:tr h="69443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580" t="-256140" r="-138551" b="-10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cap="none" spc="0">
                              <a:solidFill>
                                <a:schemeClr val="tx1"/>
                              </a:solidFill>
                            </a:rPr>
                            <a:t>-165.66</a:t>
                          </a:r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cap="none" spc="0">
                              <a:solidFill>
                                <a:schemeClr val="tx1"/>
                              </a:solidFill>
                            </a:rPr>
                            <a:t>-50.02</a:t>
                          </a:r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30811121"/>
                      </a:ext>
                    </a:extLst>
                  </a:tr>
                  <a:tr h="69548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blipFill>
                          <a:blip r:embed="rId2"/>
                          <a:stretch>
                            <a:fillRect l="-580" t="-356140" r="-138551" b="-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cap="none" spc="0">
                              <a:solidFill>
                                <a:schemeClr val="tx1"/>
                              </a:solidFill>
                            </a:rPr>
                            <a:t>-166.86</a:t>
                          </a:r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cap="none" spc="0" dirty="0">
                              <a:solidFill>
                                <a:schemeClr val="tx1"/>
                              </a:solidFill>
                            </a:rPr>
                            <a:t>-48.83</a:t>
                          </a:r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91694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08566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8" name="Right Triangle 12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F93991-0CDC-45C6-A5BC-FF4C9A800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9314106" cy="789432"/>
          </a:xfrm>
        </p:spPr>
        <p:txBody>
          <a:bodyPr>
            <a:normAutofit/>
          </a:bodyPr>
          <a:lstStyle/>
          <a:p>
            <a:pPr algn="l"/>
            <a:r>
              <a:rPr lang="en-US" sz="4200" dirty="0">
                <a:solidFill>
                  <a:schemeClr val="tx2">
                    <a:alpha val="80000"/>
                  </a:schemeClr>
                </a:solidFill>
              </a:rPr>
              <a:t>Monte Carlo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2000" dirty="0">
                    <a:solidFill>
                      <a:schemeClr val="tx2"/>
                    </a:solidFill>
                  </a:rPr>
                  <a:t>- Assess empirical performance of CRVEs via simulation.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2000" dirty="0">
                    <a:solidFill>
                      <a:schemeClr val="tx2"/>
                    </a:solidFill>
                  </a:rPr>
                  <a:t>- Randomly generate a new (placebo) vector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𝑐𝑡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. (Leave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𝑐𝑡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 matrix the same)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2000" dirty="0">
                    <a:solidFill>
                      <a:schemeClr val="tx2"/>
                    </a:solidFill>
                  </a:rPr>
                  <a:t>- Calculate regression coefficients and respective 95% confidence intervals for each generation.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2000" dirty="0">
                    <a:solidFill>
                      <a:schemeClr val="tx2"/>
                    </a:solidFill>
                  </a:rPr>
                  <a:t>- Calculate empirical coverage for each estimator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2000" dirty="0">
                    <a:solidFill>
                      <a:schemeClr val="tx2"/>
                    </a:solidFill>
                  </a:rPr>
                  <a:t>- Evaluate whether inference using each of the CRVEs (if any) are reliable</a:t>
                </a:r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  <a:blipFill>
                <a:blip r:embed="rId2"/>
                <a:stretch>
                  <a:fillRect l="-544" t="-654" r="-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104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8" name="Right Triangle 12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F93991-0CDC-45C6-A5BC-FF4C9A800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9314106" cy="789432"/>
          </a:xfrm>
        </p:spPr>
        <p:txBody>
          <a:bodyPr>
            <a:normAutofit/>
          </a:bodyPr>
          <a:lstStyle/>
          <a:p>
            <a:pPr algn="l"/>
            <a:r>
              <a:rPr lang="en-US" sz="4200" dirty="0">
                <a:solidFill>
                  <a:schemeClr val="tx2">
                    <a:alpha val="80000"/>
                  </a:schemeClr>
                </a:solidFill>
              </a:rPr>
              <a:t>Monte Carlo Analysis - DGP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2000" dirty="0">
                    <a:solidFill>
                      <a:schemeClr val="tx2"/>
                    </a:solidFill>
                  </a:rPr>
                  <a:t>The data-generating process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𝑐𝑡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 will follow a bootstrap sampling process.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2000" dirty="0">
                    <a:solidFill>
                      <a:schemeClr val="tx2"/>
                    </a:solidFill>
                  </a:rPr>
                  <a:t>- Replace the empirical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𝑐𝑡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 with a new bootstrap sample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𝑐𝑡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 each generation, defined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20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𝑐𝑡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.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2000" dirty="0">
                    <a:solidFill>
                      <a:schemeClr val="tx2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20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𝑐𝑡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 be defined as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𝑐𝑡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={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𝑐𝑡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2000">
                              <a:solidFill>
                                <a:schemeClr val="tx2"/>
                              </a:solidFill>
                            </a:rPr>
                            <m:t>Angola</m:t>
                          </m:r>
                          <m:r>
                            <m:rPr>
                              <m:nor/>
                            </m:rPr>
                            <a:rPr lang="en-US" sz="2000">
                              <a:solidFill>
                                <a:schemeClr val="tx2"/>
                              </a:solidFill>
                            </a:rPr>
                            <m:t>, </m:t>
                          </m:r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=1999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2000">
                              <a:solidFill>
                                <a:schemeClr val="tx2"/>
                              </a:solidFill>
                            </a:rPr>
                            <m:t>Zimbabwe</m:t>
                          </m:r>
                          <m:r>
                            <m:rPr>
                              <m:nor/>
                            </m:rPr>
                            <a:rPr lang="en-US" sz="2000">
                              <a:solidFill>
                                <a:schemeClr val="tx2"/>
                              </a:solidFill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US" sz="2000">
                              <a:solidFill>
                                <a:schemeClr val="tx2"/>
                              </a:solidFill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sz="2000">
                              <a:solidFill>
                                <a:schemeClr val="tx2"/>
                              </a:solidFill>
                            </a:rPr>
                            <m:t>=2022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𝐴𝑛𝑔𝑜𝑙𝑎</m:t>
                          </m:r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 1999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𝐴𝑛𝑔𝑜𝑙𝑎</m:t>
                          </m:r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 2000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 …,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𝑍𝑖𝑚𝑏𝑎𝑏𝑤𝑒</m:t>
                          </m:r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 2022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dirty="0">
                  <a:solidFill>
                    <a:schemeClr val="tx2"/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𝑐𝑡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ko-KR" altLang="en-US" sz="2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000" dirty="0">
                  <a:solidFill>
                    <a:schemeClr val="tx2"/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:endParaRPr lang="en-US" sz="20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  <a:blipFill>
                <a:blip r:embed="rId2"/>
                <a:stretch>
                  <a:fillRect l="-544" t="-654" r="-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8341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2" name="Rectangle 201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4A929113-1368-4B1B-9C6F-140F47CB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13" y="0"/>
            <a:ext cx="12166008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0B6C48B2-8296-4312-8901-93BB7735D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047" y="0"/>
            <a:ext cx="12188654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0" name="Right Triangle 169">
            <a:extLst>
              <a:ext uri="{FF2B5EF4-FFF2-40B4-BE49-F238E27FC236}">
                <a16:creationId xmlns:a16="http://schemas.microsoft.com/office/drawing/2014/main" id="{26B49BB8-D2B1-43DD-859F-70C7AF3D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936" y="4345090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90F28F7A-4F2F-4C1B-AF1C-A6E7C795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23CC870-B5E9-475F-A625-9E862A62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42A6B08C-017D-4B4D-95EC-4BB83C554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94599402-E1B8-4E3B-A56D-68606FC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B720C48A-E9A0-4B85-A954-39375E099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B0E26956-FF2A-412E-ACC4-29CCD0259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FB31E652-49AC-4108-85B8-75122A48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DC1DB29F-0624-4035-B188-640616D5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1D27221C-2427-4C99-89DC-1A38A540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2DBF1D76-8076-4BAE-B627-F1861C9E0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8E930E41-FC2F-4319-9C28-32C27843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C0936C1B-0C10-464B-85C8-345095AA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DB90EC61-FD0C-434A-9D1B-A20035C21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A5F5CC56-1FDA-4D3E-9C6E-8E996026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272B8FB2-B735-480F-9A88-48AADB222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85B46C1B-4FC4-4E24-AC43-07940BE1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C34915AF-0AE3-4EDD-8681-4C3F2C592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5C35A3F3-714E-4F69-9BDF-8ED284EF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03D561AC-B0B1-47EB-BE05-209F5612B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D3508E52-4FD9-4E6D-AFEA-69A88ED26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C69DDE76-16F7-472F-B6D7-84AE8FFF3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B2D87BEF-8844-4A3E-B130-B7D26740C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BB381129-2089-4EAA-AE6C-2BAA96BC8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5B69BF7A-FA63-4706-8066-DF15018E6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6A3ECB71-0CCD-403F-B14B-ABC48D78C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D9095BBA-0FE1-49E5-89F7-22125BAF8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B55351D8-6F27-4B82-968B-581B177C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351025A5-EB5A-4057-A85E-69AF0E6BE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5030318B-EEB9-4D92-BC50-D11510989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417FC0E3-7CC7-4188-BC7A-7E8FB5564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5" name="Picture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83B1FC05-8F39-F199-11CB-A05CD3DF2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10" y="1427725"/>
            <a:ext cx="10577281" cy="528864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D96A35F-2CDD-D409-826A-1C18FD17C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9314106" cy="789432"/>
          </a:xfrm>
        </p:spPr>
        <p:txBody>
          <a:bodyPr>
            <a:normAutofit/>
          </a:bodyPr>
          <a:lstStyle/>
          <a:p>
            <a:pPr algn="l"/>
            <a:r>
              <a:rPr lang="en-US" sz="4200" dirty="0">
                <a:solidFill>
                  <a:schemeClr val="tx2">
                    <a:alpha val="80000"/>
                  </a:schemeClr>
                </a:solidFill>
              </a:rPr>
              <a:t>Monte Carlo Analysis - DGP</a:t>
            </a:r>
          </a:p>
        </p:txBody>
      </p:sp>
    </p:spTree>
    <p:extLst>
      <p:ext uri="{BB962C8B-B14F-4D97-AF65-F5344CB8AC3E}">
        <p14:creationId xmlns:p14="http://schemas.microsoft.com/office/powerpoint/2010/main" val="1207512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2" name="Rectangle 201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4A929113-1368-4B1B-9C6F-140F47CB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13" y="0"/>
            <a:ext cx="12166008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0B6C48B2-8296-4312-8901-93BB7735D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047" y="0"/>
            <a:ext cx="12188654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0" name="Right Triangle 169">
            <a:extLst>
              <a:ext uri="{FF2B5EF4-FFF2-40B4-BE49-F238E27FC236}">
                <a16:creationId xmlns:a16="http://schemas.microsoft.com/office/drawing/2014/main" id="{26B49BB8-D2B1-43DD-859F-70C7AF3D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936" y="4345090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90F28F7A-4F2F-4C1B-AF1C-A6E7C795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23CC870-B5E9-475F-A625-9E862A62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42A6B08C-017D-4B4D-95EC-4BB83C554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94599402-E1B8-4E3B-A56D-68606FC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B720C48A-E9A0-4B85-A954-39375E099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B0E26956-FF2A-412E-ACC4-29CCD0259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FB31E652-49AC-4108-85B8-75122A48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DC1DB29F-0624-4035-B188-640616D5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1D27221C-2427-4C99-89DC-1A38A540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2DBF1D76-8076-4BAE-B627-F1861C9E0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8E930E41-FC2F-4319-9C28-32C27843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C0936C1B-0C10-464B-85C8-345095AA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DB90EC61-FD0C-434A-9D1B-A20035C21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A5F5CC56-1FDA-4D3E-9C6E-8E996026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272B8FB2-B735-480F-9A88-48AADB222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85B46C1B-4FC4-4E24-AC43-07940BE1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C34915AF-0AE3-4EDD-8681-4C3F2C592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5C35A3F3-714E-4F69-9BDF-8ED284EF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03D561AC-B0B1-47EB-BE05-209F5612B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D3508E52-4FD9-4E6D-AFEA-69A88ED26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C69DDE76-16F7-472F-B6D7-84AE8FFF3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B2D87BEF-8844-4A3E-B130-B7D26740C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BB381129-2089-4EAA-AE6C-2BAA96BC8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5B69BF7A-FA63-4706-8066-DF15018E6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6A3ECB71-0CCD-403F-B14B-ABC48D78C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D9095BBA-0FE1-49E5-89F7-22125BAF8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B55351D8-6F27-4B82-968B-581B177C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351025A5-EB5A-4057-A85E-69AF0E6BE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5030318B-EEB9-4D92-BC50-D11510989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417FC0E3-7CC7-4188-BC7A-7E8FB5564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6D96A35F-2CDD-D409-826A-1C18FD17C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1" y="725467"/>
            <a:ext cx="10713543" cy="789432"/>
          </a:xfrm>
        </p:spPr>
        <p:txBody>
          <a:bodyPr>
            <a:normAutofit fontScale="90000"/>
          </a:bodyPr>
          <a:lstStyle/>
          <a:p>
            <a:pPr algn="l"/>
            <a:r>
              <a:rPr lang="en-US" sz="4200" dirty="0">
                <a:solidFill>
                  <a:schemeClr val="tx2">
                    <a:alpha val="80000"/>
                  </a:schemeClr>
                </a:solidFill>
              </a:rPr>
              <a:t>Monte Carlo Analysis – Simulation (n=10000)</a:t>
            </a:r>
          </a:p>
        </p:txBody>
      </p:sp>
      <p:pic>
        <p:nvPicPr>
          <p:cNvPr id="3" name="Picture 2" descr="A green graph with black background&#10;&#10;Description automatically generated">
            <a:extLst>
              <a:ext uri="{FF2B5EF4-FFF2-40B4-BE49-F238E27FC236}">
                <a16:creationId xmlns:a16="http://schemas.microsoft.com/office/drawing/2014/main" id="{2567C57D-7FAD-F935-931E-1057A07AC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636" y="1432683"/>
            <a:ext cx="9193799" cy="525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279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8" name="Right Triangle 12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F93991-0CDC-45C6-A5BC-FF4C9A800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5414255" cy="789432"/>
          </a:xfrm>
        </p:spPr>
        <p:txBody>
          <a:bodyPr>
            <a:normAutofit/>
          </a:bodyPr>
          <a:lstStyle/>
          <a:p>
            <a:pPr algn="l"/>
            <a:r>
              <a:rPr lang="en-US" sz="4200" dirty="0">
                <a:solidFill>
                  <a:schemeClr val="tx2">
                    <a:alpha val="80000"/>
                  </a:schemeClr>
                </a:solidFill>
              </a:rPr>
              <a:t>Background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3447403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2000" dirty="0">
                    <a:solidFill>
                      <a:schemeClr val="tx2">
                        <a:alpha val="80000"/>
                      </a:schemeClr>
                    </a:solidFill>
                  </a:rPr>
                  <a:t>- Bertrand et. al (2004)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2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b="0" dirty="0">
                    <a:solidFill>
                      <a:schemeClr val="tx2">
                        <a:alpha val="80000"/>
                      </a:schemeClr>
                    </a:solidFill>
                  </a:rPr>
                  <a:t> cluster standard errors in </a:t>
                </a:r>
                <a:r>
                  <a:rPr lang="en-US" sz="2000" b="0" dirty="0" err="1">
                    <a:solidFill>
                      <a:schemeClr val="tx2">
                        <a:alpha val="80000"/>
                      </a:schemeClr>
                    </a:solidFill>
                  </a:rPr>
                  <a:t>DiD</a:t>
                </a:r>
                <a:endParaRPr lang="en-US" sz="2000" dirty="0">
                  <a:solidFill>
                    <a:schemeClr val="tx2">
                      <a:alpha val="80000"/>
                    </a:schemeClr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sz="2000" dirty="0">
                    <a:solidFill>
                      <a:schemeClr val="tx2">
                        <a:alpha val="80000"/>
                      </a:schemeClr>
                    </a:solidFill>
                  </a:rPr>
                  <a:t>	- Standard errors otherwise inflated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2000" b="0" dirty="0">
                    <a:solidFill>
                      <a:schemeClr val="tx2">
                        <a:alpha val="80000"/>
                      </a:schemeClr>
                    </a:solidFill>
                  </a:rPr>
                  <a:t>- MacKinnon et. al (2023)</a:t>
                </a:r>
              </a:p>
              <a:p>
                <a:pPr marL="800100" lvl="1" indent="-342900" algn="l">
                  <a:lnSpc>
                    <a:spcPct val="100000"/>
                  </a:lnSpc>
                  <a:buFontTx/>
                  <a:buChar char="-"/>
                </a:pPr>
                <a:r>
                  <a:rPr lang="en-US" dirty="0">
                    <a:solidFill>
                      <a:schemeClr val="tx2">
                        <a:alpha val="80000"/>
                      </a:schemeClr>
                    </a:solidFill>
                  </a:rPr>
                  <a:t>- Guide for cluster-robust variance estimators</a:t>
                </a:r>
              </a:p>
              <a:p>
                <a:pPr marL="800100" lvl="1" indent="-342900" algn="l">
                  <a:lnSpc>
                    <a:spcPct val="100000"/>
                  </a:lnSpc>
                  <a:buFontTx/>
                  <a:buChar char="-"/>
                </a:pPr>
                <a:r>
                  <a:rPr lang="en-US" b="0" dirty="0">
                    <a:solidFill>
                      <a:schemeClr val="tx2">
                        <a:alpha val="80000"/>
                      </a:schemeClr>
                    </a:solidFill>
                  </a:rPr>
                  <a:t>- Three “feasible” CRVEs</a:t>
                </a:r>
              </a:p>
              <a:p>
                <a:pPr marL="1257300" lvl="2" indent="-342900" algn="l">
                  <a:lnSpc>
                    <a:spcPct val="100000"/>
                  </a:lnSpc>
                  <a:buFontTx/>
                  <a:buChar char="-"/>
                </a:pPr>
                <a:r>
                  <a:rPr lang="en-US" dirty="0">
                    <a:solidFill>
                      <a:schemeClr val="tx2">
                        <a:alpha val="80000"/>
                      </a:schemeClr>
                    </a:solidFill>
                  </a:rPr>
                  <a:t>- Derived from OLS Asymptotic Variance</a:t>
                </a:r>
                <a:endParaRPr lang="en-US" b="0" dirty="0">
                  <a:solidFill>
                    <a:schemeClr val="tx2">
                      <a:alpha val="80000"/>
                    </a:schemeClr>
                  </a:solidFill>
                </a:endParaRPr>
              </a:p>
              <a:p>
                <a:pPr marL="800100" lvl="1" indent="-342900" algn="l">
                  <a:lnSpc>
                    <a:spcPct val="100000"/>
                  </a:lnSpc>
                  <a:buFontTx/>
                  <a:buChar char="-"/>
                </a:pPr>
                <a:r>
                  <a:rPr lang="en-US" dirty="0">
                    <a:solidFill>
                      <a:schemeClr val="tx2">
                        <a:alpha val="80000"/>
                      </a:schemeClr>
                    </a:solidFill>
                  </a:rPr>
                  <a:t>- “For such models [with clustered data estimated by instrumental variables (IV)], neither the current state of econometric theory nor the available simulation evidence allows us to make recommendations with any confidence”</a:t>
                </a:r>
                <a:endParaRPr lang="en-US" b="0" dirty="0">
                  <a:solidFill>
                    <a:schemeClr val="tx2">
                      <a:alpha val="80000"/>
                    </a:schemeClr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:endParaRPr lang="en-US" sz="2000" b="0" dirty="0">
                  <a:solidFill>
                    <a:schemeClr val="tx2">
                      <a:alpha val="8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3447403"/>
              </a:xfrm>
              <a:blipFill>
                <a:blip r:embed="rId2"/>
                <a:stretch>
                  <a:fillRect l="-544" t="-885" r="-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7937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2" name="Rectangle 331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34" name="Right Triangle 333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Flowchart: Document 334">
            <a:extLst>
              <a:ext uri="{FF2B5EF4-FFF2-40B4-BE49-F238E27FC236}">
                <a16:creationId xmlns:a16="http://schemas.microsoft.com/office/drawing/2014/main" id="{41FB6F01-9581-4ED4-833E-048E9F3C8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96105" y="1562107"/>
            <a:ext cx="6858000" cy="3733791"/>
          </a:xfrm>
          <a:prstGeom prst="flowChartDocument">
            <a:avLst/>
          </a:pr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6D96A35F-2CDD-D409-826A-1C18FD17C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308" y="2952693"/>
            <a:ext cx="5928542" cy="2232199"/>
          </a:xfrm>
        </p:spPr>
        <p:txBody>
          <a:bodyPr anchor="t">
            <a:normAutofit/>
          </a:bodyPr>
          <a:lstStyle/>
          <a:p>
            <a:pPr algn="l"/>
            <a:r>
              <a:rPr lang="en-US" sz="4200" dirty="0">
                <a:solidFill>
                  <a:schemeClr val="tx2"/>
                </a:solidFill>
              </a:rPr>
              <a:t>Monte Carlo Analysis – Simulation (n=10000)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EEB66B7E-DA8D-469E-732F-D92B99BF6A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1392668"/>
                  </p:ext>
                </p:extLst>
              </p:nvPr>
            </p:nvGraphicFramePr>
            <p:xfrm>
              <a:off x="6189157" y="534736"/>
              <a:ext cx="5810322" cy="53437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0574">
                      <a:extLst>
                        <a:ext uri="{9D8B030D-6E8A-4147-A177-3AD203B41FA5}">
                          <a16:colId xmlns:a16="http://schemas.microsoft.com/office/drawing/2014/main" val="2056719404"/>
                        </a:ext>
                      </a:extLst>
                    </a:gridCol>
                    <a:gridCol w="641006">
                      <a:extLst>
                        <a:ext uri="{9D8B030D-6E8A-4147-A177-3AD203B41FA5}">
                          <a16:colId xmlns:a16="http://schemas.microsoft.com/office/drawing/2014/main" val="443840789"/>
                        </a:ext>
                      </a:extLst>
                    </a:gridCol>
                    <a:gridCol w="581431">
                      <a:extLst>
                        <a:ext uri="{9D8B030D-6E8A-4147-A177-3AD203B41FA5}">
                          <a16:colId xmlns:a16="http://schemas.microsoft.com/office/drawing/2014/main" val="4075740729"/>
                        </a:ext>
                      </a:extLst>
                    </a:gridCol>
                    <a:gridCol w="641006">
                      <a:extLst>
                        <a:ext uri="{9D8B030D-6E8A-4147-A177-3AD203B41FA5}">
                          <a16:colId xmlns:a16="http://schemas.microsoft.com/office/drawing/2014/main" val="189606705"/>
                        </a:ext>
                      </a:extLst>
                    </a:gridCol>
                    <a:gridCol w="581431">
                      <a:extLst>
                        <a:ext uri="{9D8B030D-6E8A-4147-A177-3AD203B41FA5}">
                          <a16:colId xmlns:a16="http://schemas.microsoft.com/office/drawing/2014/main" val="3777433146"/>
                        </a:ext>
                      </a:extLst>
                    </a:gridCol>
                    <a:gridCol w="641006">
                      <a:extLst>
                        <a:ext uri="{9D8B030D-6E8A-4147-A177-3AD203B41FA5}">
                          <a16:colId xmlns:a16="http://schemas.microsoft.com/office/drawing/2014/main" val="3824987311"/>
                        </a:ext>
                      </a:extLst>
                    </a:gridCol>
                    <a:gridCol w="581431">
                      <a:extLst>
                        <a:ext uri="{9D8B030D-6E8A-4147-A177-3AD203B41FA5}">
                          <a16:colId xmlns:a16="http://schemas.microsoft.com/office/drawing/2014/main" val="1809698294"/>
                        </a:ext>
                      </a:extLst>
                    </a:gridCol>
                    <a:gridCol w="641006">
                      <a:extLst>
                        <a:ext uri="{9D8B030D-6E8A-4147-A177-3AD203B41FA5}">
                          <a16:colId xmlns:a16="http://schemas.microsoft.com/office/drawing/2014/main" val="47138089"/>
                        </a:ext>
                      </a:extLst>
                    </a:gridCol>
                    <a:gridCol w="581431">
                      <a:extLst>
                        <a:ext uri="{9D8B030D-6E8A-4147-A177-3AD203B41FA5}">
                          <a16:colId xmlns:a16="http://schemas.microsoft.com/office/drawing/2014/main" val="3033695602"/>
                        </a:ext>
                      </a:extLst>
                    </a:gridCol>
                  </a:tblGrid>
                  <a:tr h="550682">
                    <a:tc>
                      <a:txBody>
                        <a:bodyPr/>
                        <a:lstStyle/>
                        <a:p>
                          <a:pPr algn="l" fontAlgn="b"/>
                          <a:endParaRPr lang="en-US" sz="1400" b="0" i="0" u="none" strike="noStrike" dirty="0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>
                        <a:solidFill>
                          <a:schemeClr val="bg2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noBar"/>
                                    <m:ctrlPr>
                                      <a:rPr lang="en-US" sz="1400" i="1" kern="100" cap="none" spc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 kern="100" cap="none" spc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  <m:t>­</m:t>
                                    </m:r>
                                    <m:r>
                                      <a:rPr lang="en-US" sz="1400" i="1" kern="100" cap="none" spc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  <m:t>𝑖𝑣</m:t>
                                    </m:r>
                                  </m:num>
                                  <m:den>
                                    <m:r>
                                      <a:rPr lang="en-US" sz="1400" i="1" kern="100" cap="none" spc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  <m:sSub>
                                      <m:sSubPr>
                                        <m:ctrlPr>
                                          <a:rPr lang="en-US" sz="1400" i="1" kern="100" cap="none" spc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algun Gothic" panose="020B0503020000020004" pitchFamily="34" charset="-127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 kern="100" cap="none" spc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algun Gothic" panose="020B0503020000020004" pitchFamily="34" charset="-127"/>
                                            <a:cs typeface="Times New Roman" panose="020206030504050203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1400" b="0" i="1" kern="100" cap="none" spc="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algun Gothic" panose="020B0503020000020004" pitchFamily="34" charset="-127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400" b="0" i="0" u="none" strike="noStrike" dirty="0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noBar"/>
                                    <m:ctrlPr>
                                      <a:rPr lang="en-US" sz="1400" i="1" kern="100" cap="none" spc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 kern="100" cap="none" spc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  <m:t>­</m:t>
                                    </m:r>
                                    <m:r>
                                      <a:rPr lang="en-US" sz="1400" i="1" kern="100" cap="none" spc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  <m:t>𝑖𝑣</m:t>
                                    </m:r>
                                  </m:num>
                                  <m:den>
                                    <m:r>
                                      <a:rPr lang="en-US" sz="1400" i="1" kern="100" cap="none" spc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  <m:sSub>
                                      <m:sSubPr>
                                        <m:ctrlPr>
                                          <a:rPr lang="en-US" sz="1400" i="1" kern="100" cap="none" spc="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algun Gothic" panose="020B0503020000020004" pitchFamily="34" charset="-127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 kern="100" cap="none" spc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algun Gothic" panose="020B0503020000020004" pitchFamily="34" charset="-127"/>
                                            <a:cs typeface="Times New Roman" panose="020206030504050203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1400" b="0" i="1" kern="100" cap="none" spc="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algun Gothic" panose="020B0503020000020004" pitchFamily="34" charset="-127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400" b="0" i="0" u="none" strike="noStrike" dirty="0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noBar"/>
                                    <m:ctrlPr>
                                      <a:rPr lang="en-US" sz="1400" i="1" kern="100" cap="none" spc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 kern="100" cap="none" spc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  <m:t>­</m:t>
                                    </m:r>
                                    <m:r>
                                      <a:rPr lang="en-US" sz="1400" i="1" kern="100" cap="none" spc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  <m:t>𝑖𝑣</m:t>
                                    </m:r>
                                  </m:num>
                                  <m:den>
                                    <m:r>
                                      <a:rPr lang="en-US" sz="1400" i="1" kern="100" cap="none" spc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  <m:sSub>
                                      <m:sSubPr>
                                        <m:ctrlPr>
                                          <a:rPr lang="en-US" sz="1400" i="1" kern="100" cap="none" spc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algun Gothic" panose="020B0503020000020004" pitchFamily="34" charset="-127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 kern="100" cap="none" spc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algun Gothic" panose="020B0503020000020004" pitchFamily="34" charset="-127"/>
                                            <a:cs typeface="Times New Roman" panose="020206030504050203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1400" b="0" i="1" kern="100" cap="none" spc="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algun Gothic" panose="020B0503020000020004" pitchFamily="34" charset="-127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400" b="0" i="0" u="none" strike="noStrike" dirty="0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u="none" strike="noStrike" dirty="0">
                              <a:solidFill>
                                <a:schemeClr val="tx2"/>
                              </a:solidFill>
                              <a:effectLst/>
                            </a:rPr>
                            <a:t>2SLS</a:t>
                          </a:r>
                          <a:endParaRPr lang="en-US" sz="1400" b="0" i="0" u="none" strike="noStrike" dirty="0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5086322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l" fontAlgn="b"/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(2.5%, 97.%)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(2.5%, 97.%)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 hMerge="1">
                      <a:txBody>
                        <a:bodyPr/>
                        <a:lstStyle/>
                        <a:p>
                          <a:pPr algn="ctr" fontAlgn="b"/>
                          <a:endParaRPr lang="en-US" sz="900" b="0" i="0" u="none" strike="noStrike" dirty="0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3426" marR="3426" marT="3426" marB="0" anchor="b"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(2.5%, 97.%)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 hMerge="1">
                      <a:txBody>
                        <a:bodyPr/>
                        <a:lstStyle/>
                        <a:p>
                          <a:pPr algn="ctr" fontAlgn="b"/>
                          <a:endParaRPr lang="en-US" sz="900" b="0" i="0" u="none" strike="noStrike" dirty="0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3426" marR="3426" marT="3426" marB="0" anchor="b"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(2.5%, 97.%)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 hMerge="1">
                      <a:txBody>
                        <a:bodyPr/>
                        <a:lstStyle/>
                        <a:p>
                          <a:pPr algn="ctr" fontAlgn="b"/>
                          <a:endParaRPr lang="en-US" sz="900" b="0" i="0" u="none" strike="noStrike" dirty="0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3426" marR="3426" marT="3426" marB="0" anchor="b"/>
                    </a:tc>
                    <a:extLst>
                      <a:ext uri="{0D108BD9-81ED-4DB2-BD59-A6C34878D82A}">
                        <a16:rowId xmlns:a16="http://schemas.microsoft.com/office/drawing/2014/main" val="2707119651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-20.24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13.52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-25.83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19.12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-41.9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35.18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-24.45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17.73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735705930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-20.5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25.35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-22.09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26.94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-24.25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29.1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-16.1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20.95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3039474615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-23.2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9.02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-24.25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10.07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-25.28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11.1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-26.95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12.77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3585425604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-11.07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20.3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-14.11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23.33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-22.51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31.74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-15.92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25.14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3619664654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-10.46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18.29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-12.15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19.97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-19.37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27.19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-12.61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20.43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373415650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-16.58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31.21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-15.08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29.71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-12.2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26.82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-11.04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25.67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1515011017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-17.97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8.7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-18.8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9.53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-21.25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11.98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-24.55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15.28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4213669019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-16.23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19.49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-20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23.26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-31.98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35.24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-22.71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25.96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787832151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-20.32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13.15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-20.91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13.74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-23.88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16.71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-21.51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14.35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3910899732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10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-19.66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12.13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-27.07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19.54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-46.94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39.4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-27.31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19.78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3342584460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...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...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...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...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...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...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...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...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...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1603332784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9996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-10.38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22.17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-10.49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22.28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-11.08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22.87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-14.57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26.36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3810220881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9997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-33.48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15.01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-33.73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15.26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-34.04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15.57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-33.51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641320040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9998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-13.5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14.85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-15.36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16.71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-19.84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21.19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-18.88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20.23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290037994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9999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-43.52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5.72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-47.46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9.66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-57.51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19.71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-39.13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1.33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298183417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10000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-13.76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11.52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-13.63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11.39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-14.23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11.99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-20.46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18.22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73955207"/>
                      </a:ext>
                    </a:extLst>
                  </a:tr>
                  <a:tr h="46758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Empirical Coverage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 gridSpan="2"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0.0553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0.0297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0.0118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 dirty="0">
                              <a:solidFill>
                                <a:schemeClr val="tx2"/>
                              </a:solidFill>
                              <a:effectLst/>
                            </a:rPr>
                            <a:t>0.0465</a:t>
                          </a:r>
                          <a:endParaRPr lang="en-US" sz="1400" b="0" i="0" u="none" strike="noStrike" dirty="0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071859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EEB66B7E-DA8D-469E-732F-D92B99BF6A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1392668"/>
                  </p:ext>
                </p:extLst>
              </p:nvPr>
            </p:nvGraphicFramePr>
            <p:xfrm>
              <a:off x="6189157" y="534736"/>
              <a:ext cx="5810322" cy="53437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0574">
                      <a:extLst>
                        <a:ext uri="{9D8B030D-6E8A-4147-A177-3AD203B41FA5}">
                          <a16:colId xmlns:a16="http://schemas.microsoft.com/office/drawing/2014/main" val="2056719404"/>
                        </a:ext>
                      </a:extLst>
                    </a:gridCol>
                    <a:gridCol w="641006">
                      <a:extLst>
                        <a:ext uri="{9D8B030D-6E8A-4147-A177-3AD203B41FA5}">
                          <a16:colId xmlns:a16="http://schemas.microsoft.com/office/drawing/2014/main" val="443840789"/>
                        </a:ext>
                      </a:extLst>
                    </a:gridCol>
                    <a:gridCol w="581431">
                      <a:extLst>
                        <a:ext uri="{9D8B030D-6E8A-4147-A177-3AD203B41FA5}">
                          <a16:colId xmlns:a16="http://schemas.microsoft.com/office/drawing/2014/main" val="4075740729"/>
                        </a:ext>
                      </a:extLst>
                    </a:gridCol>
                    <a:gridCol w="641006">
                      <a:extLst>
                        <a:ext uri="{9D8B030D-6E8A-4147-A177-3AD203B41FA5}">
                          <a16:colId xmlns:a16="http://schemas.microsoft.com/office/drawing/2014/main" val="189606705"/>
                        </a:ext>
                      </a:extLst>
                    </a:gridCol>
                    <a:gridCol w="581431">
                      <a:extLst>
                        <a:ext uri="{9D8B030D-6E8A-4147-A177-3AD203B41FA5}">
                          <a16:colId xmlns:a16="http://schemas.microsoft.com/office/drawing/2014/main" val="3777433146"/>
                        </a:ext>
                      </a:extLst>
                    </a:gridCol>
                    <a:gridCol w="641006">
                      <a:extLst>
                        <a:ext uri="{9D8B030D-6E8A-4147-A177-3AD203B41FA5}">
                          <a16:colId xmlns:a16="http://schemas.microsoft.com/office/drawing/2014/main" val="3824987311"/>
                        </a:ext>
                      </a:extLst>
                    </a:gridCol>
                    <a:gridCol w="581431">
                      <a:extLst>
                        <a:ext uri="{9D8B030D-6E8A-4147-A177-3AD203B41FA5}">
                          <a16:colId xmlns:a16="http://schemas.microsoft.com/office/drawing/2014/main" val="1809698294"/>
                        </a:ext>
                      </a:extLst>
                    </a:gridCol>
                    <a:gridCol w="641006">
                      <a:extLst>
                        <a:ext uri="{9D8B030D-6E8A-4147-A177-3AD203B41FA5}">
                          <a16:colId xmlns:a16="http://schemas.microsoft.com/office/drawing/2014/main" val="47138089"/>
                        </a:ext>
                      </a:extLst>
                    </a:gridCol>
                    <a:gridCol w="581431">
                      <a:extLst>
                        <a:ext uri="{9D8B030D-6E8A-4147-A177-3AD203B41FA5}">
                          <a16:colId xmlns:a16="http://schemas.microsoft.com/office/drawing/2014/main" val="3033695602"/>
                        </a:ext>
                      </a:extLst>
                    </a:gridCol>
                  </a:tblGrid>
                  <a:tr h="550682">
                    <a:tc>
                      <a:txBody>
                        <a:bodyPr/>
                        <a:lstStyle/>
                        <a:p>
                          <a:pPr algn="l" fontAlgn="b"/>
                          <a:endParaRPr lang="en-US" sz="1400" b="0" i="0" u="none" strike="noStrike" dirty="0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>
                        <a:solidFill>
                          <a:schemeClr val="bg2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762" marR="4762" marT="4762" marB="0" anchor="b">
                        <a:blipFill>
                          <a:blip r:embed="rId2"/>
                          <a:stretch>
                            <a:fillRect l="-75622" t="-1111" r="-301493" b="-89444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762" marR="4762" marT="4762" marB="0" anchor="b">
                        <a:blipFill>
                          <a:blip r:embed="rId2"/>
                          <a:stretch>
                            <a:fillRect l="-175622" t="-1111" r="-201493" b="-89444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762" marR="4762" marT="4762" marB="0" anchor="b">
                        <a:blipFill>
                          <a:blip r:embed="rId2"/>
                          <a:stretch>
                            <a:fillRect l="-277000" t="-1111" r="-102500" b="-89444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u="none" strike="noStrike" dirty="0">
                              <a:solidFill>
                                <a:schemeClr val="tx2"/>
                              </a:solidFill>
                              <a:effectLst/>
                            </a:rPr>
                            <a:t>2SLS</a:t>
                          </a:r>
                          <a:endParaRPr lang="en-US" sz="1400" b="0" i="0" u="none" strike="noStrike" dirty="0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5086322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l" fontAlgn="b"/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(2.5%, 97.%)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(2.5%, 97.%)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 hMerge="1">
                      <a:txBody>
                        <a:bodyPr/>
                        <a:lstStyle/>
                        <a:p>
                          <a:pPr algn="ctr" fontAlgn="b"/>
                          <a:endParaRPr lang="en-US" sz="900" b="0" i="0" u="none" strike="noStrike" dirty="0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3426" marR="3426" marT="3426" marB="0" anchor="b"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(2.5%, 97.%)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 hMerge="1">
                      <a:txBody>
                        <a:bodyPr/>
                        <a:lstStyle/>
                        <a:p>
                          <a:pPr algn="ctr" fontAlgn="b"/>
                          <a:endParaRPr lang="en-US" sz="900" b="0" i="0" u="none" strike="noStrike" dirty="0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3426" marR="3426" marT="3426" marB="0" anchor="b"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(2.5%, 97.%)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 hMerge="1">
                      <a:txBody>
                        <a:bodyPr/>
                        <a:lstStyle/>
                        <a:p>
                          <a:pPr algn="ctr" fontAlgn="b"/>
                          <a:endParaRPr lang="en-US" sz="900" b="0" i="0" u="none" strike="noStrike" dirty="0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3426" marR="3426" marT="3426" marB="0" anchor="b"/>
                    </a:tc>
                    <a:extLst>
                      <a:ext uri="{0D108BD9-81ED-4DB2-BD59-A6C34878D82A}">
                        <a16:rowId xmlns:a16="http://schemas.microsoft.com/office/drawing/2014/main" val="2707119651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-20.24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13.52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-25.83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19.12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-41.9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35.18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-24.45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17.73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735705930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-20.5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25.35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-22.09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26.94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-24.25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29.1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-16.1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20.95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3039474615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-23.2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9.02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-24.25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10.07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-25.28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11.1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-26.95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12.77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3585425604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-11.07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20.3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-14.11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23.33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-22.51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31.74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-15.92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25.14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3619664654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-10.46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18.29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-12.15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19.97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-19.37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27.19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-12.61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20.43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373415650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-16.58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31.21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-15.08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29.71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-12.2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26.82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-11.04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25.67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1515011017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-17.97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8.7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-18.8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9.53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-21.25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11.98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-24.55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15.28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4213669019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-16.23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19.49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-20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23.26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-31.98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35.24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-22.71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25.96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787832151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-20.32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13.15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-20.91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13.74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-23.88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16.71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-21.51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14.35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3910899732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10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-19.66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12.13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-27.07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19.54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-46.94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39.4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-27.31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19.78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3342584460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...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...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...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...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...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...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...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...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...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1603332784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9996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-10.38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22.17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-10.49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22.28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-11.08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22.87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-14.57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26.36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3810220881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9997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-33.48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15.01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-33.73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15.26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-34.04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15.57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-33.51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641320040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9998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-13.5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14.85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-15.36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16.71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-19.84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21.19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-18.88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20.23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290037994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9999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-43.52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5.72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-47.46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9.66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-57.51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19.71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-39.13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1.33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298183417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10000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-13.76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11.52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-13.63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11.39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-14.23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11.99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-20.46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18.22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73955207"/>
                      </a:ext>
                    </a:extLst>
                  </a:tr>
                  <a:tr h="46758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Empirical Coverage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 gridSpan="2"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0.0553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0.0297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0.0118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 dirty="0">
                              <a:solidFill>
                                <a:schemeClr val="tx2"/>
                              </a:solidFill>
                              <a:effectLst/>
                            </a:rPr>
                            <a:t>0.0465</a:t>
                          </a:r>
                          <a:endParaRPr lang="en-US" sz="1400" b="0" i="0" u="none" strike="noStrike" dirty="0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071859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01486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ctangle 343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7" name="Freeform: Shape 376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9" name="Freeform: Shape 378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1" name="Freeform: Shape 380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414" name="Rectangle 413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90B4ACB0-2B52-48C2-9BC9-553BE7356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18" name="Right Triangle 417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96085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0" name="Group 419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F93991-0CDC-45C6-A5BC-FF4C9A800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238" y="171721"/>
            <a:ext cx="4952999" cy="14998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dirty="0">
                <a:solidFill>
                  <a:schemeClr val="tx2"/>
                </a:solidFill>
              </a:rPr>
              <a:t>Conclusions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89613" y="1263362"/>
                <a:ext cx="5939514" cy="4159549"/>
              </a:xfrm>
            </p:spPr>
            <p:txBody>
              <a:bodyPr vert="horz" lIns="91440" tIns="45720" rIns="91440" bIns="45720" rtlCol="0">
                <a:no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900" dirty="0">
                    <a:solidFill>
                      <a:schemeClr val="tx2"/>
                    </a:solidFill>
                  </a:rPr>
                  <a:t>- </a:t>
                </a:r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en-US" sz="19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­</m:t>
                        </m:r>
                        <m:r>
                          <a:rPr lang="en-US" sz="19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𝑖𝑣</m:t>
                        </m:r>
                      </m:num>
                      <m:den>
                        <m:r>
                          <a:rPr lang="en-US" sz="19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9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9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9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f>
                      <m:fPr>
                        <m:type m:val="noBar"/>
                        <m:ctrlPr>
                          <a:rPr lang="en-US" sz="19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</a:rPr>
                          <m:t>­</m:t>
                        </m:r>
                        <m:r>
                          <a:rPr lang="en-US" sz="19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𝑖𝑣</m:t>
                        </m:r>
                      </m:num>
                      <m:den>
                        <m:r>
                          <a:rPr lang="en-US" sz="19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en-US" sz="1900" i="1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900" b="0" i="1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900" dirty="0">
                    <a:solidFill>
                      <a:schemeClr val="tx2"/>
                    </a:solidFill>
                  </a:rPr>
                  <a:t>tend to routinely under reject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1900" b="0" dirty="0">
                    <a:solidFill>
                      <a:schemeClr val="tx2"/>
                    </a:solidFill>
                  </a:rPr>
                  <a:t>- </a:t>
                </a:r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en-US" sz="19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­</m:t>
                        </m:r>
                        <m:r>
                          <a:rPr lang="en-US" sz="19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𝑖𝑣</m:t>
                        </m:r>
                      </m:num>
                      <m:den>
                        <m:r>
                          <a:rPr lang="en-US" sz="19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9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sz="1900" dirty="0">
                    <a:solidFill>
                      <a:schemeClr val="tx2"/>
                    </a:solidFill>
                  </a:rPr>
                  <a:t> may be the best the CRVE for IV right now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1900" dirty="0">
                    <a:solidFill>
                      <a:schemeClr val="tx2"/>
                    </a:solidFill>
                  </a:rPr>
                  <a:t>- If clustering is unnecessary or unfeasible, inference using the GMM asymptotic variance seems to perform just as well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1900" dirty="0">
                    <a:solidFill>
                      <a:schemeClr val="tx2"/>
                    </a:solidFill>
                  </a:rPr>
                  <a:t>- The test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9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sz="1900" b="0" dirty="0">
                    <a:solidFill>
                      <a:schemeClr val="tx2"/>
                    </a:solidFill>
                  </a:rPr>
                  <a:t> seems appropriately sized</a:t>
                </a:r>
              </a:p>
              <a:p>
                <a:pPr marL="0" lvl="1" algn="l">
                  <a:lnSpc>
                    <a:spcPct val="100000"/>
                  </a:lnSpc>
                </a:pPr>
                <a:r>
                  <a:rPr lang="en-US" sz="1900" dirty="0">
                    <a:solidFill>
                      <a:schemeClr val="tx2"/>
                    </a:solidFill>
                  </a:rPr>
                  <a:t>- Hence the interpretation on p-values remains as if higher proportions of women in legislature truly had no effect on yearly carbon emissions within a country (given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9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900" b="0" dirty="0">
                    <a:solidFill>
                      <a:schemeClr val="tx2"/>
                    </a:solidFill>
                  </a:rPr>
                  <a:t>), the standard errors from </a:t>
                </a:r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en-US" sz="19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­</m:t>
                        </m:r>
                        <m:r>
                          <a:rPr lang="en-US" sz="19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𝑖𝑣</m:t>
                        </m:r>
                      </m:num>
                      <m:den>
                        <m:r>
                          <a:rPr lang="en-US" sz="19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9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sz="1900" b="0" dirty="0">
                    <a:solidFill>
                      <a:schemeClr val="tx2"/>
                    </a:solidFill>
                  </a:rPr>
                  <a:t> imply that there would have been about a 0.021% (p-value &lt; 0.001) chance we observed the same effect or larger by random.</a:t>
                </a:r>
              </a:p>
              <a:p>
                <a:pPr marL="0" lvl="1" algn="l">
                  <a:lnSpc>
                    <a:spcPct val="100000"/>
                  </a:lnSpc>
                </a:pPr>
                <a:r>
                  <a:rPr lang="en-US" sz="1900" dirty="0">
                    <a:solidFill>
                      <a:schemeClr val="tx2"/>
                    </a:solidFill>
                  </a:rPr>
                  <a:t>- With high confidence, it seems that when more women enter national legislatures, correspondingly, yearly carbon emissions </a:t>
                </a:r>
                <a:r>
                  <a:rPr lang="en-US" dirty="0">
                    <a:solidFill>
                      <a:schemeClr val="tx2"/>
                    </a:solidFill>
                  </a:rPr>
                  <a:t>decrease</a:t>
                </a:r>
                <a:endParaRPr lang="en-US" b="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89613" y="1263362"/>
                <a:ext cx="5939514" cy="4159549"/>
              </a:xfrm>
              <a:blipFill>
                <a:blip r:embed="rId2"/>
                <a:stretch>
                  <a:fillRect l="-1027" r="-1643" b="-34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ainting of a train going through a forest&#10;&#10;Description automatically generated">
            <a:extLst>
              <a:ext uri="{FF2B5EF4-FFF2-40B4-BE49-F238E27FC236}">
                <a16:creationId xmlns:a16="http://schemas.microsoft.com/office/drawing/2014/main" id="{23576BB0-3D87-EBB3-D4C9-E2E6414702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" r="11952" b="2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34902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8" name="Right Triangle 12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F93991-0CDC-45C6-A5BC-FF4C9A800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6156924" cy="789432"/>
          </a:xfrm>
        </p:spPr>
        <p:txBody>
          <a:bodyPr>
            <a:normAutofit/>
          </a:bodyPr>
          <a:lstStyle/>
          <a:p>
            <a:pPr algn="l"/>
            <a:r>
              <a:rPr lang="en-US" sz="4200" dirty="0">
                <a:solidFill>
                  <a:schemeClr val="tx2">
                    <a:alpha val="80000"/>
                  </a:schemeClr>
                </a:solidFill>
              </a:rPr>
              <a:t>Three Feasible CRVEs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2000" dirty="0">
                    <a:solidFill>
                      <a:schemeClr val="tx2">
                        <a:alpha val="80000"/>
                      </a:schemeClr>
                    </a:solidFill>
                  </a:rPr>
                  <a:t>A</a:t>
                </a:r>
                <a:r>
                  <a:rPr lang="en-US" sz="2000" dirty="0">
                    <a:solidFill>
                      <a:schemeClr val="tx2"/>
                    </a:solidFill>
                  </a:rPr>
                  <a:t>ssuming data are generated at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2"/>
                        </a:solidFill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2"/>
                        </a:solidFill>
                      </a:rPr>
                      <m:t>𝛽</m:t>
                    </m:r>
                    <m:r>
                      <a:rPr lang="en-US" sz="2000" b="0" i="1" smtClean="0">
                        <a:solidFill>
                          <a:schemeClr val="tx2"/>
                        </a:solidFill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b="0" dirty="0">
                    <a:solidFill>
                      <a:schemeClr val="tx2"/>
                    </a:solidFill>
                  </a:rPr>
                  <a:t>,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000" i="1" smtClean="0">
                              <a:solidFill>
                                <a:schemeClr val="tx2"/>
                              </a:solidFill>
                            </a:rPr>
                          </m:ctrlPr>
                        </m:radPr>
                        <m:deg/>
                        <m:e>
                          <m:r>
                            <a:rPr lang="en-US" sz="2000" i="1">
                              <a:solidFill>
                                <a:schemeClr val="tx2"/>
                              </a:solidFill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chemeClr val="tx2"/>
                                  </a:solidFill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2"/>
                              </a:solidFill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2"/>
                              </a:solidFill>
                            </a:rPr>
                            <m:t>β</m:t>
                          </m:r>
                        </m:e>
                      </m:d>
                      <m:box>
                        <m:box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</a:rPr>
                          </m:ctrlPr>
                        </m:boxPr>
                        <m:e>
                          <m:groupChr>
                            <m:groupChrPr>
                              <m:chr m:val="→"/>
                              <m:pos m:val="top"/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</a:rPr>
                              </m:ctrlPr>
                            </m:groupChrPr>
                            <m:e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</a:rPr>
                                <m:t>𝑑</m:t>
                              </m:r>
                            </m:e>
                          </m:groupChr>
                        </m:e>
                      </m:box>
                      <m:r>
                        <a:rPr lang="en-US" sz="2000" i="1">
                          <a:solidFill>
                            <a:schemeClr val="tx2"/>
                          </a:solidFill>
                        </a:rPr>
                        <m:t>𝑁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2"/>
                              </a:solidFill>
                            </a:rPr>
                            <m:t>0,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chemeClr val="tx2"/>
                              </a:solidFill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</a:rPr>
                                    <m:t>′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2"/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sz="2000" dirty="0">
                    <a:solidFill>
                      <a:schemeClr val="tx2"/>
                    </a:solidFill>
                  </a:rPr>
                  <a:t>Assuming data can be divided into </a:t>
                </a:r>
                <a:r>
                  <a:rPr lang="en-US" sz="2000" i="1" dirty="0">
                    <a:solidFill>
                      <a:schemeClr val="tx2"/>
                    </a:solidFill>
                  </a:rPr>
                  <a:t>G </a:t>
                </a:r>
                <a:r>
                  <a:rPr lang="en-US" sz="2000" dirty="0">
                    <a:solidFill>
                      <a:schemeClr val="tx2"/>
                    </a:solidFill>
                  </a:rPr>
                  <a:t> disjoint groups, it follows that a reasonable way to “cluster” standard errors by group (</a:t>
                </a:r>
                <a:r>
                  <a:rPr lang="en-US" sz="2000" i="1" dirty="0">
                    <a:solidFill>
                      <a:schemeClr val="tx2"/>
                    </a:solidFill>
                  </a:rPr>
                  <a:t>g</a:t>
                </a:r>
                <a:r>
                  <a:rPr lang="en-US" sz="2000" dirty="0">
                    <a:solidFill>
                      <a:schemeClr val="tx2"/>
                    </a:solidFill>
                  </a:rPr>
                  <a:t>) will depend on the residual errors from that group: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2"/>
                          </a:solidFill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chemeClr val="tx2"/>
                              </a:solidFill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</a:rPr>
                                <m:t>′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sz="2000">
                          <a:solidFill>
                            <a:schemeClr val="tx2"/>
                          </a:solidFill>
                        </a:rPr>
                        <m:t>≈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</a:rPr>
                          </m:ctrlPr>
                        </m:fPr>
                        <m:num>
                          <m:r>
                            <a:rPr lang="en-US" sz="2000">
                              <a:solidFill>
                                <a:schemeClr val="tx2"/>
                              </a:solidFill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2"/>
                              </a:solidFill>
                            </a:rPr>
                            <m:t>n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i="1">
                              <a:solidFill>
                                <a:schemeClr val="tx2"/>
                              </a:solidFill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2"/>
                              </a:solidFill>
                            </a:rPr>
                            <m:t>i</m:t>
                          </m:r>
                          <m:r>
                            <a:rPr lang="en-US" sz="2000">
                              <a:solidFill>
                                <a:schemeClr val="tx2"/>
                              </a:solidFill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2"/>
                              </a:solidFill>
                            </a:rPr>
                            <m:t>n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chemeClr val="tx2"/>
                                  </a:solidFill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chemeClr val="tx2"/>
                                  </a:solidFill>
                                </a:rPr>
                                <m:t>i</m:t>
                              </m:r>
                            </m:sub>
                          </m:sSub>
                        </m:e>
                      </m:nary>
                      <m:sSubSup>
                        <m:sSubSup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2"/>
                              </a:solidFill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2"/>
                              </a:solidFill>
                            </a:rPr>
                            <m:t>i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2"/>
                              </a:solidFill>
                            </a:rPr>
                            <m:t>′</m:t>
                          </m:r>
                        </m:sup>
                      </m:sSubSup>
                      <m:sSubSup>
                        <m:sSubSup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solidFill>
                                <a:schemeClr val="tx2"/>
                              </a:solidFill>
                            </a:rPr>
                            <m:t>𝑖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2"/>
                              </a:solidFill>
                            </a:rPr>
                            <m:t>2</m:t>
                          </m:r>
                        </m:sup>
                      </m:sSubSup>
                      <m:r>
                        <a:rPr lang="ko-KR" altLang="en-US" sz="2000">
                          <a:solidFill>
                            <a:schemeClr val="tx2"/>
                          </a:solidFill>
                        </a:rPr>
                        <m:t>→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</a:rPr>
                          </m:ctrlPr>
                        </m:fPr>
                        <m:num>
                          <m:r>
                            <a:rPr lang="en-US" sz="2000">
                              <a:solidFill>
                                <a:schemeClr val="tx2"/>
                              </a:solidFill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tx2"/>
                              </a:solidFill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n-US" sz="2000" i="1" smtClean="0">
                              <a:solidFill>
                                <a:schemeClr val="tx2"/>
                              </a:solidFill>
                            </a:rPr>
                          </m:ctrlPr>
                        </m:sSupPr>
                        <m:e>
                          <m:nary>
                            <m:naryPr>
                              <m:chr m:val="∑"/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</a:rPr>
                                <m:t>𝑔</m:t>
                              </m:r>
                              <m:r>
                                <a:rPr lang="en-US" sz="2000">
                                  <a:solidFill>
                                    <a:schemeClr val="tx2"/>
                                  </a:solidFill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</a:rPr>
                                <m:t>𝐺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</a:rPr>
                                <m:t>′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</a:rPr>
                                    <m:t>𝑔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</a:rPr>
                                    <m:t>𝑔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</a:rPr>
                                    <m:t>′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nary>
                        </m:e>
                        <m:sup/>
                      </m:sSup>
                    </m:oMath>
                  </m:oMathPara>
                </a14:m>
                <a:endParaRPr lang="en-US" sz="2000" dirty="0"/>
              </a:p>
              <a:p>
                <a:pPr algn="l">
                  <a:lnSpc>
                    <a:spcPct val="100000"/>
                  </a:lnSpc>
                </a:pPr>
                <a:r>
                  <a:rPr lang="en-US" sz="2000" dirty="0">
                    <a:solidFill>
                      <a:schemeClr val="tx2"/>
                    </a:solidFill>
                  </a:rPr>
                  <a:t>Thus, the first CRVE follows as (and with a degree of freedom correction applied),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chemeClr val="tx2"/>
                              </a:solidFill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</a:rPr>
                            <m:t>𝐶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</a:rPr>
                            <m:t>: </m:t>
                          </m:r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</a:rPr>
                            <m:t>𝑛</m:t>
                          </m:r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</a:rPr>
                                <m:t>𝐺</m:t>
                              </m:r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</a:rPr>
                                <m:t>𝑁</m:t>
                              </m:r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</a:rPr>
                                <m:t>−1)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</a:rPr>
                                <m:t>𝐺</m:t>
                              </m:r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</a:rPr>
                                <m:t>−1)(</m:t>
                              </m:r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</a:rPr>
                                <m:t>𝑁</m:t>
                              </m:r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</a:rPr>
                                <m:t>)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tx2"/>
                                  </a:solidFill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solidFill>
                                <a:schemeClr val="tx2"/>
                              </a:solidFill>
                            </a:rPr>
                            <m:t>−1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sz="2000" i="1" smtClean="0">
                              <a:solidFill>
                                <a:schemeClr val="tx2"/>
                              </a:solidFill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chemeClr val="tx2"/>
                              </a:solidFill>
                            </a:rPr>
                            <m:t>𝑔</m:t>
                          </m:r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</a:rPr>
                            <m:t>𝐺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</a:rPr>
                                <m:t>𝑔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</a:rPr>
                                <m:t>𝑔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chemeClr val="tx2"/>
                              </a:solidFill>
                            </a:rPr>
                            <m:t>’ </m:t>
                          </m:r>
                        </m:e>
                      </m:nary>
                      <m:sSup>
                        <m:sSupPr>
                          <m:ctrlPr>
                            <a:rPr lang="en-US" sz="2000" i="1" smtClean="0">
                              <a:solidFill>
                                <a:schemeClr val="tx2"/>
                              </a:solidFill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solidFill>
                                <a:schemeClr val="tx2"/>
                              </a:solidFill>
                            </a:rPr>
                            <m:t>−1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tx2"/>
                          </a:solidFill>
                        </a:rPr>
                        <m:t>;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</a:rPr>
                            <m:t>𝑔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2"/>
                          </a:solidFill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</a:rPr>
                            <m:t>𝑔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</a:rPr>
                            <m:t>′</m:t>
                          </m:r>
                        </m:sup>
                      </m:sSubSup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  <a:blipFill>
                <a:blip r:embed="rId2"/>
                <a:stretch>
                  <a:fillRect l="-544" t="-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8107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8" name="Right Triangle 12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F93991-0CDC-45C6-A5BC-FF4C9A800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6156924" cy="789432"/>
          </a:xfrm>
        </p:spPr>
        <p:txBody>
          <a:bodyPr>
            <a:normAutofit/>
          </a:bodyPr>
          <a:lstStyle/>
          <a:p>
            <a:pPr algn="l"/>
            <a:r>
              <a:rPr lang="en-US" sz="4200" dirty="0">
                <a:solidFill>
                  <a:schemeClr val="tx2">
                    <a:alpha val="80000"/>
                  </a:schemeClr>
                </a:solidFill>
              </a:rPr>
              <a:t>Three Feasible CRVEs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2000" dirty="0">
                    <a:solidFill>
                      <a:schemeClr val="tx2"/>
                    </a:solidFill>
                  </a:rPr>
                  <a:t>However, sometimes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 are not the best estimators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sz="2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Bell</m:t>
                        </m:r>
                        <m:r>
                          <a:rPr lang="en-US" sz="20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en-US" sz="20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McCaffery</m:t>
                        </m:r>
                        <m:r>
                          <a:rPr lang="en-US" sz="20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 2002</m:t>
                        </m:r>
                      </m:e>
                    </m:d>
                    <m:r>
                      <a:rPr lang="en-US" sz="2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>
                  <a:solidFill>
                    <a:schemeClr val="tx2"/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sz="2000" dirty="0">
                    <a:solidFill>
                      <a:schemeClr val="tx2"/>
                    </a:solidFill>
                  </a:rPr>
                  <a:t>Two Alternative CRVEs: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2"/>
                          </a:solidFill>
                        </a:rPr>
                        <m:t>𝐶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2"/>
                          </a:solidFill>
                        </a:rPr>
                        <m:t>: </m:t>
                      </m:r>
                      <m:sSup>
                        <m:sSupPr>
                          <m:ctrlPr>
                            <a:rPr lang="en-US" sz="2000" i="1" smtClean="0">
                              <a:solidFill>
                                <a:schemeClr val="tx2"/>
                              </a:solidFill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</a:rPr>
                            <m:t>𝑛</m:t>
                          </m:r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tx2"/>
                                  </a:solidFill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solidFill>
                                <a:schemeClr val="tx2"/>
                              </a:solidFill>
                            </a:rPr>
                            <m:t>−1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sz="2000" i="1" smtClean="0">
                              <a:solidFill>
                                <a:schemeClr val="tx2"/>
                              </a:solidFill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chemeClr val="tx2"/>
                              </a:solidFill>
                            </a:rPr>
                            <m:t>𝑔</m:t>
                          </m:r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</a:rPr>
                            <m:t>𝐺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̀"/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</a:rPr>
                                <m:t>𝑔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̀"/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</a:rPr>
                                <m:t>𝑔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chemeClr val="tx2"/>
                              </a:solidFill>
                            </a:rPr>
                            <m:t>’ </m:t>
                          </m:r>
                        </m:e>
                      </m:nary>
                      <m:sSup>
                        <m:sSupPr>
                          <m:ctrlPr>
                            <a:rPr lang="en-US" sz="2000" i="1" smtClean="0">
                              <a:solidFill>
                                <a:schemeClr val="tx2"/>
                              </a:solidFill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solidFill>
                                <a:schemeClr val="tx2"/>
                              </a:solidFill>
                            </a:rPr>
                            <m:t>−1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tx2"/>
                          </a:solidFill>
                        </a:rPr>
                        <m:t>;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</a:rPr>
                          </m:ctrlPr>
                        </m:sSubPr>
                        <m:e>
                          <m:acc>
                            <m:accPr>
                              <m:chr m:val="̀"/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</a:rPr>
                                <m:t> </m:t>
                              </m:r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solidFill>
                                <a:schemeClr val="tx2"/>
                              </a:solidFill>
                            </a:rPr>
                            <m:t>𝑔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2"/>
                          </a:solidFill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</a:rPr>
                            <m:t>𝑔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</a:rPr>
                            <m:t>′</m:t>
                          </m:r>
                        </m:sup>
                      </m:sSubSup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</a:rPr>
                            <m:t>𝑀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</a:rPr>
                            <m:t>𝑔𝑔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</a:rPr>
                            <m:t>𝑔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2"/>
                          </a:solidFill>
                        </a:rPr>
                        <m:t>;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</a:rPr>
                            <m:t>𝑀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</a:rPr>
                            <m:t>𝑔𝑔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2"/>
                          </a:solidFill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</a:rPr>
                            <m:t>𝑁𝑔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2"/>
                          </a:solidFill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</a:rPr>
                            <m:t>𝑔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solidFill>
                                        <a:schemeClr val="tx2"/>
                                      </a:solidFill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2"/>
                                      </a:solidFill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tx2"/>
                                      </a:solidFill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</a:rPr>
                            <m:t>𝑔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2"/>
                          </a:solidFill>
                        </a:rPr>
                        <m:t>′</m:t>
                      </m:r>
                    </m:oMath>
                  </m:oMathPara>
                </a14:m>
                <a:endParaRPr lang="en-US" sz="2000" dirty="0">
                  <a:solidFill>
                    <a:schemeClr val="tx2"/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2"/>
                          </a:solidFill>
                        </a:rPr>
                        <m:t>𝐶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2"/>
                              </a:solidFill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2"/>
                          </a:solidFill>
                        </a:rPr>
                        <m:t>: 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chemeClr val="tx2"/>
                              </a:solidFill>
                            </a:rPr>
                            <m:t>𝑛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</a:rPr>
                                <m:t>𝐺</m:t>
                              </m:r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</a:rPr>
                                <m:t>𝐺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solidFill>
                                <a:schemeClr val="tx2"/>
                              </a:solidFill>
                            </a:rPr>
                            <m:t>−1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sz="2000" i="1">
                              <a:solidFill>
                                <a:schemeClr val="tx2"/>
                              </a:solidFill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solidFill>
                                <a:schemeClr val="tx2"/>
                              </a:solidFill>
                            </a:rPr>
                            <m:t>𝑔</m:t>
                          </m:r>
                          <m:r>
                            <a:rPr lang="en-US" sz="2000" i="1">
                              <a:solidFill>
                                <a:schemeClr val="tx2"/>
                              </a:solidFill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2"/>
                              </a:solidFill>
                            </a:rPr>
                            <m:t>𝐺</m:t>
                          </m:r>
                        </m:sup>
                        <m:e>
                          <m:acc>
                            <m:accPr>
                              <m:chr m:val="́"/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acc>
                          <m:acc>
                            <m:accPr>
                              <m:chr m:val="́"/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acc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chemeClr val="tx2"/>
                              </a:solidFill>
                            </a:rPr>
                            <m:t>’ </m:t>
                          </m:r>
                        </m:e>
                      </m:nary>
                      <m:sSup>
                        <m:sSup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solidFill>
                                <a:schemeClr val="tx2"/>
                              </a:solidFill>
                            </a:rPr>
                            <m:t>−1</m:t>
                          </m:r>
                        </m:sup>
                      </m:sSup>
                      <m:r>
                        <a:rPr lang="en-US" sz="2000" i="1">
                          <a:solidFill>
                            <a:schemeClr val="tx2"/>
                          </a:solidFill>
                        </a:rPr>
                        <m:t>;</m:t>
                      </m:r>
                      <m:acc>
                        <m:accPr>
                          <m:chr m:val="́"/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</a:rPr>
                                <m:t>𝑔</m:t>
                              </m:r>
                            </m:sub>
                          </m:sSub>
                        </m:e>
                      </m:acc>
                      <m:r>
                        <a:rPr lang="en-US" sz="2000" i="1">
                          <a:solidFill>
                            <a:schemeClr val="tx2"/>
                          </a:solidFill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2"/>
                              </a:solidFill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2"/>
                              </a:solidFill>
                            </a:rPr>
                            <m:t>𝑔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2"/>
                              </a:solidFill>
                            </a:rPr>
                            <m:t>′</m:t>
                          </m:r>
                        </m:sup>
                      </m:sSubSup>
                      <m:sSubSup>
                        <m:sSubSup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2"/>
                              </a:solidFill>
                            </a:rPr>
                            <m:t>𝑀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2"/>
                              </a:solidFill>
                            </a:rPr>
                            <m:t>𝑔𝑔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2"/>
                              </a:solidFill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</a:rPr>
                            <m:t>1</m:t>
                          </m:r>
                        </m:sup>
                      </m:sSubSup>
                      <m:sSub>
                        <m:sSub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solidFill>
                                <a:schemeClr val="tx2"/>
                              </a:solidFill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2"/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  <a:blipFill>
                <a:blip r:embed="rId2"/>
                <a:stretch>
                  <a:fillRect l="-544" t="-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3309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8" name="Right Triangle 12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F93991-0CDC-45C6-A5BC-FF4C9A800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9314106" cy="789432"/>
          </a:xfrm>
        </p:spPr>
        <p:txBody>
          <a:bodyPr>
            <a:normAutofit fontScale="90000"/>
          </a:bodyPr>
          <a:lstStyle/>
          <a:p>
            <a:pPr algn="l"/>
            <a:r>
              <a:rPr lang="en-US" sz="4200" dirty="0">
                <a:solidFill>
                  <a:schemeClr val="tx2">
                    <a:alpha val="80000"/>
                  </a:schemeClr>
                </a:solidFill>
              </a:rPr>
              <a:t>A GMM Framework for Just-Identified IV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2000" dirty="0">
                    <a:solidFill>
                      <a:schemeClr val="tx2"/>
                    </a:solidFill>
                  </a:rPr>
                  <a:t>Assumptions for Identification in GMM: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kern="100">
                          <a:solidFill>
                            <a:schemeClr val="tx2"/>
                          </a:solidFill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kern="100">
                                  <a:solidFill>
                                    <a:schemeClr val="tx2"/>
                                  </a:solidFill>
                                  <a:effectLst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β</m:t>
                              </m:r>
                            </m:e>
                          </m:d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m:rPr>
                                  <m:sty m:val="p"/>
                                </m:rPr>
                                <a:rPr lang="en-US" sz="2000" kern="100">
                                  <a:solidFill>
                                    <a:schemeClr val="tx2"/>
                                  </a:solidFill>
                                  <a:effectLst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β</m:t>
                              </m:r>
                            </m:e>
                          </m:d>
                        </m:e>
                      </m:d>
                      <m:r>
                        <a:rPr lang="en-US" sz="2000" i="1" kern="100">
                          <a:solidFill>
                            <a:schemeClr val="tx2"/>
                          </a:solidFill>
                          <a:effectLst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=0;</m:t>
                      </m:r>
                      <m:r>
                        <a:rPr lang="en-US" sz="2000" kern="100">
                          <a:solidFill>
                            <a:schemeClr val="tx2"/>
                          </a:solidFill>
                          <a:effectLst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 </m:t>
                      </m:r>
                      <m:r>
                        <a:rPr lang="en-US" sz="2000" i="1" kern="100">
                          <a:solidFill>
                            <a:schemeClr val="tx2"/>
                          </a:solidFill>
                          <a:effectLst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kern="1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β</m:t>
                          </m:r>
                        </m:e>
                      </m:d>
                      <m:r>
                        <a:rPr lang="en-US" sz="2000" i="1" kern="100">
                          <a:solidFill>
                            <a:schemeClr val="tx2"/>
                          </a:solidFill>
                          <a:effectLst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≔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kern="100">
                                  <a:solidFill>
                                    <a:schemeClr val="tx2"/>
                                  </a:solidFill>
                                  <a:effectLst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kern="1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β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000" kern="100">
                                  <a:solidFill>
                                    <a:schemeClr val="tx2"/>
                                  </a:solidFill>
                                  <a:effectLst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kern="1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β</m:t>
                                  </m:r>
                                </m:e>
                                <m:sup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000" i="1" kern="100">
                          <a:solidFill>
                            <a:schemeClr val="tx2"/>
                          </a:solidFill>
                          <a:effectLst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sz="2000" i="1" kern="100">
                          <a:solidFill>
                            <a:schemeClr val="tx2"/>
                          </a:solidFill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sz="2000" kern="100">
                          <a:solidFill>
                            <a:schemeClr val="tx2"/>
                          </a:solidFill>
                          <a:effectLst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 </m:t>
                      </m:r>
                      <m:d>
                        <m:dPr>
                          <m:ctrlP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000" kern="1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has</m:t>
                          </m:r>
                          <m:r>
                            <m:rPr>
                              <m:nor/>
                            </m:rPr>
                            <a:rPr lang="en-US" sz="2000" kern="1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 kern="1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rank</m:t>
                          </m:r>
                          <m:r>
                            <m:rPr>
                              <m:nor/>
                            </m:rPr>
                            <a:rPr lang="en-US" sz="2000" kern="1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 kern="1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k</m:t>
                          </m:r>
                        </m:e>
                      </m:d>
                    </m:oMath>
                  </m:oMathPara>
                </a14:m>
                <a:endParaRPr lang="en-US" sz="2000" kern="1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000" i="1" kern="100" smtClean="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</m:d>
                      <m:box>
                        <m:boxPr>
                          <m:ctrlP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boxPr>
                        <m:e>
                          <m:groupChr>
                            <m:groupChrPr>
                              <m:chr m:val="→"/>
                              <m:pos m:val="top"/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</m:groupChr>
                        </m:e>
                      </m:box>
                      <m:r>
                        <a:rPr lang="en-US" sz="2000" i="1" kern="100">
                          <a:solidFill>
                            <a:schemeClr val="tx2"/>
                          </a:solidFill>
                          <a:effectLst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0,</m:t>
                          </m:r>
                          <m:sSup>
                            <m:sSupPr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  <m:d>
                                    <m:dPr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𝛽</m:t>
                                      </m:r>
                                    </m:e>
                                  </m:d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𝔼</m:t>
                                  </m:r>
                                  <m:sSup>
                                    <m:sSupPr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d>
                                          <m:sSub>
                                            <m:sSubPr>
                                              <m:ctrlP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p>
                                            <m:sSupPr>
                                              <m:ctrlP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2000" i="1" kern="100">
                                                      <a:solidFill>
                                                        <a:schemeClr val="tx2"/>
                                                      </a:solidFill>
                                                      <a:effectLst/>
                                                      <a:ea typeface="Malgun Gothic" panose="020B0503020000020004" pitchFamily="34" charset="-127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000" i="1" kern="100">
                                                      <a:solidFill>
                                                        <a:schemeClr val="tx2"/>
                                                      </a:solidFill>
                                                      <a:effectLst/>
                                                      <a:ea typeface="Malgun Gothic" panose="020B0503020000020004" pitchFamily="34" charset="-127"/>
                                                      <a:cs typeface="Times New Roman" panose="02020603050405020304" pitchFamily="18" charset="0"/>
                                                    </a:rPr>
                                                    <m:t>𝛽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  <m:sSup>
                                    <m:sSupPr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ko-KR" sz="2000" kern="100">
                          <a:solidFill>
                            <a:schemeClr val="tx2"/>
                          </a:solidFill>
                          <a:effectLst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→</m:t>
                      </m:r>
                      <m:rad>
                        <m:radPr>
                          <m:degHide m:val="on"/>
                          <m:ctrlP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</m:d>
                      <m:box>
                        <m:boxPr>
                          <m:ctrlP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boxPr>
                        <m:e>
                          <m:groupChr>
                            <m:groupChrPr>
                              <m:chr m:val="→"/>
                              <m:pos m:val="top"/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</m:groupChr>
                        </m:e>
                      </m:box>
                      <m:r>
                        <a:rPr lang="en-US" sz="2000" i="1" kern="100">
                          <a:solidFill>
                            <a:schemeClr val="tx2"/>
                          </a:solidFill>
                          <a:effectLst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d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𝔼</m:t>
                                  </m:r>
                                  <m:sSup>
                                    <m:sSupPr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  <m:t>𝑍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bSup>
                                            <m:sSubSupPr>
                                              <m:ctrlP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kern="1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sz="2000" kern="100" dirty="0">
                    <a:solidFill>
                      <a:schemeClr val="tx2"/>
                    </a:solidFill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2SLS Variance Estimator with Homoskedasticity: 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kern="100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sz="2000" i="1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𝑍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den>
                                      </m:f>
                                      <m:sSup>
                                        <m:sSupPr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p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𝑍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kern="100" smtClean="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000" b="0" i="1" kern="100" smtClean="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000" b="0" i="1" kern="100" smtClean="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den>
                                      </m:f>
                                      <m:sSup>
                                        <m:sSupPr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p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𝑍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000" kern="100" dirty="0">
                  <a:solidFill>
                    <a:schemeClr val="tx2"/>
                  </a:solidFill>
                  <a:effectLst/>
                  <a:latin typeface="Aptos" panose="020B0004020202020204" pitchFamily="34" charset="0"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sz="2000" kern="100" dirty="0">
                  <a:solidFill>
                    <a:schemeClr val="tx2"/>
                  </a:solidFill>
                  <a:effectLst/>
                  <a:latin typeface="Aptos" panose="020B0004020202020204" pitchFamily="34" charset="0"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sz="2000" kern="100" dirty="0">
                  <a:solidFill>
                    <a:schemeClr val="tx2"/>
                  </a:solidFill>
                  <a:effectLst/>
                  <a:latin typeface="Aptos" panose="020B0004020202020204" pitchFamily="34" charset="0"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sz="2000" dirty="0">
                  <a:solidFill>
                    <a:schemeClr val="tx2"/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  <a:blipFill>
                <a:blip r:embed="rId2"/>
                <a:stretch>
                  <a:fillRect l="-544" t="-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9A23FEE6-AE06-2047-C6CF-B551584F2634}"/>
              </a:ext>
            </a:extLst>
          </p:cNvPr>
          <p:cNvSpPr/>
          <p:nvPr/>
        </p:nvSpPr>
        <p:spPr>
          <a:xfrm>
            <a:off x="6157311" y="3577656"/>
            <a:ext cx="1107846" cy="478025"/>
          </a:xfrm>
          <a:prstGeom prst="rect">
            <a:avLst/>
          </a:prstGeom>
          <a:solidFill>
            <a:srgbClr val="FFFF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99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8" name="Right Triangle 12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F93991-0CDC-45C6-A5BC-FF4C9A800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9314106" cy="789432"/>
          </a:xfrm>
        </p:spPr>
        <p:txBody>
          <a:bodyPr>
            <a:normAutofit/>
          </a:bodyPr>
          <a:lstStyle/>
          <a:p>
            <a:pPr algn="l"/>
            <a:r>
              <a:rPr lang="en-US" sz="4200" dirty="0">
                <a:solidFill>
                  <a:schemeClr val="tx2">
                    <a:alpha val="80000"/>
                  </a:schemeClr>
                </a:solidFill>
              </a:rPr>
              <a:t>Proposed CRVEs for GMM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2000" kern="100" dirty="0">
                    <a:solidFill>
                      <a:schemeClr val="tx2"/>
                    </a:solidFill>
                    <a:effectLst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For </a:t>
                </a:r>
                <a:r>
                  <a:rPr lang="en-US" sz="2000" i="1" kern="100" dirty="0">
                    <a:solidFill>
                      <a:schemeClr val="tx2"/>
                    </a:solidFill>
                    <a:effectLst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G</a:t>
                </a:r>
                <a:r>
                  <a:rPr lang="en-US" sz="2000" kern="100" dirty="0">
                    <a:solidFill>
                      <a:schemeClr val="tx2"/>
                    </a:solidFill>
                    <a:effectLst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 disjoint clusters,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kern="100" smtClean="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 kern="100" smtClean="0">
                                  <a:solidFill>
                                    <a:schemeClr val="tx2"/>
                                  </a:solidFill>
                                  <a:effectLst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kern="100" smtClean="0">
                                  <a:solidFill>
                                    <a:schemeClr val="tx2"/>
                                  </a:solidFill>
                                  <a:effectLst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sz="2000" b="0" i="1" kern="100" smtClean="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000" i="1" kern="100">
                          <a:solidFill>
                            <a:schemeClr val="tx2"/>
                          </a:solidFill>
                          <a:effectLst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𝑍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den>
                                      </m:f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𝑔</m:t>
                                          </m:r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𝐺</m:t>
                                          </m:r>
                                        </m:sup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  <m:t>𝑍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  <m:t>𝑔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bSup>
                                          <m:sSub>
                                            <m:sSubPr>
                                              <m:ctrlPr>
                                                <a:rPr lang="en-US" sz="2000" b="0" i="1" kern="100" smtClean="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000" i="1" kern="100">
                                                      <a:solidFill>
                                                        <a:schemeClr val="tx2"/>
                                                      </a:solidFill>
                                                      <a:effectLst/>
                                                      <a:ea typeface="Malgun Gothic" panose="020B0503020000020004" pitchFamily="34" charset="-127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000" b="0" i="1" kern="100" smtClean="0">
                                                      <a:solidFill>
                                                        <a:schemeClr val="tx2"/>
                                                      </a:solidFill>
                                                      <a:effectLst/>
                                                      <a:ea typeface="Malgun Gothic" panose="020B0503020000020004" pitchFamily="34" charset="-127"/>
                                                      <a:cs typeface="Times New Roman" panose="02020603050405020304" pitchFamily="18" charset="0"/>
                                                    </a:rPr>
                                                    <m:t>𝑢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000" b="0" i="1" kern="100" smtClean="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  <m:t>𝑔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  <m:sSubSup>
                                        <m:sSubSupPr>
                                          <m:ctrlPr>
                                            <a:rPr lang="en-US" sz="2000" i="1" kern="100" smtClean="0">
                                              <a:solidFill>
                                                <a:schemeClr val="tx2"/>
                                              </a:solidFill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000" i="1" kern="100">
                                                      <a:solidFill>
                                                        <a:schemeClr val="tx2"/>
                                                      </a:solidFill>
                                                      <a:ea typeface="Malgun Gothic" panose="020B0503020000020004" pitchFamily="34" charset="-127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000" i="1" kern="100">
                                                      <a:solidFill>
                                                        <a:schemeClr val="tx2"/>
                                                      </a:solidFill>
                                                      <a:ea typeface="Malgun Gothic" panose="020B0503020000020004" pitchFamily="34" charset="-127"/>
                                                      <a:cs typeface="Times New Roman" panose="02020603050405020304" pitchFamily="18" charset="0"/>
                                                    </a:rPr>
                                                    <m:t>𝑢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  <m:t>𝑔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b="0" i="1" kern="100" smtClean="0">
                                              <a:solidFill>
                                                <a:schemeClr val="tx2"/>
                                              </a:solidFill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  <m:r>
                                            <a:rPr lang="en-US" sz="2000" i="1" kern="100" smtClean="0">
                                              <a:solidFill>
                                                <a:schemeClr val="tx2"/>
                                              </a:solidFill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𝑔</m:t>
                                          </m:r>
                                        </m:sub>
                                        <m:sup/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den>
                                      </m:f>
                                      <m:sSup>
                                        <m:sSupPr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p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𝑍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000" kern="1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sz="2000" kern="100" dirty="0">
                    <a:solidFill>
                      <a:schemeClr val="tx2"/>
                    </a:solidFill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Thus, following MacKinnon et. al, all three CRVEs can be rewritten as follows:</a:t>
                </a:r>
              </a:p>
              <a:p>
                <a:pPr algn="l">
                  <a:lnSpc>
                    <a:spcPct val="100000"/>
                  </a:lnSpc>
                </a:pPr>
                <a:endParaRPr lang="en-US" sz="2000" kern="1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en-US" sz="2000" i="1" kern="100" smtClean="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­</m:t>
                          </m:r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𝑖𝑣</m:t>
                          </m:r>
                        </m:num>
                        <m:den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000" i="1" kern="100">
                          <a:solidFill>
                            <a:schemeClr val="tx2"/>
                          </a:solidFill>
                          <a:effectLst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US" sz="2000" i="1" kern="100">
                          <a:solidFill>
                            <a:schemeClr val="tx2"/>
                          </a:solidFill>
                          <a:effectLst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𝑛</m:t>
                      </m:r>
                      <m:f>
                        <m:fPr>
                          <m:ctrlP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</m:d>
                        </m:den>
                      </m:f>
                      <m:sSup>
                        <m:sSupPr>
                          <m:ctrlP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𝑍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𝑔</m:t>
                                          </m:r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𝐺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000" i="1" kern="100">
                                                      <a:solidFill>
                                                        <a:schemeClr val="tx2"/>
                                                      </a:solidFill>
                                                      <a:effectLst/>
                                                      <a:ea typeface="Malgun Gothic" panose="020B0503020000020004" pitchFamily="34" charset="-127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000" i="1" kern="100">
                                                      <a:solidFill>
                                                        <a:schemeClr val="tx2"/>
                                                      </a:solidFill>
                                                      <a:effectLst/>
                                                      <a:ea typeface="Malgun Gothic" panose="020B0503020000020004" pitchFamily="34" charset="-127"/>
                                                      <a:cs typeface="Times New Roman" panose="02020603050405020304" pitchFamily="18" charset="0"/>
                                                    </a:rPr>
                                                    <m:t>𝜁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  <m:t>𝑔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000" i="1" kern="100">
                                                      <a:solidFill>
                                                        <a:schemeClr val="tx2"/>
                                                      </a:solidFill>
                                                      <a:effectLst/>
                                                      <a:ea typeface="Malgun Gothic" panose="020B0503020000020004" pitchFamily="34" charset="-127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000" i="1" kern="100">
                                                      <a:solidFill>
                                                        <a:schemeClr val="tx2"/>
                                                      </a:solidFill>
                                                      <a:effectLst/>
                                                      <a:ea typeface="Malgun Gothic" panose="020B0503020000020004" pitchFamily="34" charset="-127"/>
                                                      <a:cs typeface="Times New Roman" panose="02020603050405020304" pitchFamily="18" charset="0"/>
                                                    </a:rPr>
                                                    <m:t>𝜁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  <m:t>𝑔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p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𝑍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i="1" kern="100">
                          <a:solidFill>
                            <a:schemeClr val="tx2"/>
                          </a:solidFill>
                          <a:effectLst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;</m:t>
                      </m:r>
                      <m:r>
                        <a:rPr lang="en-US" sz="2000" kern="100">
                          <a:solidFill>
                            <a:schemeClr val="tx2"/>
                          </a:solidFill>
                          <a:effectLst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 </m:t>
                      </m:r>
                      <m:sSub>
                        <m:sSubPr>
                          <m:ctrlP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𝜁</m:t>
                              </m:r>
                            </m:e>
                          </m:acc>
                        </m:e>
                        <m:sub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000" i="1" kern="100">
                          <a:solidFill>
                            <a:schemeClr val="tx2"/>
                          </a:solidFill>
                          <a:effectLst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acc>
                        <m:accPr>
                          <m:chr m:val="̂"/>
                          <m:ctrlP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kern="1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sz="2000" kern="1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sz="2000" kern="100" dirty="0">
                  <a:solidFill>
                    <a:schemeClr val="tx2"/>
                  </a:solidFill>
                  <a:effectLst/>
                  <a:latin typeface="Aptos" panose="020B0004020202020204" pitchFamily="34" charset="0"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sz="2000" dirty="0">
                  <a:solidFill>
                    <a:schemeClr val="tx2"/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  <a:blipFill>
                <a:blip r:embed="rId2"/>
                <a:stretch>
                  <a:fillRect l="-544" t="-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753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8" name="Right Triangle 12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F93991-0CDC-45C6-A5BC-FF4C9A800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9314106" cy="789432"/>
          </a:xfrm>
        </p:spPr>
        <p:txBody>
          <a:bodyPr>
            <a:normAutofit/>
          </a:bodyPr>
          <a:lstStyle/>
          <a:p>
            <a:pPr algn="l"/>
            <a:r>
              <a:rPr lang="en-US" sz="4200" dirty="0">
                <a:solidFill>
                  <a:schemeClr val="tx2">
                    <a:alpha val="80000"/>
                  </a:schemeClr>
                </a:solidFill>
              </a:rPr>
              <a:t>Proposed CRVEs for GMM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en-US" sz="2000" i="1" kern="100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­</m:t>
                          </m:r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𝑖𝑣</m:t>
                          </m:r>
                        </m:num>
                        <m:den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kern="100" smtClean="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000" i="1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US" sz="2000" i="1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𝑍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𝑔</m:t>
                                          </m:r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𝐺</m:t>
                                          </m:r>
                                        </m:sup>
                                        <m:e>
                                          <m:acc>
                                            <m:accPr>
                                              <m:chr m:val="̀"/>
                                              <m:ctrlP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000" i="1" kern="100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Malgun Gothic" panose="020B0503020000020004" pitchFamily="34" charset="-127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 kern="100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Malgun Gothic" panose="020B0503020000020004" pitchFamily="34" charset="-127"/>
                                                      <a:cs typeface="Times New Roman" panose="02020603050405020304" pitchFamily="18" charset="0"/>
                                                    </a:rPr>
                                                    <m:t>𝜁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 kern="100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Malgun Gothic" panose="020B0503020000020004" pitchFamily="34" charset="-127"/>
                                                      <a:cs typeface="Times New Roman" panose="02020603050405020304" pitchFamily="18" charset="0"/>
                                                    </a:rPr>
                                                    <m:t>𝑔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  <m:acc>
                                            <m:accPr>
                                              <m:chr m:val="̀"/>
                                              <m:ctrlP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000" i="1" kern="100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Malgun Gothic" panose="020B0503020000020004" pitchFamily="34" charset="-127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 kern="100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Malgun Gothic" panose="020B0503020000020004" pitchFamily="34" charset="-127"/>
                                                      <a:cs typeface="Times New Roman" panose="02020603050405020304" pitchFamily="18" charset="0"/>
                                                    </a:rPr>
                                                    <m:t>𝜁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 kern="100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Malgun Gothic" panose="020B0503020000020004" pitchFamily="34" charset="-127"/>
                                                      <a:cs typeface="Times New Roman" panose="02020603050405020304" pitchFamily="18" charset="0"/>
                                                    </a:rPr>
                                                    <m:t>𝑔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p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𝑍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i="1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;</m:t>
                      </m:r>
                      <m:r>
                        <a:rPr lang="en-US" sz="2000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 </m:t>
                      </m:r>
                      <m:acc>
                        <m:accPr>
                          <m:chr m:val="̀"/>
                          <m:ctrlPr>
                            <a:rPr lang="en-US" sz="2000" b="0" i="1" kern="100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kern="100" smtClean="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kern="100" smtClean="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en-US" sz="2000" b="0" i="1" kern="100" smtClean="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acc>
                      <m:r>
                        <a:rPr lang="en-US" sz="2000" i="1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Sup>
                        <m:sSubSup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𝑔𝑔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  <m:sSub>
                        <m:sSub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𝑔𝑔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𝑁𝑔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000" dirty="0">
                  <a:solidFill>
                    <a:schemeClr val="tx2"/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:endParaRPr lang="en-US" sz="2000" dirty="0">
                  <a:solidFill>
                    <a:schemeClr val="tx2"/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en-US" sz="2000" i="1" kern="100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­</m:t>
                          </m:r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𝑖𝑣</m:t>
                          </m:r>
                        </m:num>
                        <m:den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kern="100" smtClean="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sz="2000" i="1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US" sz="2000" i="1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𝑛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den>
                      </m:f>
                      <m:sSup>
                        <m:sSupPr>
                          <m:ctrlP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𝑍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𝑔</m:t>
                                          </m:r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𝐺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́"/>
                                                  <m:ctrlPr>
                                                    <a:rPr lang="en-US" sz="2000" i="1" kern="100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Malgun Gothic" panose="020B0503020000020004" pitchFamily="34" charset="-127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000" i="1" kern="100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Malgun Gothic" panose="020B0503020000020004" pitchFamily="34" charset="-127"/>
                                                      <a:cs typeface="Times New Roman" panose="02020603050405020304" pitchFamily="18" charset="0"/>
                                                    </a:rPr>
                                                    <m:t>𝜁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  <m:t>𝑔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́"/>
                                                  <m:ctrlPr>
                                                    <a:rPr lang="en-US" sz="2000" i="1" kern="100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Malgun Gothic" panose="020B0503020000020004" pitchFamily="34" charset="-127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000" i="1" kern="100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Malgun Gothic" panose="020B0503020000020004" pitchFamily="34" charset="-127"/>
                                                      <a:cs typeface="Times New Roman" panose="02020603050405020304" pitchFamily="18" charset="0"/>
                                                    </a:rPr>
                                                    <m:t>𝜁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  <m:t>𝑔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p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𝑍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i="1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;</m:t>
                      </m:r>
                      <m:r>
                        <a:rPr lang="en-US" sz="2000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 </m:t>
                      </m:r>
                      <m:sSub>
                        <m:sSubPr>
                          <m:ctrlPr>
                            <a:rPr lang="en-US" sz="2000" b="0" i="1" kern="100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́"/>
                              <m:ctrlPr>
                                <a:rPr lang="en-US" sz="2000" b="0" i="1" kern="100" smtClean="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kern="100" smtClean="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𝜁</m:t>
                              </m:r>
                            </m:e>
                          </m:acc>
                        </m:e>
                        <m:sub>
                          <m:r>
                            <a:rPr lang="en-US" sz="2000" b="0" i="1" kern="100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000" i="1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Sup>
                        <m:sSubSup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𝑔𝑔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b>
                        <m:sSub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2"/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:endParaRPr lang="en-US" sz="2000" kern="1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sz="2000" kern="1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sz="2000" kern="100" dirty="0">
                  <a:solidFill>
                    <a:schemeClr val="tx2"/>
                  </a:solidFill>
                  <a:effectLst/>
                  <a:latin typeface="Aptos" panose="020B0004020202020204" pitchFamily="34" charset="0"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sz="2000" dirty="0">
                  <a:solidFill>
                    <a:schemeClr val="tx2"/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5714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8" name="Right Triangle 12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F93991-0CDC-45C6-A5BC-FF4C9A800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9314106" cy="789432"/>
          </a:xfrm>
        </p:spPr>
        <p:txBody>
          <a:bodyPr>
            <a:normAutofit/>
          </a:bodyPr>
          <a:lstStyle/>
          <a:p>
            <a:pPr algn="l"/>
            <a:r>
              <a:rPr lang="en-US" sz="4200" dirty="0">
                <a:solidFill>
                  <a:schemeClr val="tx2">
                    <a:alpha val="80000"/>
                  </a:schemeClr>
                </a:solidFill>
              </a:rPr>
              <a:t>An Applied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2000" b="1" dirty="0">
                    <a:solidFill>
                      <a:schemeClr val="tx2"/>
                    </a:solidFill>
                  </a:rPr>
                  <a:t>What is the effect that electing higher proportions of women into national legislatures in African and Arab nations has on yearly per capita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chemeClr val="tx2"/>
                    </a:solidFill>
                  </a:rPr>
                  <a:t> emissions? 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2000" kern="100" dirty="0">
                    <a:solidFill>
                      <a:schemeClr val="tx2"/>
                    </a:solidFill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- Women are disproportionately affected by negative externalities of climate change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2000" kern="100" dirty="0">
                    <a:solidFill>
                      <a:schemeClr val="tx2"/>
                    </a:solidFill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- One recent paper suggests a causal link between higher proportions of women in parliament and stricter climate policies (</a:t>
                </a:r>
                <a:r>
                  <a:rPr lang="nn-NO" sz="2000" kern="100" dirty="0">
                    <a:solidFill>
                      <a:schemeClr val="tx2"/>
                    </a:solidFill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Mavisakalyan &amp; Tarverdi,  2019)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nn-NO" kern="100" dirty="0">
                    <a:solidFill>
                      <a:schemeClr val="tx2"/>
                    </a:solidFill>
                    <a:effectLst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	- </a:t>
                </a:r>
                <a:r>
                  <a:rPr lang="nn-NO" sz="2000" kern="100" dirty="0">
                    <a:solidFill>
                      <a:schemeClr val="tx2"/>
                    </a:solidFill>
                    <a:effectLst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Uses cross-sectional data-se</a:t>
                </a:r>
                <a:r>
                  <a:rPr lang="nn-NO" sz="2000" kern="100" dirty="0">
                    <a:solidFill>
                      <a:schemeClr val="tx2"/>
                    </a:solidFill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t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nn-NO" kern="100" dirty="0">
                    <a:solidFill>
                      <a:schemeClr val="tx2"/>
                    </a:solidFill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- </a:t>
                </a:r>
                <a:r>
                  <a:rPr lang="nn-NO" sz="2000" kern="100" dirty="0">
                    <a:solidFill>
                      <a:schemeClr val="tx2"/>
                    </a:solidFill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Intertemporal link?</a:t>
                </a:r>
                <a:endParaRPr lang="en-US" sz="2000" kern="1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sz="2000" kern="1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sz="2000" kern="100" dirty="0">
                  <a:solidFill>
                    <a:schemeClr val="tx2"/>
                  </a:solidFill>
                  <a:effectLst/>
                  <a:latin typeface="Aptos" panose="020B0004020202020204" pitchFamily="34" charset="0"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sz="2000" dirty="0">
                  <a:solidFill>
                    <a:schemeClr val="tx2"/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  <a:blipFill>
                <a:blip r:embed="rId2"/>
                <a:stretch>
                  <a:fillRect l="-817" t="-654" r="-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752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8" name="Right Triangle 12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F93991-0CDC-45C6-A5BC-FF4C9A800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9314106" cy="789432"/>
          </a:xfrm>
        </p:spPr>
        <p:txBody>
          <a:bodyPr>
            <a:normAutofit/>
          </a:bodyPr>
          <a:lstStyle/>
          <a:p>
            <a:pPr algn="l"/>
            <a:r>
              <a:rPr lang="en-US" sz="4200" dirty="0">
                <a:solidFill>
                  <a:schemeClr val="tx2">
                    <a:alpha val="80000"/>
                  </a:schemeClr>
                </a:solidFill>
              </a:rPr>
              <a:t>Identification Strategy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</p:spPr>
            <p:txBody>
              <a:bodyPr>
                <a:normAutofit fontScale="55000" lnSpcReduction="20000"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3200" kern="100" dirty="0">
                    <a:solidFill>
                      <a:schemeClr val="tx2"/>
                    </a:solidFill>
                    <a:effectLst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Two-s</a:t>
                </a:r>
                <a:r>
                  <a:rPr lang="en-US" sz="3200" kern="100" dirty="0">
                    <a:solidFill>
                      <a:schemeClr val="tx2"/>
                    </a:solidFill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tage difference-in-differences:</a:t>
                </a:r>
                <a:endParaRPr lang="en-US" sz="3200" dirty="0">
                  <a:solidFill>
                    <a:schemeClr val="tx2"/>
                  </a:solidFill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1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   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λ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𝑝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𝑃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𝑐𝑡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</m:oMath>
                  </m:oMathPara>
                </a14:m>
                <a:endParaRPr lang="en-US" sz="3200" i="1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Garamond" panose="02020404030301010803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Angola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ko-KR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Qatar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Iraq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𝑍𝑖𝑚𝑏𝑎𝑏𝑤𝑒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Country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𝑗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=1999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2022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η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Year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3200" dirty="0">
                    <a:solidFill>
                      <a:schemeClr val="tx2"/>
                    </a:solidFill>
                    <a:effectLst/>
                    <a:ea typeface="Malgun Gothic" panose="020B0503020000020004" pitchFamily="34" charset="-127"/>
                    <a:cs typeface="Garamond" panose="02020404030301010803" pitchFamily="18" charset="0"/>
                  </a:rPr>
                  <a:t> </a:t>
                </a:r>
                <a:endParaRPr lang="en-US" sz="32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2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   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𝑝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𝑃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𝑐𝑡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</m:oMath>
                  </m:oMathPara>
                </a14:m>
                <a:endParaRPr lang="en-US" sz="3200" i="1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Garamond" panose="02020404030301010803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Angola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;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ko-KR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Qatar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Iraq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𝑍𝑖𝑚𝑏𝑎𝑏𝑤𝑒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Country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𝑗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=1999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2022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Year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  <a:blipFill>
                <a:blip r:embed="rId2"/>
                <a:stretch>
                  <a:fillRect l="-435" t="-1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7880516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1282</Words>
  <Application>Microsoft Office PowerPoint</Application>
  <PresentationFormat>Widescreen</PresentationFormat>
  <Paragraphs>300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"Google Sans"</vt:lpstr>
      <vt:lpstr>Malgun Gothic</vt:lpstr>
      <vt:lpstr>Aptos</vt:lpstr>
      <vt:lpstr>Arial</vt:lpstr>
      <vt:lpstr>Avenir Next LT Pro</vt:lpstr>
      <vt:lpstr>Cambria Math</vt:lpstr>
      <vt:lpstr>Posterama</vt:lpstr>
      <vt:lpstr>SineVTI</vt:lpstr>
      <vt:lpstr>Cluster-Robust Variance Estimators for Instrumental Variables</vt:lpstr>
      <vt:lpstr>Background</vt:lpstr>
      <vt:lpstr>Three Feasible CRVEs</vt:lpstr>
      <vt:lpstr>Three Feasible CRVEs</vt:lpstr>
      <vt:lpstr>A GMM Framework for Just-Identified IV</vt:lpstr>
      <vt:lpstr>Proposed CRVEs for GMM</vt:lpstr>
      <vt:lpstr>Proposed CRVEs for GMM</vt:lpstr>
      <vt:lpstr>An Applied Example</vt:lpstr>
      <vt:lpstr>Identification Strategy</vt:lpstr>
      <vt:lpstr>Identification Strategy</vt:lpstr>
      <vt:lpstr>Identification Strategy</vt:lpstr>
      <vt:lpstr>Identification Strategy</vt:lpstr>
      <vt:lpstr>Identification Strategy</vt:lpstr>
      <vt:lpstr>Identification Strategy</vt:lpstr>
      <vt:lpstr>Regression Results</vt:lpstr>
      <vt:lpstr>Monte Carlo Analysis</vt:lpstr>
      <vt:lpstr>Monte Carlo Analysis - DGP</vt:lpstr>
      <vt:lpstr>Monte Carlo Analysis - DGP</vt:lpstr>
      <vt:lpstr>Monte Carlo Analysis – Simulation (n=10000)</vt:lpstr>
      <vt:lpstr>Monte Carlo Analysis – Simulation (n=10000)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Cluster-Robust Variance Estimators for Instrumental Variables</dc:title>
  <dc:creator>Sam Lee</dc:creator>
  <cp:lastModifiedBy>Sam Lee</cp:lastModifiedBy>
  <cp:revision>53</cp:revision>
  <dcterms:created xsi:type="dcterms:W3CDTF">2024-04-15T05:24:14Z</dcterms:created>
  <dcterms:modified xsi:type="dcterms:W3CDTF">2024-04-15T09:24:17Z</dcterms:modified>
</cp:coreProperties>
</file>